
<file path=[Content_Types].xml><?xml version="1.0" encoding="utf-8"?>
<Types xmlns="http://schemas.openxmlformats.org/package/2006/content-types">
  <Default Extension="rels" ContentType="application/vnd.openxmlformats-package.relationships+xml"/>
  <Default Extension="jpeg" ContentType="image/jpeg"/>
  <Default Extension="wdp" ContentType="image/vnd.ms-photo"/>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7.5-->
<p:presentation xmlns:r="http://schemas.openxmlformats.org/officeDocument/2006/relationships" xmlns:a="http://schemas.openxmlformats.org/drawingml/2006/main" xmlns:p="http://schemas.openxmlformats.org/presentationml/2006/main" saveSubsetFonts="1">
  <p:sldMasterIdLst>
    <p:sldMasterId id="2147483688" r:id="rId1"/>
  </p:sldMasterIdLst>
  <p:notesMasterIdLst>
    <p:notesMasterId r:id="rId2"/>
  </p:notesMasterIdLst>
  <p:sldIdLst>
    <p:sldId id="282" r:id="rId3"/>
    <p:sldId id="283" r:id="rId4"/>
    <p:sldId id="291" r:id="rId5"/>
    <p:sldId id="284" r:id="rId6"/>
    <p:sldId id="286" r:id="rId7"/>
    <p:sldId id="287" r:id="rId8"/>
    <p:sldId id="288" r:id="rId9"/>
    <p:sldId id="292" r:id="rId10"/>
    <p:sldId id="293" r:id="rId11"/>
    <p:sldId id="296" r:id="rId12"/>
    <p:sldId id="297" r:id="rId13"/>
    <p:sldId id="289" r:id="rId14"/>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96A8B"/>
    <a:srgbClr val="EFEDEC"/>
    <a:srgbClr val="0095A9"/>
    <a:srgbClr val="496D8F"/>
    <a:srgbClr val="3B3838"/>
    <a:srgbClr val="4C6A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7" autoAdjust="0"/>
    <p:restoredTop sz="94660"/>
  </p:normalViewPr>
  <p:slideViewPr>
    <p:cSldViewPr snapToGrid="0">
      <p:cViewPr varScale="1">
        <p:scale>
          <a:sx n="117" d="100"/>
          <a:sy n="117" d="100"/>
        </p:scale>
        <p:origin x="120" y="31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930" y="96"/>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microsoft.com/office/2016/11/relationships/changesInfo" Target="changesInfos/changesInfo1.xml" /><Relationship Id="rId2" Type="http://schemas.openxmlformats.org/officeDocument/2006/relationships/notesMaster" Target="notesMasters/notesMaster1.xml" /><Relationship Id="rId20" Type="http://schemas.openxmlformats.org/officeDocument/2006/relationships/tableStyles" Target="tableStyles.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ton Gallegos" userId="4883912b-8878-4730-8291-cb1dffa57c1d" providerId="ADAL" clId="{93736D75-6B9A-42F7-BDB3-CF1738B14380}"/>
    <pc:docChg chg="modSld">
      <pc:chgData name="Stanton Gallegos" userId="4883912b-8878-4730-8291-cb1dffa57c1d" providerId="ADAL" clId="{93736D75-6B9A-42F7-BDB3-CF1738B14380}" dt="2024-06-12T14:55:27.979" v="387" actId="20577"/>
      <pc:docMkLst>
        <pc:docMk/>
      </pc:docMkLst>
      <pc:sldChg chg="modSp mod">
        <pc:chgData name="Stanton Gallegos" userId="4883912b-8878-4730-8291-cb1dffa57c1d" providerId="ADAL" clId="{93736D75-6B9A-42F7-BDB3-CF1738B14380}" dt="2024-06-12T14:46:35.879" v="2" actId="20577"/>
        <pc:sldMkLst>
          <pc:docMk/>
          <pc:sldMk cId="1848919767" sldId="292"/>
        </pc:sldMkLst>
        <pc:spChg chg="mod">
          <ac:chgData name="Stanton Gallegos" userId="4883912b-8878-4730-8291-cb1dffa57c1d" providerId="ADAL" clId="{93736D75-6B9A-42F7-BDB3-CF1738B14380}" dt="2024-06-12T14:46:35.879" v="2" actId="20577"/>
          <ac:spMkLst>
            <pc:docMk/>
            <pc:sldMk cId="1848919767" sldId="292"/>
            <ac:spMk id="3" creationId="{01863DF6-FF5B-72FE-6848-0535E2D428E1}"/>
          </ac:spMkLst>
        </pc:spChg>
      </pc:sldChg>
      <pc:sldChg chg="modSp mod">
        <pc:chgData name="Stanton Gallegos" userId="4883912b-8878-4730-8291-cb1dffa57c1d" providerId="ADAL" clId="{93736D75-6B9A-42F7-BDB3-CF1738B14380}" dt="2024-06-12T14:55:27.979" v="387" actId="20577"/>
        <pc:sldMkLst>
          <pc:docMk/>
          <pc:sldMk cId="3545047442" sldId="293"/>
        </pc:sldMkLst>
        <pc:spChg chg="mod">
          <ac:chgData name="Stanton Gallegos" userId="4883912b-8878-4730-8291-cb1dffa57c1d" providerId="ADAL" clId="{93736D75-6B9A-42F7-BDB3-CF1738B14380}" dt="2024-06-12T14:55:27.979" v="387" actId="20577"/>
          <ac:spMkLst>
            <pc:docMk/>
            <pc:sldMk cId="3545047442" sldId="293"/>
            <ac:spMk id="3" creationId="{01863DF6-FF5B-72FE-6848-0535E2D428E1}"/>
          </ac:spMkLst>
        </pc:spChg>
      </pc:sldChg>
    </pc:docChg>
  </pc:docChgLst>
</pc:chgInfo>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E3D436-2D2B-4373-B8D2-E0682BFAB2E2}" type="datetimeFigureOut">
              <a:rPr lang="en-US" smtClean="0"/>
              <a:t>6/12/2024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F0B7DA-BA27-4DDA-AA03-F84FB12C2323}" type="slidenum">
              <a:rPr lang="en-US" smtClean="0"/>
              <a:t>‹#›</a:t>
            </a:fld>
            <a:endParaRPr lang="en-US"/>
          </a:p>
        </p:txBody>
      </p:sp>
    </p:spTree>
    <p:extLst>
      <p:ext uri="{BB962C8B-B14F-4D97-AF65-F5344CB8AC3E}">
        <p14:creationId xmlns:p14="http://schemas.microsoft.com/office/powerpoint/2010/main" val="1513205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15.png" /><Relationship Id="rId3" Type="http://schemas.openxmlformats.org/officeDocument/2006/relationships/image" Target="../media/image16.png" /><Relationship Id="rId4" Type="http://schemas.openxmlformats.org/officeDocument/2006/relationships/image" Target="../media/image17.png" /><Relationship Id="rId5" Type="http://schemas.openxmlformats.org/officeDocument/2006/relationships/image" Target="../media/image18.png" /><Relationship Id="rId6"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19.png" /><Relationship Id="rId2"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20.jpeg" /><Relationship Id="rId2" Type="http://schemas.openxmlformats.org/officeDocument/2006/relationships/image" Target="../media/image19.png" /><Relationship Id="rId3"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19.png" /><Relationship Id="rId2"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21.jpeg" /><Relationship Id="rId2" Type="http://schemas.openxmlformats.org/officeDocument/2006/relationships/image" Target="../media/image19.png" /><Relationship Id="rId3"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image" Target="../media/image22.jpeg"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image" Target="../media/image22.jpeg"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image" Target="../media/image23.png" /><Relationship Id="rId2" Type="http://schemas.openxmlformats.org/officeDocument/2006/relationships/image" Target="../media/image1.png" /><Relationship Id="rId3" Type="http://schemas.microsoft.com/office/2007/relationships/hdphoto" Target="../media/hdphoto1.wdp" /><Relationship Id="rId4"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image" Target="../media/image4.jpeg"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image" Target="../media/image24.jpeg"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29.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image" Target="../media/image25.jpeg"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31.xml.rels>&#65279;<?xml version="1.0" encoding="utf-8" standalone="yes"?><Relationships xmlns="http://schemas.openxmlformats.org/package/2006/relationships"><Relationship Id="rId1" Type="http://schemas.openxmlformats.org/officeDocument/2006/relationships/image" Target="../media/image26.jpeg"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32.xml.rels>&#65279;<?xml version="1.0" encoding="utf-8" standalone="yes"?><Relationships xmlns="http://schemas.openxmlformats.org/package/2006/relationships"><Relationship Id="rId1" Type="http://schemas.openxmlformats.org/officeDocument/2006/relationships/image" Target="../media/image27.jpeg"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33.xml.rels>&#65279;<?xml version="1.0" encoding="utf-8" standalone="yes"?><Relationships xmlns="http://schemas.openxmlformats.org/package/2006/relationships"><Relationship Id="rId1" Type="http://schemas.openxmlformats.org/officeDocument/2006/relationships/image" Target="../media/image28.jpeg"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34.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35.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36.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37.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38.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39.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4.jpeg"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5.png" /><Relationship Id="rId3"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6.png" /><Relationship Id="rId3" Type="http://schemas.openxmlformats.org/officeDocument/2006/relationships/image" Target="../media/image7.jpeg" /><Relationship Id="rId4" Type="http://schemas.openxmlformats.org/officeDocument/2006/relationships/image" Target="../media/image8.png" /><Relationship Id="rId5"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9.png" /><Relationship Id="rId2" Type="http://schemas.openxmlformats.org/officeDocument/2006/relationships/image" Target="../media/image10.png" /><Relationship Id="rId3" Type="http://schemas.openxmlformats.org/officeDocument/2006/relationships/image" Target="../media/image1.png" /><Relationship Id="rId4"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11.png" /><Relationship Id="rId3" Type="http://schemas.openxmlformats.org/officeDocument/2006/relationships/image" Target="../media/image12.png" /><Relationship Id="rId4" Type="http://schemas.openxmlformats.org/officeDocument/2006/relationships/image" Target="../media/image13.png" /><Relationship Id="rId5" Type="http://schemas.openxmlformats.org/officeDocument/2006/relationships/image" Target="../media/image14.png" /><Relationship Id="rId6"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Firm Overview - About">
    <p:bg bwMode="ltGray">
      <p:bgPr>
        <a:solidFill>
          <a:srgbClr val="0095A9"/>
        </a:solidFill>
        <a:effectLst/>
      </p:bgPr>
    </p:bg>
    <p:spTree>
      <p:nvGrpSpPr>
        <p:cNvPr id="1" name=""/>
        <p:cNvGrpSpPr/>
        <p:nvPr/>
      </p:nvGrpSpPr>
      <p:grpSpPr>
        <a:xfrm>
          <a:off x="0" y="0"/>
          <a:ext cx="0" cy="0"/>
        </a:xfrm>
      </p:grpSpPr>
      <p:pic>
        <p:nvPicPr>
          <p:cNvPr id="14" name="Picture 13" descr="A picture containing drawing, food&#10;&#10;Description automatically generated">
            <a:extLst>
              <a:ext uri="{FF2B5EF4-FFF2-40B4-BE49-F238E27FC236}">
                <a16:creationId xmlns:a16="http://schemas.microsoft.com/office/drawing/2014/main" id="{CADE9401-2D3A-FC9F-5C2B-EC47B396B26C}"/>
              </a:ext>
            </a:extLst>
          </p:cNvPr>
          <p:cNvPicPr>
            <a:picLocks noChangeAspect="1"/>
          </p:cNvPicPr>
          <p:nvPr userDrawn="1"/>
        </p:nvPicPr>
        <p:blipFill>
          <a:blip r:embed="rId1">
            <a:biLevel thresh="25000"/>
            <a:extLst>
              <a:ext uri="{28A0092B-C50C-407E-A947-70E740481C1C}">
                <a14:useLocalDpi xmlns:a14="http://schemas.microsoft.com/office/drawing/2010/main"/>
              </a:ext>
            </a:extLst>
          </a:blip>
          <a:stretch>
            <a:fillRect/>
          </a:stretch>
        </p:blipFill>
        <p:spPr>
          <a:xfrm>
            <a:off x="403064" y="334385"/>
            <a:ext cx="1997236" cy="404066"/>
          </a:xfrm>
          <a:prstGeom prst="rect">
            <a:avLst/>
          </a:prstGeom>
        </p:spPr>
      </p:pic>
      <p:sp>
        <p:nvSpPr>
          <p:cNvPr id="6" name="Rectangle 5">
            <a:extLst>
              <a:ext uri="{FF2B5EF4-FFF2-40B4-BE49-F238E27FC236}">
                <a16:creationId xmlns:a16="http://schemas.microsoft.com/office/drawing/2014/main" id="{0D7FDCB0-9335-249F-971B-293D1B697CBA}"/>
              </a:ext>
            </a:extLst>
          </p:cNvPr>
          <p:cNvSpPr/>
          <p:nvPr userDrawn="1"/>
        </p:nvSpPr>
        <p:spPr>
          <a:xfrm>
            <a:off x="2732092" y="2110589"/>
            <a:ext cx="6897537" cy="21566"/>
          </a:xfrm>
          <a:prstGeom prst="rect">
            <a:avLst/>
          </a:prstGeom>
          <a:solidFill>
            <a:srgbClr val="496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9274F52-94B3-B27C-500F-5C55D84D3B3D}"/>
              </a:ext>
            </a:extLst>
          </p:cNvPr>
          <p:cNvSpPr txBox="1"/>
          <p:nvPr userDrawn="1"/>
        </p:nvSpPr>
        <p:spPr>
          <a:xfrm>
            <a:off x="2732091" y="1432483"/>
            <a:ext cx="689753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3000" b="0" i="0" u="none" strike="noStrike" kern="1200" cap="none" spc="0" normalizeH="0" baseline="0" noProof="0">
                <a:ln>
                  <a:noFill/>
                </a:ln>
                <a:solidFill>
                  <a:prstClr val="white"/>
                </a:solidFill>
                <a:effectLst/>
                <a:uLnTx/>
                <a:uFillTx/>
                <a:latin typeface="Montserrat" panose="00000500000000000000" pitchFamily="2" charset="0"/>
                <a:ea typeface="+mn-ea"/>
                <a:cs typeface="+mn-cs"/>
              </a:rPr>
              <a:t>About the Firm</a:t>
            </a:r>
          </a:p>
        </p:txBody>
      </p:sp>
      <p:sp>
        <p:nvSpPr>
          <p:cNvPr id="4" name="TextBox 3">
            <a:extLst>
              <a:ext uri="{FF2B5EF4-FFF2-40B4-BE49-F238E27FC236}">
                <a16:creationId xmlns:a16="http://schemas.microsoft.com/office/drawing/2014/main" id="{867B5278-7880-8008-FE9C-6FCE51A4711F}"/>
              </a:ext>
            </a:extLst>
          </p:cNvPr>
          <p:cNvSpPr txBox="1"/>
          <p:nvPr userDrawn="1"/>
        </p:nvSpPr>
        <p:spPr>
          <a:xfrm>
            <a:off x="2249714" y="2471503"/>
            <a:ext cx="7862289" cy="295401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750"/>
              </a:spcBef>
              <a:spcAft>
                <a:spcPct val="0"/>
              </a:spcAft>
              <a:buClrTx/>
              <a:buSzTx/>
              <a:buFontTx/>
              <a:buNone/>
              <a:defRPr/>
            </a:pPr>
            <a:r>
              <a:rPr kumimoji="0" lang="en-US" sz="1800" b="0" i="0" u="none" strike="noStrike" kern="1200" cap="none" spc="0" normalizeH="0" baseline="0" noProof="0">
                <a:ln>
                  <a:noFill/>
                </a:ln>
                <a:solidFill>
                  <a:prstClr val="white"/>
                </a:solidFill>
                <a:effectLst/>
                <a:uLnTx/>
                <a:uFillTx/>
                <a:latin typeface="Montserrat" panose="00000500000000000000" pitchFamily="2" charset="0"/>
                <a:ea typeface="+mn-ea"/>
                <a:cs typeface="+mn-cs"/>
              </a:rPr>
              <a:t>Stoel Rives is a leading U.S. corporate and litigation law firm providing high quality services to sophisticated business clients at every stage of their evolution. With 350 attorneys in seven states and Washington, D.C., Stoel Rives is a nationally recognized leader in the energy and natural resources industries. From deals and disputes to compliance and counseling, clients turn to Stoel Rives for their most complex business challenges. </a:t>
            </a:r>
          </a:p>
        </p:txBody>
      </p:sp>
      <p:sp>
        <p:nvSpPr>
          <p:cNvPr id="7" name="TextBox 2">
            <a:extLst>
              <a:ext uri="{FF2B5EF4-FFF2-40B4-BE49-F238E27FC236}">
                <a16:creationId xmlns:a16="http://schemas.microsoft.com/office/drawing/2014/main" id="{14298DC6-E304-ECAD-D98E-770A32B86E75}"/>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solidFill>
                  <a:schemeClr val="bg1"/>
                </a:solidFill>
                <a:effectLst/>
                <a:latin typeface="Montserrat" panose="00000500000000000000" pitchFamily="2" charset="0"/>
                <a:ea typeface="Calibri" panose="020f0502020204030204" pitchFamily="34" charset="0"/>
              </a:rPr>
              <a:t>©Stoel Rives LLP</a:t>
            </a:r>
            <a:endParaRPr lang="en-US" sz="700">
              <a:solidFill>
                <a:schemeClr val="bg1"/>
              </a:solidFill>
              <a:latin typeface="Montserrat" panose="00000500000000000000" pitchFamily="2" charset="0"/>
            </a:endParaRPr>
          </a:p>
        </p:txBody>
      </p:sp>
      <p:sp>
        <p:nvSpPr>
          <p:cNvPr id="8" name="Slide Number Placeholder 5">
            <a:extLst>
              <a:ext uri="{FF2B5EF4-FFF2-40B4-BE49-F238E27FC236}">
                <a16:creationId xmlns:a16="http://schemas.microsoft.com/office/drawing/2014/main" id="{8E527582-5E86-2167-8AB2-4FCEE05384A5}"/>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bg1"/>
                </a:solidFill>
                <a:latin typeface="Montserrat" panose="00000500000000000000" pitchFamily="2" charset="0"/>
              </a:defRPr>
            </a:lvl1pPr>
          </a:lstStyle>
          <a:p>
            <a:fld id="{EE6CD25B-82AB-4879-BA54-221C2B9DC0E8}" type="slidenum">
              <a:rPr lang="en-US" smtClean="0"/>
              <a:t>‹#›</a:t>
            </a:fld>
            <a:endParaRPr lang="en-US"/>
          </a:p>
        </p:txBody>
      </p:sp>
    </p:spTree>
    <p:extLst>
      <p:ext uri="{BB962C8B-B14F-4D97-AF65-F5344CB8AC3E}">
        <p14:creationId xmlns:p14="http://schemas.microsoft.com/office/powerpoint/2010/main" val="274791290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Firm Overview - DEI 3">
    <p:spTree>
      <p:nvGrpSpPr>
        <p:cNvPr id="1" name=""/>
        <p:cNvGrpSpPr/>
        <p:nvPr/>
      </p:nvGrpSpPr>
      <p:grpSpPr>
        <a:xfrm>
          <a:off x="0" y="0"/>
          <a:ext cx="0" cy="0"/>
        </a:xfrm>
      </p:grpSpPr>
      <p:pic>
        <p:nvPicPr>
          <p:cNvPr id="6" name="Picture 5" descr="A picture containing drawing, food&#10;&#10;Description automatically generated">
            <a:extLst>
              <a:ext uri="{FF2B5EF4-FFF2-40B4-BE49-F238E27FC236}">
                <a16:creationId xmlns:a16="http://schemas.microsoft.com/office/drawing/2014/main" id="{A1928EA1-8748-2032-3895-70909F474F37}"/>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403064" y="334385"/>
            <a:ext cx="1997236" cy="404066"/>
          </a:xfrm>
          <a:prstGeom prst="rect">
            <a:avLst/>
          </a:prstGeom>
        </p:spPr>
      </p:pic>
      <p:sp>
        <p:nvSpPr>
          <p:cNvPr id="8" name="TextBox 7">
            <a:extLst>
              <a:ext uri="{FF2B5EF4-FFF2-40B4-BE49-F238E27FC236}">
                <a16:creationId xmlns:a16="http://schemas.microsoft.com/office/drawing/2014/main" id="{F47D1A55-E71F-1DB3-C8BD-7833ABC7AE62}"/>
              </a:ext>
            </a:extLst>
          </p:cNvPr>
          <p:cNvSpPr txBox="1"/>
          <p:nvPr userDrawn="1"/>
        </p:nvSpPr>
        <p:spPr>
          <a:xfrm>
            <a:off x="0" y="707070"/>
            <a:ext cx="12191999" cy="523220"/>
          </a:xfrm>
          <a:prstGeom prst="rect">
            <a:avLst/>
          </a:prstGeom>
          <a:noFill/>
        </p:spPr>
        <p:txBody>
          <a:bodyPr wrap="square" rtlCol="0">
            <a:spAutoFit/>
          </a:bodyPr>
          <a:lstStyle/>
          <a:p>
            <a:pPr algn="ctr"/>
            <a:r>
              <a:rPr lang="en-US" sz="2800" b="1">
                <a:solidFill>
                  <a:srgbClr val="496A8B"/>
                </a:solidFill>
                <a:latin typeface="Montserrat" panose="00000500000000000000" pitchFamily="2" charset="0"/>
              </a:rPr>
              <a:t>Diversity</a:t>
            </a:r>
            <a:r>
              <a:rPr lang="en-US" sz="2800">
                <a:solidFill>
                  <a:srgbClr val="496A8B"/>
                </a:solidFill>
                <a:latin typeface="Montserrat" panose="00000500000000000000" pitchFamily="2" charset="0"/>
              </a:rPr>
              <a:t>: By the Numbers</a:t>
            </a:r>
          </a:p>
        </p:txBody>
      </p:sp>
      <p:grpSp>
        <p:nvGrpSpPr>
          <p:cNvPr id="2" name="Group 1">
            <a:extLst>
              <a:ext uri="{FF2B5EF4-FFF2-40B4-BE49-F238E27FC236}">
                <a16:creationId xmlns:a16="http://schemas.microsoft.com/office/drawing/2014/main" id="{A7B7CD5F-623E-E141-B6BB-9D8EA8352173}"/>
              </a:ext>
            </a:extLst>
          </p:cNvPr>
          <p:cNvGrpSpPr/>
          <p:nvPr userDrawn="1"/>
        </p:nvGrpSpPr>
        <p:grpSpPr>
          <a:xfrm>
            <a:off x="2825369" y="1601776"/>
            <a:ext cx="6465272" cy="4848124"/>
            <a:chOff x="2775491" y="1302514"/>
            <a:chExt cx="6465272" cy="4848124"/>
          </a:xfrm>
        </p:grpSpPr>
        <p:pic>
          <p:nvPicPr>
            <p:cNvPr id="9" name="Picture Placeholder 4">
              <a:extLst>
                <a:ext uri="{FF2B5EF4-FFF2-40B4-BE49-F238E27FC236}">
                  <a16:creationId xmlns:a16="http://schemas.microsoft.com/office/drawing/2014/main" id="{93CF9012-00E3-28E4-B788-8FC7A4957BE9}"/>
                </a:ext>
              </a:extLst>
            </p:cNvPr>
            <p:cNvPicPr/>
            <p:nvPr userDrawn="1"/>
          </p:nvPicPr>
          <p:blipFill>
            <a:blip r:embed="rId2">
              <a:extLst>
                <a:ext uri="{28A0092B-C50C-407E-A947-70E740481C1C}">
                  <a14:useLocalDpi xmlns:a14="http://schemas.microsoft.com/office/drawing/2010/main" val="0"/>
                </a:ext>
              </a:extLst>
            </a:blip>
            <a:srcRect l="511" r="511"/>
            <a:stretch>
              <a:fillRect/>
            </a:stretch>
          </p:blipFill>
          <p:spPr>
            <a:xfrm>
              <a:off x="5185926" y="1302514"/>
              <a:ext cx="1600200" cy="1616714"/>
            </a:xfrm>
            <a:prstGeom prst="rect">
              <a:avLst/>
            </a:prstGeom>
          </p:spPr>
        </p:pic>
        <p:pic>
          <p:nvPicPr>
            <p:cNvPr id="10" name="Picture Placeholder 8">
              <a:extLst>
                <a:ext uri="{FF2B5EF4-FFF2-40B4-BE49-F238E27FC236}">
                  <a16:creationId xmlns:a16="http://schemas.microsoft.com/office/drawing/2014/main" id="{0A5AF03B-5F70-1A30-42CC-6DD60A79642B}"/>
                </a:ext>
              </a:extLst>
            </p:cNvPr>
            <p:cNvPicPr/>
            <p:nvPr userDrawn="1"/>
          </p:nvPicPr>
          <p:blipFill>
            <a:blip r:embed="rId3">
              <a:extLst>
                <a:ext uri="{28A0092B-C50C-407E-A947-70E740481C1C}">
                  <a14:useLocalDpi xmlns:a14="http://schemas.microsoft.com/office/drawing/2010/main" val="0"/>
                </a:ext>
              </a:extLst>
            </a:blip>
            <a:srcRect l="511" r="511"/>
            <a:stretch>
              <a:fillRect/>
            </a:stretch>
          </p:blipFill>
          <p:spPr>
            <a:xfrm>
              <a:off x="7397843" y="1302514"/>
              <a:ext cx="1600200" cy="1616714"/>
            </a:xfrm>
            <a:prstGeom prst="rect">
              <a:avLst/>
            </a:prstGeom>
          </p:spPr>
        </p:pic>
        <p:pic>
          <p:nvPicPr>
            <p:cNvPr id="11" name="Picture Placeholder 12">
              <a:extLst>
                <a:ext uri="{FF2B5EF4-FFF2-40B4-BE49-F238E27FC236}">
                  <a16:creationId xmlns:a16="http://schemas.microsoft.com/office/drawing/2014/main" id="{B14599CE-0021-153F-3870-AA50FE224BDF}"/>
                </a:ext>
              </a:extLst>
            </p:cNvPr>
            <p:cNvPicPr/>
            <p:nvPr userDrawn="1"/>
          </p:nvPicPr>
          <p:blipFill>
            <a:blip r:embed="rId4">
              <a:extLst>
                <a:ext uri="{28A0092B-C50C-407E-A947-70E740481C1C}">
                  <a14:useLocalDpi xmlns:a14="http://schemas.microsoft.com/office/drawing/2010/main" val="0"/>
                </a:ext>
              </a:extLst>
            </a:blip>
            <a:srcRect l="511" r="511"/>
            <a:stretch>
              <a:fillRect/>
            </a:stretch>
          </p:blipFill>
          <p:spPr>
            <a:xfrm>
              <a:off x="6400391" y="3794697"/>
              <a:ext cx="1600200" cy="1616714"/>
            </a:xfrm>
            <a:prstGeom prst="rect">
              <a:avLst/>
            </a:prstGeom>
          </p:spPr>
        </p:pic>
        <p:pic>
          <p:nvPicPr>
            <p:cNvPr id="12" name="Picture Placeholder 2">
              <a:extLst>
                <a:ext uri="{FF2B5EF4-FFF2-40B4-BE49-F238E27FC236}">
                  <a16:creationId xmlns:a16="http://schemas.microsoft.com/office/drawing/2014/main" id="{2B4909E7-6593-C847-570F-AC72168EDBE6}"/>
                </a:ext>
              </a:extLst>
            </p:cNvPr>
            <p:cNvPicPr/>
            <p:nvPr userDrawn="1"/>
          </p:nvPicPr>
          <p:blipFill>
            <a:blip r:embed="rId2">
              <a:extLst>
                <a:ext uri="{28A0092B-C50C-407E-A947-70E740481C1C}">
                  <a14:useLocalDpi xmlns:a14="http://schemas.microsoft.com/office/drawing/2010/main" val="0"/>
                </a:ext>
              </a:extLst>
            </a:blip>
            <a:srcRect l="511" r="511"/>
            <a:stretch>
              <a:fillRect/>
            </a:stretch>
          </p:blipFill>
          <p:spPr>
            <a:xfrm>
              <a:off x="2974009" y="1302514"/>
              <a:ext cx="1600200" cy="1616714"/>
            </a:xfrm>
            <a:prstGeom prst="rect">
              <a:avLst/>
            </a:prstGeom>
          </p:spPr>
        </p:pic>
        <p:pic>
          <p:nvPicPr>
            <p:cNvPr id="13" name="Picture Placeholder 2">
              <a:extLst>
                <a:ext uri="{FF2B5EF4-FFF2-40B4-BE49-F238E27FC236}">
                  <a16:creationId xmlns:a16="http://schemas.microsoft.com/office/drawing/2014/main" id="{CFC11DA9-8364-93ED-8795-76E54CB5D244}"/>
                </a:ext>
              </a:extLst>
            </p:cNvPr>
            <p:cNvPicPr/>
            <p:nvPr userDrawn="1"/>
          </p:nvPicPr>
          <p:blipFill>
            <a:blip r:embed="rId5">
              <a:extLst>
                <a:ext uri="{28A0092B-C50C-407E-A947-70E740481C1C}">
                  <a14:useLocalDpi xmlns:a14="http://schemas.microsoft.com/office/drawing/2010/main" val="0"/>
                </a:ext>
              </a:extLst>
            </a:blip>
            <a:srcRect l="511" r="511"/>
            <a:stretch>
              <a:fillRect/>
            </a:stretch>
          </p:blipFill>
          <p:spPr>
            <a:xfrm>
              <a:off x="3961779" y="3790301"/>
              <a:ext cx="1600200" cy="1616712"/>
            </a:xfrm>
            <a:prstGeom prst="ellipse">
              <a:avLst/>
            </a:prstGeom>
          </p:spPr>
        </p:pic>
        <p:sp>
          <p:nvSpPr>
            <p:cNvPr id="16" name="Text Placeholder 9">
              <a:extLst>
                <a:ext uri="{FF2B5EF4-FFF2-40B4-BE49-F238E27FC236}">
                  <a16:creationId xmlns:a16="http://schemas.microsoft.com/office/drawing/2014/main" id="{765CBF17-FFB1-FDC9-B50A-70CA4C754BE2}"/>
                </a:ext>
              </a:extLst>
            </p:cNvPr>
            <p:cNvSpPr txBox="1"/>
            <p:nvPr userDrawn="1"/>
          </p:nvSpPr>
          <p:spPr>
            <a:xfrm>
              <a:off x="3661741" y="5486153"/>
              <a:ext cx="2200275" cy="664485"/>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750"/>
                </a:spcBef>
                <a:buFont typeface="Arial" panose="020b0604020202020204" pitchFamily="34" charset="0"/>
                <a:buNone/>
                <a:defRPr sz="1400" b="1" kern="1200">
                  <a:solidFill>
                    <a:schemeClr val="tx1"/>
                  </a:solidFill>
                  <a:latin typeface="Montserrat" panose="00000500000000000000" pitchFamily="2" charset="0"/>
                  <a:ea typeface="+mn-ea"/>
                  <a:cs typeface="+mn-cs"/>
                </a:defRPr>
              </a:lvl1pPr>
              <a:lvl2pPr marL="0" indent="0" algn="ctr" defTabSz="914400" rtl="0" eaLnBrk="1" latinLnBrk="0" hangingPunct="1">
                <a:lnSpc>
                  <a:spcPct val="100000"/>
                </a:lnSpc>
                <a:spcBef>
                  <a:spcPts val="800"/>
                </a:spcBef>
                <a:buFont typeface="Arial" panose="020b0604020202020204" pitchFamily="34" charset="0"/>
                <a:buNone/>
                <a:defRPr sz="1100" i="1" kern="1200">
                  <a:solidFill>
                    <a:schemeClr val="tx1"/>
                  </a:solidFill>
                  <a:latin typeface="Montserrat" panose="00000500000000000000" pitchFamily="2" charset="0"/>
                  <a:ea typeface="+mn-ea"/>
                  <a:cs typeface="+mn-cs"/>
                </a:defRPr>
              </a:lvl2pPr>
              <a:lvl3pPr marL="0" indent="0" algn="ctr" defTabSz="914400" rtl="0" eaLnBrk="1" latinLnBrk="0" hangingPunct="1">
                <a:lnSpc>
                  <a:spcPct val="100000"/>
                </a:lnSpc>
                <a:spcBef>
                  <a:spcPts val="400"/>
                </a:spcBef>
                <a:buFont typeface="Arial" panose="020b0604020202020204" pitchFamily="34" charset="0"/>
                <a:buNone/>
                <a:defRPr sz="1050" kern="1200">
                  <a:solidFill>
                    <a:schemeClr val="tx1"/>
                  </a:solidFill>
                  <a:latin typeface="Montserrat" panose="00000500000000000000" pitchFamily="2" charset="0"/>
                  <a:ea typeface="+mn-ea"/>
                  <a:cs typeface="+mn-cs"/>
                </a:defRPr>
              </a:lvl3pPr>
              <a:lvl4pPr marL="0" indent="0" algn="ctr" defTabSz="914400" rtl="0" eaLnBrk="1" latinLnBrk="0" hangingPunct="1">
                <a:lnSpc>
                  <a:spcPct val="100000"/>
                </a:lnSpc>
                <a:spcBef>
                  <a:spcPts val="400"/>
                </a:spcBef>
                <a:buFont typeface="Arial" panose="020b0604020202020204" pitchFamily="34" charset="0"/>
                <a:buNone/>
                <a:defRPr sz="1050" kern="1200">
                  <a:solidFill>
                    <a:srgbClr val="496A8B"/>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0095A9"/>
                  </a:solidFill>
                  <a:highlight>
                    <a:srgbClr val="FFFFFF"/>
                  </a:highlight>
                  <a:latin typeface="Montserrat Light" panose="00000400000000000000" pitchFamily="2" charset="0"/>
                </a:rPr>
                <a:t>More than 75% </a:t>
              </a:r>
              <a:r>
                <a:rPr lang="en-US" b="0">
                  <a:highlight>
                    <a:srgbClr val="FFFFFF"/>
                  </a:highlight>
                  <a:latin typeface="Montserrat Light" panose="00000400000000000000" pitchFamily="2" charset="0"/>
                </a:rPr>
                <a:t>of the </a:t>
              </a:r>
              <a:r>
                <a:rPr lang="en-US">
                  <a:highlight>
                    <a:srgbClr val="FFFFFF"/>
                  </a:highlight>
                  <a:latin typeface="Montserrat Light" panose="00000400000000000000" pitchFamily="2" charset="0"/>
                </a:rPr>
                <a:t>2024 new partner </a:t>
              </a:r>
              <a:r>
                <a:rPr lang="en-US">
                  <a:latin typeface="Montserrat Light" panose="00000400000000000000" pitchFamily="2" charset="0"/>
                </a:rPr>
                <a:t>class</a:t>
              </a:r>
            </a:p>
          </p:txBody>
        </p:sp>
        <p:sp>
          <p:nvSpPr>
            <p:cNvPr id="19" name="Text Placeholder 9">
              <a:extLst>
                <a:ext uri="{FF2B5EF4-FFF2-40B4-BE49-F238E27FC236}">
                  <a16:creationId xmlns:a16="http://schemas.microsoft.com/office/drawing/2014/main" id="{DFE59A49-8890-4B11-80B4-65DE29BEAAE5}"/>
                </a:ext>
              </a:extLst>
            </p:cNvPr>
            <p:cNvSpPr txBox="1"/>
            <p:nvPr userDrawn="1"/>
          </p:nvSpPr>
          <p:spPr>
            <a:xfrm>
              <a:off x="2775491" y="2952620"/>
              <a:ext cx="1997236" cy="664485"/>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750"/>
                </a:spcBef>
                <a:buFont typeface="Arial" panose="020b0604020202020204" pitchFamily="34" charset="0"/>
                <a:buNone/>
                <a:defRPr sz="1400" b="1" kern="1200">
                  <a:solidFill>
                    <a:schemeClr val="tx1"/>
                  </a:solidFill>
                  <a:latin typeface="Montserrat" panose="00000500000000000000" pitchFamily="2" charset="0"/>
                  <a:ea typeface="+mn-ea"/>
                  <a:cs typeface="+mn-cs"/>
                </a:defRPr>
              </a:lvl1pPr>
              <a:lvl2pPr marL="0" indent="0" algn="ctr" defTabSz="914400" rtl="0" eaLnBrk="1" latinLnBrk="0" hangingPunct="1">
                <a:lnSpc>
                  <a:spcPct val="100000"/>
                </a:lnSpc>
                <a:spcBef>
                  <a:spcPts val="800"/>
                </a:spcBef>
                <a:buFont typeface="Arial" panose="020b0604020202020204" pitchFamily="34" charset="0"/>
                <a:buNone/>
                <a:defRPr sz="1100" i="1" kern="1200">
                  <a:solidFill>
                    <a:schemeClr val="tx1"/>
                  </a:solidFill>
                  <a:latin typeface="Montserrat" panose="00000500000000000000" pitchFamily="2" charset="0"/>
                  <a:ea typeface="+mn-ea"/>
                  <a:cs typeface="+mn-cs"/>
                </a:defRPr>
              </a:lvl2pPr>
              <a:lvl3pPr marL="0" indent="0" algn="ctr" defTabSz="914400" rtl="0" eaLnBrk="1" latinLnBrk="0" hangingPunct="1">
                <a:lnSpc>
                  <a:spcPct val="100000"/>
                </a:lnSpc>
                <a:spcBef>
                  <a:spcPts val="400"/>
                </a:spcBef>
                <a:buFont typeface="Arial" panose="020b0604020202020204" pitchFamily="34" charset="0"/>
                <a:buNone/>
                <a:defRPr sz="1050" kern="1200">
                  <a:solidFill>
                    <a:schemeClr val="tx1"/>
                  </a:solidFill>
                  <a:latin typeface="Montserrat" panose="00000500000000000000" pitchFamily="2" charset="0"/>
                  <a:ea typeface="+mn-ea"/>
                  <a:cs typeface="+mn-cs"/>
                </a:defRPr>
              </a:lvl3pPr>
              <a:lvl4pPr marL="0" indent="0" algn="ctr" defTabSz="914400" rtl="0" eaLnBrk="1" latinLnBrk="0" hangingPunct="1">
                <a:lnSpc>
                  <a:spcPct val="100000"/>
                </a:lnSpc>
                <a:spcBef>
                  <a:spcPts val="400"/>
                </a:spcBef>
                <a:buFont typeface="Arial" panose="020b0604020202020204" pitchFamily="34" charset="0"/>
                <a:buNone/>
                <a:defRPr sz="1050" kern="1200">
                  <a:solidFill>
                    <a:srgbClr val="496A8B"/>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solidFill>
                    <a:srgbClr val="0095A9"/>
                  </a:solidFill>
                  <a:highlight>
                    <a:srgbClr val="FFFFFF"/>
                  </a:highlight>
                  <a:latin typeface="Montserrat Light" panose="00000400000000000000" pitchFamily="2" charset="0"/>
                </a:rPr>
                <a:t>Half </a:t>
              </a:r>
              <a:r>
                <a:rPr lang="en-US" sz="1400" b="0">
                  <a:highlight>
                    <a:srgbClr val="FFFFFF"/>
                  </a:highlight>
                  <a:latin typeface="Montserrat Light" panose="00000400000000000000" pitchFamily="2" charset="0"/>
                </a:rPr>
                <a:t>of our </a:t>
              </a:r>
              <a:r>
                <a:rPr lang="en-US" sz="1400">
                  <a:highlight>
                    <a:srgbClr val="FFFFFF"/>
                  </a:highlight>
                  <a:latin typeface="Montserrat Light" panose="00000400000000000000" pitchFamily="2" charset="0"/>
                </a:rPr>
                <a:t>Partner Compensation Committee</a:t>
              </a:r>
              <a:endParaRPr lang="en-US" sz="1400">
                <a:latin typeface="Montserrat Light" panose="00000400000000000000" pitchFamily="2" charset="0"/>
              </a:endParaRPr>
            </a:p>
          </p:txBody>
        </p:sp>
        <p:sp>
          <p:nvSpPr>
            <p:cNvPr id="20" name="Text Placeholder 9">
              <a:extLst>
                <a:ext uri="{FF2B5EF4-FFF2-40B4-BE49-F238E27FC236}">
                  <a16:creationId xmlns:a16="http://schemas.microsoft.com/office/drawing/2014/main" id="{18F1C7A2-750B-8BD1-CF3B-5AC7DFA912BC}"/>
                </a:ext>
              </a:extLst>
            </p:cNvPr>
            <p:cNvSpPr txBox="1"/>
            <p:nvPr userDrawn="1"/>
          </p:nvSpPr>
          <p:spPr>
            <a:xfrm>
              <a:off x="5096510" y="2957580"/>
              <a:ext cx="1779031" cy="664485"/>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750"/>
                </a:spcBef>
                <a:buFont typeface="Arial" panose="020b0604020202020204" pitchFamily="34" charset="0"/>
                <a:buNone/>
                <a:defRPr sz="1400" b="1" kern="1200">
                  <a:solidFill>
                    <a:schemeClr val="tx1"/>
                  </a:solidFill>
                  <a:latin typeface="Montserrat" panose="00000500000000000000" pitchFamily="2" charset="0"/>
                  <a:ea typeface="+mn-ea"/>
                  <a:cs typeface="+mn-cs"/>
                </a:defRPr>
              </a:lvl1pPr>
              <a:lvl2pPr marL="0" indent="0" algn="ctr" defTabSz="914400" rtl="0" eaLnBrk="1" latinLnBrk="0" hangingPunct="1">
                <a:lnSpc>
                  <a:spcPct val="100000"/>
                </a:lnSpc>
                <a:spcBef>
                  <a:spcPts val="800"/>
                </a:spcBef>
                <a:buFont typeface="Arial" panose="020b0604020202020204" pitchFamily="34" charset="0"/>
                <a:buNone/>
                <a:defRPr sz="1100" i="1" kern="1200">
                  <a:solidFill>
                    <a:schemeClr val="tx1"/>
                  </a:solidFill>
                  <a:latin typeface="Montserrat" panose="00000500000000000000" pitchFamily="2" charset="0"/>
                  <a:ea typeface="+mn-ea"/>
                  <a:cs typeface="+mn-cs"/>
                </a:defRPr>
              </a:lvl2pPr>
              <a:lvl3pPr marL="0" indent="0" algn="ctr" defTabSz="914400" rtl="0" eaLnBrk="1" latinLnBrk="0" hangingPunct="1">
                <a:lnSpc>
                  <a:spcPct val="100000"/>
                </a:lnSpc>
                <a:spcBef>
                  <a:spcPts val="400"/>
                </a:spcBef>
                <a:buFont typeface="Arial" panose="020b0604020202020204" pitchFamily="34" charset="0"/>
                <a:buNone/>
                <a:defRPr sz="1050" kern="1200">
                  <a:solidFill>
                    <a:schemeClr val="tx1"/>
                  </a:solidFill>
                  <a:latin typeface="Montserrat" panose="00000500000000000000" pitchFamily="2" charset="0"/>
                  <a:ea typeface="+mn-ea"/>
                  <a:cs typeface="+mn-cs"/>
                </a:defRPr>
              </a:lvl3pPr>
              <a:lvl4pPr marL="0" indent="0" algn="ctr" defTabSz="914400" rtl="0" eaLnBrk="1" latinLnBrk="0" hangingPunct="1">
                <a:lnSpc>
                  <a:spcPct val="100000"/>
                </a:lnSpc>
                <a:spcBef>
                  <a:spcPts val="400"/>
                </a:spcBef>
                <a:buFont typeface="Arial" panose="020b0604020202020204" pitchFamily="34" charset="0"/>
                <a:buNone/>
                <a:defRPr sz="1050" kern="1200">
                  <a:solidFill>
                    <a:srgbClr val="496A8B"/>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0095A9"/>
                  </a:solidFill>
                  <a:highlight>
                    <a:srgbClr val="FFFFFF"/>
                  </a:highlight>
                  <a:latin typeface="Montserrat Light" panose="00000400000000000000" pitchFamily="2" charset="0"/>
                </a:rPr>
                <a:t>More than half </a:t>
              </a:r>
              <a:r>
                <a:rPr lang="en-US" b="0">
                  <a:highlight>
                    <a:srgbClr val="FFFFFF"/>
                  </a:highlight>
                  <a:latin typeface="Montserrat Light" panose="00000400000000000000" pitchFamily="2" charset="0"/>
                </a:rPr>
                <a:t>of </a:t>
              </a:r>
              <a:r>
                <a:rPr lang="en-US">
                  <a:highlight>
                    <a:srgbClr val="FFFFFF"/>
                  </a:highlight>
                  <a:latin typeface="Montserrat Light" panose="00000400000000000000" pitchFamily="2" charset="0"/>
                </a:rPr>
                <a:t>all Stoel attorneys</a:t>
              </a:r>
              <a:endParaRPr lang="en-US">
                <a:latin typeface="Montserrat Light" panose="00000400000000000000" pitchFamily="2" charset="0"/>
              </a:endParaRPr>
            </a:p>
          </p:txBody>
        </p:sp>
        <p:sp>
          <p:nvSpPr>
            <p:cNvPr id="21" name="Text Placeholder 9">
              <a:extLst>
                <a:ext uri="{FF2B5EF4-FFF2-40B4-BE49-F238E27FC236}">
                  <a16:creationId xmlns:a16="http://schemas.microsoft.com/office/drawing/2014/main" id="{51EA6A99-81AF-0ECB-A2DF-0D0A42F834EE}"/>
                </a:ext>
              </a:extLst>
            </p:cNvPr>
            <p:cNvSpPr txBox="1"/>
            <p:nvPr userDrawn="1"/>
          </p:nvSpPr>
          <p:spPr>
            <a:xfrm>
              <a:off x="7040488" y="2947498"/>
              <a:ext cx="2200275" cy="664485"/>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750"/>
                </a:spcBef>
                <a:buFont typeface="Arial" panose="020b0604020202020204" pitchFamily="34" charset="0"/>
                <a:buNone/>
                <a:defRPr sz="1400" b="1" kern="1200">
                  <a:solidFill>
                    <a:schemeClr val="tx1"/>
                  </a:solidFill>
                  <a:latin typeface="Montserrat" panose="00000500000000000000" pitchFamily="2" charset="0"/>
                  <a:ea typeface="+mn-ea"/>
                  <a:cs typeface="+mn-cs"/>
                </a:defRPr>
              </a:lvl1pPr>
              <a:lvl2pPr marL="0" indent="0" algn="ctr" defTabSz="914400" rtl="0" eaLnBrk="1" latinLnBrk="0" hangingPunct="1">
                <a:lnSpc>
                  <a:spcPct val="100000"/>
                </a:lnSpc>
                <a:spcBef>
                  <a:spcPts val="800"/>
                </a:spcBef>
                <a:buFont typeface="Arial" panose="020b0604020202020204" pitchFamily="34" charset="0"/>
                <a:buNone/>
                <a:defRPr sz="1100" i="1" kern="1200">
                  <a:solidFill>
                    <a:schemeClr val="tx1"/>
                  </a:solidFill>
                  <a:latin typeface="Montserrat" panose="00000500000000000000" pitchFamily="2" charset="0"/>
                  <a:ea typeface="+mn-ea"/>
                  <a:cs typeface="+mn-cs"/>
                </a:defRPr>
              </a:lvl2pPr>
              <a:lvl3pPr marL="0" indent="0" algn="ctr" defTabSz="914400" rtl="0" eaLnBrk="1" latinLnBrk="0" hangingPunct="1">
                <a:lnSpc>
                  <a:spcPct val="100000"/>
                </a:lnSpc>
                <a:spcBef>
                  <a:spcPts val="400"/>
                </a:spcBef>
                <a:buFont typeface="Arial" panose="020b0604020202020204" pitchFamily="34" charset="0"/>
                <a:buNone/>
                <a:defRPr sz="1050" kern="1200">
                  <a:solidFill>
                    <a:schemeClr val="tx1"/>
                  </a:solidFill>
                  <a:latin typeface="Montserrat" panose="00000500000000000000" pitchFamily="2" charset="0"/>
                  <a:ea typeface="+mn-ea"/>
                  <a:cs typeface="+mn-cs"/>
                </a:defRPr>
              </a:lvl3pPr>
              <a:lvl4pPr marL="0" indent="0" algn="ctr" defTabSz="914400" rtl="0" eaLnBrk="1" latinLnBrk="0" hangingPunct="1">
                <a:lnSpc>
                  <a:spcPct val="100000"/>
                </a:lnSpc>
                <a:spcBef>
                  <a:spcPts val="400"/>
                </a:spcBef>
                <a:buFont typeface="Arial" panose="020b0604020202020204" pitchFamily="34" charset="0"/>
                <a:buNone/>
                <a:defRPr sz="1050" kern="1200">
                  <a:solidFill>
                    <a:srgbClr val="496A8B"/>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solidFill>
                    <a:srgbClr val="0095A9"/>
                  </a:solidFill>
                  <a:highlight>
                    <a:srgbClr val="FFFFFF"/>
                  </a:highlight>
                  <a:latin typeface="Montserrat Light" panose="00000400000000000000" pitchFamily="2" charset="0"/>
                </a:rPr>
                <a:t>More than 60% </a:t>
              </a:r>
              <a:r>
                <a:rPr lang="en-US" sz="1400" b="0">
                  <a:highlight>
                    <a:srgbClr val="FFFFFF"/>
                  </a:highlight>
                  <a:latin typeface="Montserrat Light" panose="00000400000000000000" pitchFamily="2" charset="0"/>
                </a:rPr>
                <a:t>of the </a:t>
              </a:r>
              <a:br>
                <a:rPr lang="en-US" sz="1400" b="0">
                  <a:highlight>
                    <a:srgbClr val="FFFFFF"/>
                  </a:highlight>
                  <a:latin typeface="Montserrat Light" panose="00000400000000000000" pitchFamily="2" charset="0"/>
                </a:rPr>
              </a:br>
              <a:r>
                <a:rPr lang="en-US" sz="1400" b="0">
                  <a:highlight>
                    <a:srgbClr val="FFFFFF"/>
                  </a:highlight>
                  <a:latin typeface="Montserrat Light" panose="00000400000000000000" pitchFamily="2" charset="0"/>
                </a:rPr>
                <a:t> </a:t>
              </a:r>
              <a:r>
                <a:rPr lang="en-US" sz="1400">
                  <a:highlight>
                    <a:srgbClr val="FFFFFF"/>
                  </a:highlight>
                  <a:latin typeface="Montserrat Light" panose="00000400000000000000" pitchFamily="2" charset="0"/>
                </a:rPr>
                <a:t>top tier of Stoel’s management</a:t>
              </a:r>
              <a:endParaRPr lang="en-US" sz="1400">
                <a:latin typeface="Montserrat Light" panose="00000400000000000000" pitchFamily="2" charset="0"/>
              </a:endParaRPr>
            </a:p>
          </p:txBody>
        </p:sp>
        <p:sp>
          <p:nvSpPr>
            <p:cNvPr id="22" name="Text Placeholder 9">
              <a:extLst>
                <a:ext uri="{FF2B5EF4-FFF2-40B4-BE49-F238E27FC236}">
                  <a16:creationId xmlns:a16="http://schemas.microsoft.com/office/drawing/2014/main" id="{1133D44D-C7C5-0BA9-5A32-69A92BC45DF3}"/>
                </a:ext>
              </a:extLst>
            </p:cNvPr>
            <p:cNvSpPr txBox="1"/>
            <p:nvPr userDrawn="1"/>
          </p:nvSpPr>
          <p:spPr>
            <a:xfrm>
              <a:off x="6100353" y="5449763"/>
              <a:ext cx="2200275" cy="664485"/>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750"/>
                </a:spcBef>
                <a:buFont typeface="Arial" panose="020b0604020202020204" pitchFamily="34" charset="0"/>
                <a:buNone/>
                <a:defRPr sz="1400" b="1" kern="1200">
                  <a:solidFill>
                    <a:schemeClr val="tx1"/>
                  </a:solidFill>
                  <a:latin typeface="Montserrat" panose="00000500000000000000" pitchFamily="2" charset="0"/>
                  <a:ea typeface="+mn-ea"/>
                  <a:cs typeface="+mn-cs"/>
                </a:defRPr>
              </a:lvl1pPr>
              <a:lvl2pPr marL="0" indent="0" algn="ctr" defTabSz="914400" rtl="0" eaLnBrk="1" latinLnBrk="0" hangingPunct="1">
                <a:lnSpc>
                  <a:spcPct val="100000"/>
                </a:lnSpc>
                <a:spcBef>
                  <a:spcPts val="800"/>
                </a:spcBef>
                <a:buFont typeface="Arial" panose="020b0604020202020204" pitchFamily="34" charset="0"/>
                <a:buNone/>
                <a:defRPr sz="1100" i="1" kern="1200">
                  <a:solidFill>
                    <a:schemeClr val="tx1"/>
                  </a:solidFill>
                  <a:latin typeface="Montserrat" panose="00000500000000000000" pitchFamily="2" charset="0"/>
                  <a:ea typeface="+mn-ea"/>
                  <a:cs typeface="+mn-cs"/>
                </a:defRPr>
              </a:lvl2pPr>
              <a:lvl3pPr marL="0" indent="0" algn="ctr" defTabSz="914400" rtl="0" eaLnBrk="1" latinLnBrk="0" hangingPunct="1">
                <a:lnSpc>
                  <a:spcPct val="100000"/>
                </a:lnSpc>
                <a:spcBef>
                  <a:spcPts val="400"/>
                </a:spcBef>
                <a:buFont typeface="Arial" panose="020b0604020202020204" pitchFamily="34" charset="0"/>
                <a:buNone/>
                <a:defRPr sz="1050" kern="1200">
                  <a:solidFill>
                    <a:schemeClr val="tx1"/>
                  </a:solidFill>
                  <a:latin typeface="Montserrat" panose="00000500000000000000" pitchFamily="2" charset="0"/>
                  <a:ea typeface="+mn-ea"/>
                  <a:cs typeface="+mn-cs"/>
                </a:defRPr>
              </a:lvl3pPr>
              <a:lvl4pPr marL="0" indent="0" algn="ctr" defTabSz="914400" rtl="0" eaLnBrk="1" latinLnBrk="0" hangingPunct="1">
                <a:lnSpc>
                  <a:spcPct val="100000"/>
                </a:lnSpc>
                <a:spcBef>
                  <a:spcPts val="400"/>
                </a:spcBef>
                <a:buFont typeface="Arial" panose="020b0604020202020204" pitchFamily="34" charset="0"/>
                <a:buNone/>
                <a:defRPr sz="1050" kern="1200">
                  <a:solidFill>
                    <a:srgbClr val="496A8B"/>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0095A9"/>
                  </a:solidFill>
                  <a:highlight>
                    <a:srgbClr val="FFFFFF"/>
                  </a:highlight>
                  <a:latin typeface="Montserrat Light" panose="00000400000000000000" pitchFamily="2" charset="0"/>
                </a:rPr>
                <a:t>More than 70% </a:t>
              </a:r>
              <a:r>
                <a:rPr lang="en-US" b="0">
                  <a:highlight>
                    <a:srgbClr val="FFFFFF"/>
                  </a:highlight>
                  <a:latin typeface="Montserrat Light" panose="00000400000000000000" pitchFamily="2" charset="0"/>
                </a:rPr>
                <a:t>of our </a:t>
              </a:r>
              <a:br>
                <a:rPr lang="en-US" b="0">
                  <a:highlight>
                    <a:srgbClr val="FFFFFF"/>
                  </a:highlight>
                  <a:latin typeface="Montserrat Light" panose="00000400000000000000" pitchFamily="2" charset="0"/>
                </a:rPr>
              </a:br>
              <a:r>
                <a:rPr lang="en-US" b="0">
                  <a:highlight>
                    <a:srgbClr val="FFFFFF"/>
                  </a:highlight>
                  <a:latin typeface="Montserrat Light" panose="00000400000000000000" pitchFamily="2" charset="0"/>
                </a:rPr>
                <a:t> </a:t>
              </a:r>
              <a:r>
                <a:rPr lang="en-US">
                  <a:highlight>
                    <a:srgbClr val="FFFFFF"/>
                  </a:highlight>
                  <a:latin typeface="Montserrat Light" panose="00000400000000000000" pitchFamily="2" charset="0"/>
                </a:rPr>
                <a:t>Executive Committee</a:t>
              </a:r>
              <a:endParaRPr lang="en-US">
                <a:latin typeface="Montserrat Light" panose="00000400000000000000" pitchFamily="2" charset="0"/>
              </a:endParaRPr>
            </a:p>
          </p:txBody>
        </p:sp>
      </p:grpSp>
      <p:sp>
        <p:nvSpPr>
          <p:cNvPr id="27" name="TextBox 2">
            <a:extLst>
              <a:ext uri="{FF2B5EF4-FFF2-40B4-BE49-F238E27FC236}">
                <a16:creationId xmlns:a16="http://schemas.microsoft.com/office/drawing/2014/main" id="{9FEF2DD5-E7B7-6E3E-3B39-FB9294B4CA95}"/>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effectLst/>
                <a:latin typeface="Montserrat" panose="00000500000000000000" pitchFamily="2" charset="0"/>
                <a:ea typeface="Calibri" panose="020f0502020204030204" pitchFamily="34" charset="0"/>
              </a:rPr>
              <a:t>©Stoel Rives LLP</a:t>
            </a:r>
            <a:endParaRPr lang="en-US" sz="700">
              <a:latin typeface="Montserrat" panose="00000500000000000000" pitchFamily="2" charset="0"/>
            </a:endParaRPr>
          </a:p>
        </p:txBody>
      </p:sp>
      <p:sp>
        <p:nvSpPr>
          <p:cNvPr id="28" name="Slide Number Placeholder 5">
            <a:extLst>
              <a:ext uri="{FF2B5EF4-FFF2-40B4-BE49-F238E27FC236}">
                <a16:creationId xmlns:a16="http://schemas.microsoft.com/office/drawing/2014/main" id="{99F9AB7D-5D6D-CA8F-AE1A-DC5DCBA0AF38}"/>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tx1"/>
                </a:solidFill>
                <a:latin typeface="Montserrat" panose="00000500000000000000" pitchFamily="2" charset="0"/>
              </a:defRPr>
            </a:lvl1pPr>
          </a:lstStyle>
          <a:p>
            <a:fld id="{EE6CD25B-82AB-4879-BA54-221C2B9DC0E8}" type="slidenum">
              <a:rPr lang="en-US" smtClean="0"/>
              <a:t>‹#›</a:t>
            </a:fld>
            <a:endParaRPr lang="en-US"/>
          </a:p>
        </p:txBody>
      </p:sp>
    </p:spTree>
    <p:extLst>
      <p:ext uri="{BB962C8B-B14F-4D97-AF65-F5344CB8AC3E}">
        <p14:creationId xmlns:p14="http://schemas.microsoft.com/office/powerpoint/2010/main" val="427869183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cSld name="Title - Opt 1">
    <p:bg>
      <p:bgPr>
        <a:solidFill>
          <a:srgbClr val="4C6A8A"/>
        </a:solidFill>
        <a:effectLst/>
      </p:bgPr>
    </p:bg>
    <p:spTree>
      <p:nvGrpSpPr>
        <p:cNvPr id="1" name=""/>
        <p:cNvGrpSpPr/>
        <p:nvPr/>
      </p:nvGrpSpPr>
      <p:grpSpPr>
        <a:xfrm>
          <a:off x="0" y="0"/>
          <a:ext cx="0" cy="0"/>
        </a:xfrm>
      </p:grpSpPr>
      <p:grpSp>
        <p:nvGrpSpPr>
          <p:cNvPr id="12" name="Group 11">
            <a:extLst>
              <a:ext uri="{FF2B5EF4-FFF2-40B4-BE49-F238E27FC236}">
                <a16:creationId xmlns:a16="http://schemas.microsoft.com/office/drawing/2014/main" id="{7F582F17-1753-0E85-6266-C404AE68870C}"/>
              </a:ext>
            </a:extLst>
          </p:cNvPr>
          <p:cNvGrpSpPr/>
          <p:nvPr userDrawn="1"/>
        </p:nvGrpSpPr>
        <p:grpSpPr>
          <a:xfrm>
            <a:off x="0" y="442"/>
            <a:ext cx="10060544" cy="6171758"/>
            <a:chOff x="0" y="442"/>
            <a:chExt cx="4752848" cy="2915690"/>
          </a:xfrm>
        </p:grpSpPr>
        <p:sp>
          <p:nvSpPr>
            <p:cNvPr id="9" name="Freeform 21">
              <a:extLst>
                <a:ext uri="{FF2B5EF4-FFF2-40B4-BE49-F238E27FC236}">
                  <a16:creationId xmlns:a16="http://schemas.microsoft.com/office/drawing/2014/main" id="{9B9CBAF3-6AB6-6D68-BAAB-16B515187081}"/>
                </a:ext>
              </a:extLst>
            </p:cNvPr>
            <p:cNvSpPr/>
            <p:nvPr userDrawn="1"/>
          </p:nvSpPr>
          <p:spPr>
            <a:xfrm>
              <a:off x="0" y="443"/>
              <a:ext cx="4752848" cy="2915689"/>
            </a:xfrm>
            <a:custGeom>
              <a:gdLst>
                <a:gd name="connsiteX0" fmla="*/ 0 w 4752848"/>
                <a:gd name="connsiteY0" fmla="*/ 0 h 2915689"/>
                <a:gd name="connsiteX1" fmla="*/ 4752848 w 4752848"/>
                <a:gd name="connsiteY1" fmla="*/ 0 h 2915689"/>
                <a:gd name="connsiteX2" fmla="*/ 4668624 w 4752848"/>
                <a:gd name="connsiteY2" fmla="*/ 327558 h 2915689"/>
                <a:gd name="connsiteX3" fmla="*/ 1150739 w 4752848"/>
                <a:gd name="connsiteY3" fmla="*/ 2915689 h 2915689"/>
                <a:gd name="connsiteX4" fmla="*/ 252273 w 4752848"/>
                <a:gd name="connsiteY4" fmla="*/ 2805334 h 2915689"/>
                <a:gd name="connsiteX5" fmla="*/ 0 w 4752848"/>
                <a:gd name="connsiteY5" fmla="*/ 2731166 h 29156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2848" h="2915689">
                  <a:moveTo>
                    <a:pt x="0" y="0"/>
                  </a:moveTo>
                  <a:lnTo>
                    <a:pt x="4752848" y="0"/>
                  </a:lnTo>
                  <a:lnTo>
                    <a:pt x="4668624" y="327558"/>
                  </a:lnTo>
                  <a:cubicBezTo>
                    <a:pt x="4202252" y="1826990"/>
                    <a:pt x="2803636" y="2915689"/>
                    <a:pt x="1150739" y="2915689"/>
                  </a:cubicBezTo>
                  <a:cubicBezTo>
                    <a:pt x="840821" y="2915689"/>
                    <a:pt x="539843" y="2877415"/>
                    <a:pt x="252273" y="2805334"/>
                  </a:cubicBezTo>
                  <a:lnTo>
                    <a:pt x="0" y="2731166"/>
                  </a:lnTo>
                  <a:close/>
                </a:path>
              </a:pathLst>
            </a:custGeom>
            <a:solidFill>
              <a:srgbClr val="0095A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10" name="Freeform 18">
              <a:extLst>
                <a:ext uri="{FF2B5EF4-FFF2-40B4-BE49-F238E27FC236}">
                  <a16:creationId xmlns:a16="http://schemas.microsoft.com/office/drawing/2014/main" id="{58192D87-9B60-F2C1-0A87-938E9A618CB2}"/>
                </a:ext>
              </a:extLst>
            </p:cNvPr>
            <p:cNvSpPr/>
            <p:nvPr userDrawn="1"/>
          </p:nvSpPr>
          <p:spPr>
            <a:xfrm>
              <a:off x="0" y="442"/>
              <a:ext cx="4420516" cy="2805686"/>
            </a:xfrm>
            <a:custGeom>
              <a:gdLst>
                <a:gd name="connsiteX0" fmla="*/ 0 w 4420516"/>
                <a:gd name="connsiteY0" fmla="*/ 0 h 2805686"/>
                <a:gd name="connsiteX1" fmla="*/ 4420516 w 4420516"/>
                <a:gd name="connsiteY1" fmla="*/ 0 h 2805686"/>
                <a:gd name="connsiteX2" fmla="*/ 4364577 w 4420516"/>
                <a:gd name="connsiteY2" fmla="*/ 217555 h 2805686"/>
                <a:gd name="connsiteX3" fmla="*/ 846692 w 4420516"/>
                <a:gd name="connsiteY3" fmla="*/ 2805686 h 2805686"/>
                <a:gd name="connsiteX4" fmla="*/ 240100 w 4420516"/>
                <a:gd name="connsiteY4" fmla="*/ 2755977 h 2805686"/>
                <a:gd name="connsiteX5" fmla="*/ 0 w 4420516"/>
                <a:gd name="connsiteY5" fmla="*/ 2706089 h 28056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0516" h="2805686">
                  <a:moveTo>
                    <a:pt x="0" y="0"/>
                  </a:moveTo>
                  <a:lnTo>
                    <a:pt x="4420516" y="0"/>
                  </a:lnTo>
                  <a:lnTo>
                    <a:pt x="4364577" y="217555"/>
                  </a:lnTo>
                  <a:cubicBezTo>
                    <a:pt x="3898205" y="1716987"/>
                    <a:pt x="2499589" y="2805686"/>
                    <a:pt x="846692" y="2805686"/>
                  </a:cubicBezTo>
                  <a:cubicBezTo>
                    <a:pt x="640080" y="2805686"/>
                    <a:pt x="437441" y="2788675"/>
                    <a:pt x="240100" y="2755977"/>
                  </a:cubicBezTo>
                  <a:lnTo>
                    <a:pt x="0" y="270608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grpSp>
      <p:pic>
        <p:nvPicPr>
          <p:cNvPr id="11" name="Picture 10" descr="A picture containing drawing, food&#10;&#10;Description automatically generated">
            <a:extLst>
              <a:ext uri="{FF2B5EF4-FFF2-40B4-BE49-F238E27FC236}">
                <a16:creationId xmlns:a16="http://schemas.microsoft.com/office/drawing/2014/main" id="{F33E5431-79C8-2CA2-E34C-BC778242B216}"/>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657064" y="524885"/>
            <a:ext cx="2920948" cy="590944"/>
          </a:xfrm>
          <a:prstGeom prst="rect">
            <a:avLst/>
          </a:prstGeom>
        </p:spPr>
      </p:pic>
      <p:sp>
        <p:nvSpPr>
          <p:cNvPr id="2" name="Title 1">
            <a:extLst>
              <a:ext uri="{FF2B5EF4-FFF2-40B4-BE49-F238E27FC236}">
                <a16:creationId xmlns:a16="http://schemas.microsoft.com/office/drawing/2014/main" id="{E6C524D1-2B0B-72D1-2726-6AED27D3E335}"/>
              </a:ext>
            </a:extLst>
          </p:cNvPr>
          <p:cNvSpPr>
            <a:spLocks noGrp="1"/>
          </p:cNvSpPr>
          <p:nvPr userDrawn="1">
            <p:ph type="ctrTitle"/>
          </p:nvPr>
        </p:nvSpPr>
        <p:spPr>
          <a:xfrm>
            <a:off x="647700" y="1274763"/>
            <a:ext cx="7905750" cy="2154237"/>
          </a:xfrm>
        </p:spPr>
        <p:txBody>
          <a:bodyPr bIns="0" anchor="b">
            <a:normAutofit/>
          </a:bodyPr>
          <a:lstStyle>
            <a:lvl1pPr algn="l">
              <a:lnSpc>
                <a:spcPct val="100000"/>
              </a:lnSpc>
              <a:defRPr sz="5000" b="1">
                <a:solidFill>
                  <a:srgbClr val="4C6A8A"/>
                </a:solidFill>
              </a:defRPr>
            </a:lvl1pPr>
          </a:lstStyle>
          <a:p>
            <a:r>
              <a:rPr lang="en-US"/>
              <a:t>Click to edit Master title style</a:t>
            </a:r>
          </a:p>
        </p:txBody>
      </p:sp>
      <p:sp>
        <p:nvSpPr>
          <p:cNvPr id="3" name="Subtitle 2">
            <a:extLst>
              <a:ext uri="{FF2B5EF4-FFF2-40B4-BE49-F238E27FC236}">
                <a16:creationId xmlns:a16="http://schemas.microsoft.com/office/drawing/2014/main" id="{C81A640E-1189-E56A-7F5A-C8FE8CCE9E29}"/>
              </a:ext>
            </a:extLst>
          </p:cNvPr>
          <p:cNvSpPr>
            <a:spLocks noGrp="1"/>
          </p:cNvSpPr>
          <p:nvPr userDrawn="1">
            <p:ph type="subTitle" idx="1"/>
          </p:nvPr>
        </p:nvSpPr>
        <p:spPr>
          <a:xfrm>
            <a:off x="647700" y="3429000"/>
            <a:ext cx="7905750" cy="1933902"/>
          </a:xfrm>
        </p:spPr>
        <p:txBody>
          <a:bodyPr tIns="0">
            <a:normAutofit/>
          </a:bodyPr>
          <a:lstStyle>
            <a:lvl1pPr marL="0" indent="0" algn="l">
              <a:lnSpc>
                <a:spcPct val="110000"/>
              </a:lnSpc>
              <a:buNone/>
              <a:defRPr sz="1600" i="1">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8644963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White - 1 Column">
    <p:bg bwMode="ltGray">
      <p:bgRef idx="1001">
        <a:schemeClr val="bg1"/>
      </p:bgRef>
    </p:bg>
    <p:spTree>
      <p:nvGrpSpPr>
        <p:cNvPr id="1" name=""/>
        <p:cNvGrpSpPr/>
        <p:nvPr/>
      </p:nvGrpSpPr>
      <p:grpSpPr>
        <a:xfrm>
          <a:off x="0" y="0"/>
          <a:ext cx="0" cy="0"/>
        </a:xfrm>
      </p:grpSpPr>
      <p:pic>
        <p:nvPicPr>
          <p:cNvPr id="14" name="Picture 13" descr="A picture containing drawing, food&#10;&#10;Description automatically generated">
            <a:extLst>
              <a:ext uri="{FF2B5EF4-FFF2-40B4-BE49-F238E27FC236}">
                <a16:creationId xmlns:a16="http://schemas.microsoft.com/office/drawing/2014/main" id="{CADE9401-2D3A-FC9F-5C2B-EC47B396B26C}"/>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403064" y="334385"/>
            <a:ext cx="1997236" cy="404066"/>
          </a:xfrm>
          <a:prstGeom prst="rect">
            <a:avLst/>
          </a:prstGeom>
        </p:spPr>
      </p:pic>
      <p:sp>
        <p:nvSpPr>
          <p:cNvPr id="22" name="Text Placeholder 21">
            <a:extLst>
              <a:ext uri="{FF2B5EF4-FFF2-40B4-BE49-F238E27FC236}">
                <a16:creationId xmlns:a16="http://schemas.microsoft.com/office/drawing/2014/main" id="{2CDB4339-8C73-DBAC-026B-F2AB8489ACBF}"/>
              </a:ext>
            </a:extLst>
          </p:cNvPr>
          <p:cNvSpPr>
            <a:spLocks noGrp="1"/>
          </p:cNvSpPr>
          <p:nvPr>
            <p:ph type="body" sz="quarter" idx="10"/>
          </p:nvPr>
        </p:nvSpPr>
        <p:spPr>
          <a:xfrm>
            <a:off x="2653545" y="688092"/>
            <a:ext cx="6897537" cy="547392"/>
          </a:xfrm>
        </p:spPr>
        <p:txBody>
          <a:bodyPr>
            <a:normAutofit/>
          </a:bodyPr>
          <a:lstStyle>
            <a:lvl1pPr marL="0" indent="0" algn="ctr">
              <a:lnSpc>
                <a:spcPct val="100000"/>
              </a:lnSpc>
              <a:spcBef>
                <a:spcPct val="0"/>
              </a:spcBef>
              <a:buNone/>
              <a:defRPr sz="3000">
                <a:solidFill>
                  <a:srgbClr val="496A8B"/>
                </a:solidFill>
              </a:defRPr>
            </a:lvl1pPr>
          </a:lstStyle>
          <a:p>
            <a:pPr lvl="0"/>
            <a:r>
              <a:rPr lang="en-US"/>
              <a:t>Click to edit Master text styles</a:t>
            </a:r>
          </a:p>
        </p:txBody>
      </p:sp>
      <p:sp>
        <p:nvSpPr>
          <p:cNvPr id="5" name="Rectangle 4">
            <a:extLst>
              <a:ext uri="{FF2B5EF4-FFF2-40B4-BE49-F238E27FC236}">
                <a16:creationId xmlns:a16="http://schemas.microsoft.com/office/drawing/2014/main" id="{75867070-F79C-0F8F-6179-8766DEDA699F}"/>
              </a:ext>
            </a:extLst>
          </p:cNvPr>
          <p:cNvSpPr/>
          <p:nvPr userDrawn="1"/>
        </p:nvSpPr>
        <p:spPr>
          <a:xfrm>
            <a:off x="1183128" y="1348589"/>
            <a:ext cx="9875520" cy="21566"/>
          </a:xfrm>
          <a:prstGeom prst="rect">
            <a:avLst/>
          </a:prstGeom>
          <a:solidFill>
            <a:srgbClr val="009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1660FBD-7D4E-2F48-9477-6DD593FF5D36}"/>
              </a:ext>
            </a:extLst>
          </p:cNvPr>
          <p:cNvSpPr>
            <a:spLocks noGrp="1"/>
          </p:cNvSpPr>
          <p:nvPr>
            <p:ph type="body" sz="quarter" idx="15"/>
          </p:nvPr>
        </p:nvSpPr>
        <p:spPr>
          <a:xfrm>
            <a:off x="1092200" y="1771169"/>
            <a:ext cx="10020226" cy="4671196"/>
          </a:xfrm>
        </p:spPr>
        <p:txBody>
          <a:bodyPr>
            <a:normAutofit/>
          </a:bodyPr>
          <a:lstStyle>
            <a:lvl1pPr marL="0" indent="0">
              <a:lnSpc>
                <a:spcPct val="110000"/>
              </a:lnSpc>
              <a:spcBef>
                <a:spcPts val="750"/>
              </a:spcBef>
              <a:buNone/>
              <a:defRPr lang="en-US" sz="2000" kern="1200" smtClean="0">
                <a:solidFill>
                  <a:schemeClr val="bg2">
                    <a:lumMod val="25000"/>
                  </a:schemeClr>
                </a:solidFill>
                <a:latin typeface="Montserrat" panose="00000500000000000000" pitchFamily="2" charset="0"/>
                <a:ea typeface="+mn-ea"/>
                <a:cs typeface="+mn-cs"/>
              </a:defRPr>
            </a:lvl1pPr>
            <a:lvl2pPr marL="461963" indent="-234950">
              <a:defRPr>
                <a:solidFill>
                  <a:srgbClr val="3B3838"/>
                </a:solidFill>
              </a:defRPr>
            </a:lvl2pPr>
          </a:lstStyle>
          <a:p>
            <a:pPr lvl="0"/>
            <a:r>
              <a:rPr lang="en-US"/>
              <a:t>Click to edit Master text styles</a:t>
            </a:r>
          </a:p>
          <a:p>
            <a:pPr lvl="1"/>
            <a:r>
              <a:rPr lang="en-US"/>
              <a:t>Second level</a:t>
            </a:r>
          </a:p>
        </p:txBody>
      </p:sp>
      <p:sp>
        <p:nvSpPr>
          <p:cNvPr id="7" name="TextBox 2">
            <a:extLst>
              <a:ext uri="{FF2B5EF4-FFF2-40B4-BE49-F238E27FC236}">
                <a16:creationId xmlns:a16="http://schemas.microsoft.com/office/drawing/2014/main" id="{2CF0C319-D4D4-87C5-42CE-C8CBC262D312}"/>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effectLst/>
                <a:latin typeface="Montserrat" panose="00000500000000000000" pitchFamily="2" charset="0"/>
                <a:ea typeface="Calibri" panose="020f0502020204030204" pitchFamily="34" charset="0"/>
              </a:rPr>
              <a:t>©Stoel Rives LLP</a:t>
            </a:r>
            <a:endParaRPr lang="en-US" sz="700">
              <a:latin typeface="Montserrat" panose="00000500000000000000" pitchFamily="2" charset="0"/>
            </a:endParaRPr>
          </a:p>
        </p:txBody>
      </p:sp>
      <p:sp>
        <p:nvSpPr>
          <p:cNvPr id="8" name="Slide Number Placeholder 5">
            <a:extLst>
              <a:ext uri="{FF2B5EF4-FFF2-40B4-BE49-F238E27FC236}">
                <a16:creationId xmlns:a16="http://schemas.microsoft.com/office/drawing/2014/main" id="{DC72B24A-198C-5F7C-193B-5C1ACF82BEAB}"/>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tx1"/>
                </a:solidFill>
                <a:latin typeface="Montserrat" panose="00000500000000000000" pitchFamily="2" charset="0"/>
              </a:defRPr>
            </a:lvl1pPr>
          </a:lstStyle>
          <a:p>
            <a:fld id="{EE6CD25B-82AB-4879-BA54-221C2B9DC0E8}" type="slidenum">
              <a:rPr lang="en-US" smtClean="0"/>
              <a:t>‹#›</a:t>
            </a:fld>
            <a:endParaRPr lang="en-US"/>
          </a:p>
        </p:txBody>
      </p:sp>
    </p:spTree>
    <p:extLst>
      <p:ext uri="{BB962C8B-B14F-4D97-AF65-F5344CB8AC3E}">
        <p14:creationId xmlns:p14="http://schemas.microsoft.com/office/powerpoint/2010/main" val="29664070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 Opt 2">
    <p:spTree>
      <p:nvGrpSpPr>
        <p:cNvPr id="1" name=""/>
        <p:cNvGrpSpPr/>
        <p:nvPr/>
      </p:nvGrpSpPr>
      <p:grpSpPr>
        <a:xfrm>
          <a:off x="0" y="0"/>
          <a:ext cx="0" cy="0"/>
        </a:xfrm>
      </p:grpSpPr>
      <p:pic>
        <p:nvPicPr>
          <p:cNvPr id="3" name="Picture 2" descr="A picture containing sky, scene, road, outdoor&#10;&#10;Description automatically generated">
            <a:extLst>
              <a:ext uri="{FF2B5EF4-FFF2-40B4-BE49-F238E27FC236}">
                <a16:creationId xmlns:a16="http://schemas.microsoft.com/office/drawing/2014/main" id="{E11F3BA8-1AB5-D9A5-7A45-72AF8549D238}"/>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pic>
        <p:nvPicPr>
          <p:cNvPr id="6" name="Picture 5" descr="A picture containing drawing, food&#10;&#10;Description automatically generated">
            <a:extLst>
              <a:ext uri="{FF2B5EF4-FFF2-40B4-BE49-F238E27FC236}">
                <a16:creationId xmlns:a16="http://schemas.microsoft.com/office/drawing/2014/main" id="{3DCACB81-46A9-98FE-AFC8-898A8EEF39AF}"/>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657064" y="524885"/>
            <a:ext cx="2920948" cy="590944"/>
          </a:xfrm>
          <a:prstGeom prst="rect">
            <a:avLst/>
          </a:prstGeom>
        </p:spPr>
      </p:pic>
      <p:sp>
        <p:nvSpPr>
          <p:cNvPr id="7" name="Title 1">
            <a:extLst>
              <a:ext uri="{FF2B5EF4-FFF2-40B4-BE49-F238E27FC236}">
                <a16:creationId xmlns:a16="http://schemas.microsoft.com/office/drawing/2014/main" id="{D6826CF3-5172-1535-5466-A0CFA7847F2E}"/>
              </a:ext>
            </a:extLst>
          </p:cNvPr>
          <p:cNvSpPr>
            <a:spLocks noGrp="1"/>
          </p:cNvSpPr>
          <p:nvPr>
            <p:ph type="ctrTitle"/>
          </p:nvPr>
        </p:nvSpPr>
        <p:spPr>
          <a:xfrm>
            <a:off x="647700" y="1274763"/>
            <a:ext cx="7905750" cy="2154237"/>
          </a:xfrm>
        </p:spPr>
        <p:txBody>
          <a:bodyPr bIns="0" anchor="b">
            <a:normAutofit/>
          </a:bodyPr>
          <a:lstStyle>
            <a:lvl1pPr algn="l">
              <a:lnSpc>
                <a:spcPct val="100000"/>
              </a:lnSpc>
              <a:defRPr sz="50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14DC9E39-C7DD-0444-5F97-3BC93DF56FAF}"/>
              </a:ext>
            </a:extLst>
          </p:cNvPr>
          <p:cNvSpPr>
            <a:spLocks noGrp="1"/>
          </p:cNvSpPr>
          <p:nvPr>
            <p:ph type="subTitle" idx="1"/>
          </p:nvPr>
        </p:nvSpPr>
        <p:spPr>
          <a:xfrm>
            <a:off x="647700" y="3429000"/>
            <a:ext cx="7905750" cy="1981200"/>
          </a:xfrm>
        </p:spPr>
        <p:txBody>
          <a:bodyPr tIns="0">
            <a:normAutofit/>
          </a:bodyPr>
          <a:lstStyle>
            <a:lvl1pPr marL="0" indent="0" algn="l">
              <a:lnSpc>
                <a:spcPct val="110000"/>
              </a:lnSpc>
              <a:buNone/>
              <a:defRPr sz="1600" i="1">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3934633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Divider - Opt 1">
    <p:bg>
      <p:bgPr>
        <a:solidFill>
          <a:srgbClr val="496A8B"/>
        </a:solidFill>
        <a:effectLst/>
      </p:bgPr>
    </p:bg>
    <p:spTree>
      <p:nvGrpSpPr>
        <p:cNvPr id="1" name=""/>
        <p:cNvGrpSpPr/>
        <p:nvPr/>
      </p:nvGrpSpPr>
      <p:grpSpPr>
        <a:xfrm>
          <a:off x="0" y="0"/>
          <a:ext cx="0" cy="0"/>
        </a:xfrm>
      </p:grpSpPr>
      <p:sp>
        <p:nvSpPr>
          <p:cNvPr id="7" name="Text Placeholder 6">
            <a:extLst>
              <a:ext uri="{FF2B5EF4-FFF2-40B4-BE49-F238E27FC236}">
                <a16:creationId xmlns:a16="http://schemas.microsoft.com/office/drawing/2014/main" id="{3BD6B7B1-07F0-0024-CC53-0A1A8ADCE60D}"/>
              </a:ext>
            </a:extLst>
          </p:cNvPr>
          <p:cNvSpPr>
            <a:spLocks noGrp="1"/>
          </p:cNvSpPr>
          <p:nvPr>
            <p:ph type="body" sz="quarter" idx="10"/>
          </p:nvPr>
        </p:nvSpPr>
        <p:spPr>
          <a:xfrm>
            <a:off x="3903662" y="4343400"/>
            <a:ext cx="7631845" cy="914400"/>
          </a:xfrm>
        </p:spPr>
        <p:txBody>
          <a:bodyPr>
            <a:noAutofit/>
          </a:bodyPr>
          <a:lstStyle>
            <a:lvl1pPr marL="0" indent="0" algn="r">
              <a:lnSpc>
                <a:spcPct val="100000"/>
              </a:lnSpc>
              <a:buNone/>
              <a:defRPr sz="5000">
                <a:solidFill>
                  <a:schemeClr val="bg1"/>
                </a:solidFill>
              </a:defRPr>
            </a:lvl1pPr>
          </a:lstStyle>
          <a:p>
            <a:pPr lvl="0"/>
            <a:r>
              <a:rPr lang="en-US"/>
              <a:t>Click to edit Master text styles</a:t>
            </a:r>
          </a:p>
        </p:txBody>
      </p:sp>
      <p:sp>
        <p:nvSpPr>
          <p:cNvPr id="9" name="Freeform 21">
            <a:extLst>
              <a:ext uri="{FF2B5EF4-FFF2-40B4-BE49-F238E27FC236}">
                <a16:creationId xmlns:a16="http://schemas.microsoft.com/office/drawing/2014/main" id="{779210EE-DC81-A887-A1C3-EA4640DB65A7}"/>
              </a:ext>
            </a:extLst>
          </p:cNvPr>
          <p:cNvSpPr/>
          <p:nvPr userDrawn="1"/>
        </p:nvSpPr>
        <p:spPr>
          <a:xfrm>
            <a:off x="0" y="444"/>
            <a:ext cx="7509397" cy="4606725"/>
          </a:xfrm>
          <a:custGeom>
            <a:gdLst>
              <a:gd name="connsiteX0" fmla="*/ 0 w 4752848"/>
              <a:gd name="connsiteY0" fmla="*/ 0 h 2915689"/>
              <a:gd name="connsiteX1" fmla="*/ 4752848 w 4752848"/>
              <a:gd name="connsiteY1" fmla="*/ 0 h 2915689"/>
              <a:gd name="connsiteX2" fmla="*/ 4668624 w 4752848"/>
              <a:gd name="connsiteY2" fmla="*/ 327558 h 2915689"/>
              <a:gd name="connsiteX3" fmla="*/ 1150739 w 4752848"/>
              <a:gd name="connsiteY3" fmla="*/ 2915689 h 2915689"/>
              <a:gd name="connsiteX4" fmla="*/ 252273 w 4752848"/>
              <a:gd name="connsiteY4" fmla="*/ 2805334 h 2915689"/>
              <a:gd name="connsiteX5" fmla="*/ 0 w 4752848"/>
              <a:gd name="connsiteY5" fmla="*/ 2731166 h 29156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2848" h="2915689">
                <a:moveTo>
                  <a:pt x="0" y="0"/>
                </a:moveTo>
                <a:lnTo>
                  <a:pt x="4752848" y="0"/>
                </a:lnTo>
                <a:lnTo>
                  <a:pt x="4668624" y="327558"/>
                </a:lnTo>
                <a:cubicBezTo>
                  <a:pt x="4202252" y="1826990"/>
                  <a:pt x="2803636" y="2915689"/>
                  <a:pt x="1150739" y="2915689"/>
                </a:cubicBezTo>
                <a:cubicBezTo>
                  <a:pt x="840821" y="2915689"/>
                  <a:pt x="539843" y="2877415"/>
                  <a:pt x="252273" y="2805334"/>
                </a:cubicBezTo>
                <a:lnTo>
                  <a:pt x="0" y="2731166"/>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10" name="Freeform 18" descr="Angled photo Passing car lights on a curve.">
            <a:extLst>
              <a:ext uri="{FF2B5EF4-FFF2-40B4-BE49-F238E27FC236}">
                <a16:creationId xmlns:a16="http://schemas.microsoft.com/office/drawing/2014/main" id="{15F728B0-BF54-50E4-EA9F-FA592C039DA2}"/>
              </a:ext>
            </a:extLst>
          </p:cNvPr>
          <p:cNvSpPr/>
          <p:nvPr userDrawn="1"/>
        </p:nvSpPr>
        <p:spPr>
          <a:xfrm>
            <a:off x="0" y="442"/>
            <a:ext cx="6984320" cy="4432923"/>
          </a:xfrm>
          <a:custGeom>
            <a:gdLst>
              <a:gd name="connsiteX0" fmla="*/ 0 w 4420516"/>
              <a:gd name="connsiteY0" fmla="*/ 0 h 2805686"/>
              <a:gd name="connsiteX1" fmla="*/ 4420516 w 4420516"/>
              <a:gd name="connsiteY1" fmla="*/ 0 h 2805686"/>
              <a:gd name="connsiteX2" fmla="*/ 4364577 w 4420516"/>
              <a:gd name="connsiteY2" fmla="*/ 217555 h 2805686"/>
              <a:gd name="connsiteX3" fmla="*/ 846692 w 4420516"/>
              <a:gd name="connsiteY3" fmla="*/ 2805686 h 2805686"/>
              <a:gd name="connsiteX4" fmla="*/ 240100 w 4420516"/>
              <a:gd name="connsiteY4" fmla="*/ 2755977 h 2805686"/>
              <a:gd name="connsiteX5" fmla="*/ 0 w 4420516"/>
              <a:gd name="connsiteY5" fmla="*/ 2706089 h 28056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0516" h="2805686">
                <a:moveTo>
                  <a:pt x="0" y="0"/>
                </a:moveTo>
                <a:lnTo>
                  <a:pt x="4420516" y="0"/>
                </a:lnTo>
                <a:lnTo>
                  <a:pt x="4364577" y="217555"/>
                </a:lnTo>
                <a:cubicBezTo>
                  <a:pt x="3898205" y="1716987"/>
                  <a:pt x="2499589" y="2805686"/>
                  <a:pt x="846692" y="2805686"/>
                </a:cubicBezTo>
                <a:cubicBezTo>
                  <a:pt x="640080" y="2805686"/>
                  <a:pt x="437441" y="2788675"/>
                  <a:pt x="240100" y="2755977"/>
                </a:cubicBezTo>
                <a:lnTo>
                  <a:pt x="0" y="27060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pic>
        <p:nvPicPr>
          <p:cNvPr id="11" name="Picture 10" descr="A picture containing drawing, food&#10;&#10;Description automatically generated">
            <a:extLst>
              <a:ext uri="{FF2B5EF4-FFF2-40B4-BE49-F238E27FC236}">
                <a16:creationId xmlns:a16="http://schemas.microsoft.com/office/drawing/2014/main" id="{2DAF7103-9DEB-B96F-554F-AE57254BDBC3}"/>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657064" y="524885"/>
            <a:ext cx="2920948" cy="590944"/>
          </a:xfrm>
          <a:prstGeom prst="rect">
            <a:avLst/>
          </a:prstGeom>
        </p:spPr>
      </p:pic>
    </p:spTree>
    <p:extLst>
      <p:ext uri="{BB962C8B-B14F-4D97-AF65-F5344CB8AC3E}">
        <p14:creationId xmlns:p14="http://schemas.microsoft.com/office/powerpoint/2010/main" val="289075788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Divider - Opt 2">
    <p:bg>
      <p:bgPr>
        <a:solidFill>
          <a:srgbClr val="496A8B"/>
        </a:solidFill>
        <a:effectLst/>
      </p:bgPr>
    </p:bg>
    <p:spTree>
      <p:nvGrpSpPr>
        <p:cNvPr id="1" name=""/>
        <p:cNvGrpSpPr/>
        <p:nvPr/>
      </p:nvGrpSpPr>
      <p:grpSpPr>
        <a:xfrm>
          <a:off x="0" y="0"/>
          <a:ext cx="0" cy="0"/>
        </a:xfrm>
      </p:grpSpPr>
      <p:pic>
        <p:nvPicPr>
          <p:cNvPr id="2" name="Picture 4">
            <a:extLst>
              <a:ext uri="{FF2B5EF4-FFF2-40B4-BE49-F238E27FC236}">
                <a16:creationId xmlns:a16="http://schemas.microsoft.com/office/drawing/2014/main" id="{C7EAA825-0F05-6D55-C6B1-9F2CE1CEC9FA}"/>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bwMode="ltGray">
          <a:xfrm>
            <a:off x="0" y="3820"/>
            <a:ext cx="12185208" cy="6854180"/>
          </a:xfrm>
          <a:prstGeom prst="rect">
            <a:avLst/>
          </a:prstGeom>
        </p:spPr>
      </p:pic>
      <p:sp>
        <p:nvSpPr>
          <p:cNvPr id="7" name="Text Placeholder 6">
            <a:extLst>
              <a:ext uri="{FF2B5EF4-FFF2-40B4-BE49-F238E27FC236}">
                <a16:creationId xmlns:a16="http://schemas.microsoft.com/office/drawing/2014/main" id="{3BD6B7B1-07F0-0024-CC53-0A1A8ADCE60D}"/>
              </a:ext>
            </a:extLst>
          </p:cNvPr>
          <p:cNvSpPr>
            <a:spLocks noGrp="1"/>
          </p:cNvSpPr>
          <p:nvPr>
            <p:ph type="body" sz="quarter" idx="10"/>
          </p:nvPr>
        </p:nvSpPr>
        <p:spPr>
          <a:xfrm>
            <a:off x="3903662" y="4343400"/>
            <a:ext cx="7631845" cy="914400"/>
          </a:xfrm>
        </p:spPr>
        <p:txBody>
          <a:bodyPr>
            <a:noAutofit/>
          </a:bodyPr>
          <a:lstStyle>
            <a:lvl1pPr marL="0" indent="0" algn="r">
              <a:lnSpc>
                <a:spcPct val="100000"/>
              </a:lnSpc>
              <a:buNone/>
              <a:defRPr sz="5000">
                <a:solidFill>
                  <a:schemeClr val="bg1"/>
                </a:solidFill>
              </a:defRPr>
            </a:lvl1pPr>
          </a:lstStyle>
          <a:p>
            <a:pPr lvl="0"/>
            <a:r>
              <a:rPr lang="en-US"/>
              <a:t>Click to edit Master text styles</a:t>
            </a:r>
          </a:p>
        </p:txBody>
      </p:sp>
      <p:pic>
        <p:nvPicPr>
          <p:cNvPr id="3" name="Picture 2" descr="A picture containing drawing, food&#10;&#10;Description automatically generated">
            <a:extLst>
              <a:ext uri="{FF2B5EF4-FFF2-40B4-BE49-F238E27FC236}">
                <a16:creationId xmlns:a16="http://schemas.microsoft.com/office/drawing/2014/main" id="{7BE5035E-8F27-306C-2EBE-004F8DCD13C3}"/>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8614559" y="524885"/>
            <a:ext cx="2920948" cy="590944"/>
          </a:xfrm>
          <a:prstGeom prst="rect">
            <a:avLst/>
          </a:prstGeom>
        </p:spPr>
      </p:pic>
    </p:spTree>
    <p:extLst>
      <p:ext uri="{BB962C8B-B14F-4D97-AF65-F5344CB8AC3E}">
        <p14:creationId xmlns:p14="http://schemas.microsoft.com/office/powerpoint/2010/main" val="63365004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White - 2 Columns">
    <p:bg bwMode="ltGray">
      <p:bgRef idx="1001">
        <a:schemeClr val="bg1"/>
      </p:bgRef>
    </p:bg>
    <p:spTree>
      <p:nvGrpSpPr>
        <p:cNvPr id="1" name=""/>
        <p:cNvGrpSpPr/>
        <p:nvPr/>
      </p:nvGrpSpPr>
      <p:grpSpPr>
        <a:xfrm>
          <a:off x="0" y="0"/>
          <a:ext cx="0" cy="0"/>
        </a:xfrm>
      </p:grpSpPr>
      <p:pic>
        <p:nvPicPr>
          <p:cNvPr id="14" name="Picture 13" descr="A picture containing drawing, food&#10;&#10;Description automatically generated">
            <a:extLst>
              <a:ext uri="{FF2B5EF4-FFF2-40B4-BE49-F238E27FC236}">
                <a16:creationId xmlns:a16="http://schemas.microsoft.com/office/drawing/2014/main" id="{CADE9401-2D3A-FC9F-5C2B-EC47B396B26C}"/>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403064" y="334385"/>
            <a:ext cx="1997236" cy="404066"/>
          </a:xfrm>
          <a:prstGeom prst="rect">
            <a:avLst/>
          </a:prstGeom>
        </p:spPr>
      </p:pic>
      <p:sp>
        <p:nvSpPr>
          <p:cNvPr id="15" name="Text Placeholder 14">
            <a:extLst>
              <a:ext uri="{FF2B5EF4-FFF2-40B4-BE49-F238E27FC236}">
                <a16:creationId xmlns:a16="http://schemas.microsoft.com/office/drawing/2014/main" id="{8D8F5784-E48A-A05B-A8E0-A8153A1ABC95}"/>
              </a:ext>
            </a:extLst>
          </p:cNvPr>
          <p:cNvSpPr>
            <a:spLocks noGrp="1"/>
          </p:cNvSpPr>
          <p:nvPr>
            <p:ph type="body" sz="quarter" idx="14"/>
          </p:nvPr>
        </p:nvSpPr>
        <p:spPr>
          <a:xfrm>
            <a:off x="1079573" y="1794946"/>
            <a:ext cx="10032853" cy="346120"/>
          </a:xfrm>
        </p:spPr>
        <p:txBody>
          <a:bodyPr anchor="b">
            <a:spAutoFit/>
          </a:bodyPr>
          <a:lstStyle>
            <a:lvl1pPr marL="0" indent="0" algn="ctr">
              <a:lnSpc>
                <a:spcPct val="110000"/>
              </a:lnSpc>
              <a:spcBef>
                <a:spcPts val="750"/>
              </a:spcBef>
              <a:buNone/>
              <a:defRPr lang="en-US" sz="1600" b="1" kern="1200" smtClean="0">
                <a:solidFill>
                  <a:schemeClr val="tx1"/>
                </a:solidFill>
                <a:latin typeface="Montserrat" panose="00000500000000000000" pitchFamily="2" charset="0"/>
                <a:ea typeface="+mn-ea"/>
                <a:cs typeface="+mn-cs"/>
              </a:defRPr>
            </a:lvl1pPr>
          </a:lstStyle>
          <a:p>
            <a:pPr lvl="0"/>
            <a:r>
              <a:rPr lang="en-US"/>
              <a:t>Click to edit Master text styles</a:t>
            </a:r>
          </a:p>
        </p:txBody>
      </p:sp>
      <p:sp>
        <p:nvSpPr>
          <p:cNvPr id="17" name="Text Placeholder 16">
            <a:extLst>
              <a:ext uri="{FF2B5EF4-FFF2-40B4-BE49-F238E27FC236}">
                <a16:creationId xmlns:a16="http://schemas.microsoft.com/office/drawing/2014/main" id="{D1660FBD-7D4E-2F48-9477-6DD593FF5D36}"/>
              </a:ext>
            </a:extLst>
          </p:cNvPr>
          <p:cNvSpPr>
            <a:spLocks noGrp="1"/>
          </p:cNvSpPr>
          <p:nvPr>
            <p:ph type="body" sz="quarter" idx="15"/>
          </p:nvPr>
        </p:nvSpPr>
        <p:spPr>
          <a:xfrm>
            <a:off x="1079574" y="2547390"/>
            <a:ext cx="4566498" cy="3976226"/>
          </a:xfrm>
        </p:spPr>
        <p:txBody>
          <a:bodyPr>
            <a:normAutofit/>
          </a:bodyPr>
          <a:lstStyle>
            <a:lvl1pPr marL="0" indent="0">
              <a:lnSpc>
                <a:spcPct val="110000"/>
              </a:lnSpc>
              <a:spcBef>
                <a:spcPts val="750"/>
              </a:spcBef>
              <a:buFont typeface="Arial" panose="020b0604020202020204" pitchFamily="34" charset="0"/>
              <a:buNone/>
              <a:defRPr lang="en-US" sz="1400" kern="1200" smtClean="0">
                <a:solidFill>
                  <a:srgbClr val="3B3838"/>
                </a:solidFill>
                <a:latin typeface="Montserrat" panose="00000500000000000000" pitchFamily="2" charset="0"/>
                <a:ea typeface="+mn-ea"/>
                <a:cs typeface="+mn-cs"/>
              </a:defRPr>
            </a:lvl1pPr>
            <a:lvl2pPr>
              <a:defRPr sz="1400">
                <a:solidFill>
                  <a:srgbClr val="3B3838"/>
                </a:solidFill>
              </a:defRPr>
            </a:lvl2pPr>
            <a:lvl3pPr>
              <a:defRPr sz="1400">
                <a:solidFill>
                  <a:srgbClr val="3B3838"/>
                </a:solidFill>
              </a:defRPr>
            </a:lvl3pPr>
            <a:lvl4pPr>
              <a:defRPr sz="1400">
                <a:solidFill>
                  <a:srgbClr val="3B3838"/>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6">
            <a:extLst>
              <a:ext uri="{FF2B5EF4-FFF2-40B4-BE49-F238E27FC236}">
                <a16:creationId xmlns:a16="http://schemas.microsoft.com/office/drawing/2014/main" id="{6BF7A44B-83DA-7567-D625-254425AE310B}"/>
              </a:ext>
            </a:extLst>
          </p:cNvPr>
          <p:cNvSpPr>
            <a:spLocks noGrp="1"/>
          </p:cNvSpPr>
          <p:nvPr>
            <p:ph type="body" sz="quarter" idx="16"/>
          </p:nvPr>
        </p:nvSpPr>
        <p:spPr>
          <a:xfrm>
            <a:off x="6406443" y="2547389"/>
            <a:ext cx="4705983" cy="3976227"/>
          </a:xfrm>
        </p:spPr>
        <p:txBody>
          <a:bodyPr>
            <a:normAutofit/>
          </a:bodyPr>
          <a:lstStyle>
            <a:lvl1pPr marL="0" indent="0">
              <a:lnSpc>
                <a:spcPct val="110000"/>
              </a:lnSpc>
              <a:spcBef>
                <a:spcPts val="750"/>
              </a:spcBef>
              <a:buNone/>
              <a:defRPr lang="en-US" sz="1400" kern="1200" smtClean="0">
                <a:solidFill>
                  <a:schemeClr val="bg2">
                    <a:lumMod val="25000"/>
                  </a:schemeClr>
                </a:solidFill>
                <a:latin typeface="Montserrat" panose="00000500000000000000" pitchFamily="2" charset="0"/>
                <a:ea typeface="+mn-ea"/>
                <a:cs typeface="+mn-cs"/>
              </a:defRPr>
            </a:lvl1pPr>
            <a:lvl2pPr>
              <a:defRPr sz="1400">
                <a:solidFill>
                  <a:srgbClr val="3B3838"/>
                </a:solidFill>
              </a:defRPr>
            </a:lvl2pPr>
            <a:lvl3pPr>
              <a:defRPr sz="1400">
                <a:solidFill>
                  <a:srgbClr val="3B3838"/>
                </a:solidFill>
              </a:defRPr>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ext Placeholder 21">
            <a:extLst>
              <a:ext uri="{FF2B5EF4-FFF2-40B4-BE49-F238E27FC236}">
                <a16:creationId xmlns:a16="http://schemas.microsoft.com/office/drawing/2014/main" id="{FCADD99C-1816-1FB5-532A-73F949732428}"/>
              </a:ext>
            </a:extLst>
          </p:cNvPr>
          <p:cNvSpPr>
            <a:spLocks noGrp="1"/>
          </p:cNvSpPr>
          <p:nvPr>
            <p:ph type="body" sz="quarter" idx="10"/>
          </p:nvPr>
        </p:nvSpPr>
        <p:spPr>
          <a:xfrm>
            <a:off x="2653545" y="688092"/>
            <a:ext cx="6897537" cy="547392"/>
          </a:xfrm>
        </p:spPr>
        <p:txBody>
          <a:bodyPr>
            <a:normAutofit/>
          </a:bodyPr>
          <a:lstStyle>
            <a:lvl1pPr marL="0" indent="0" algn="ctr">
              <a:lnSpc>
                <a:spcPct val="100000"/>
              </a:lnSpc>
              <a:spcBef>
                <a:spcPct val="0"/>
              </a:spcBef>
              <a:buNone/>
              <a:defRPr sz="3000">
                <a:solidFill>
                  <a:srgbClr val="496A8B"/>
                </a:solidFill>
              </a:defRPr>
            </a:lvl1pPr>
          </a:lstStyle>
          <a:p>
            <a:pPr lvl="0"/>
            <a:r>
              <a:rPr lang="en-US"/>
              <a:t>Click to edit Master text styles</a:t>
            </a:r>
          </a:p>
        </p:txBody>
      </p:sp>
      <p:sp>
        <p:nvSpPr>
          <p:cNvPr id="3" name="Rectangle 2">
            <a:extLst>
              <a:ext uri="{FF2B5EF4-FFF2-40B4-BE49-F238E27FC236}">
                <a16:creationId xmlns:a16="http://schemas.microsoft.com/office/drawing/2014/main" id="{E3FF2429-C997-A006-71B8-92BFD4E2370E}"/>
              </a:ext>
            </a:extLst>
          </p:cNvPr>
          <p:cNvSpPr/>
          <p:nvPr userDrawn="1"/>
        </p:nvSpPr>
        <p:spPr>
          <a:xfrm>
            <a:off x="2124673" y="1348589"/>
            <a:ext cx="7955280" cy="21566"/>
          </a:xfrm>
          <a:prstGeom prst="rect">
            <a:avLst/>
          </a:prstGeom>
          <a:solidFill>
            <a:srgbClr val="009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2">
            <a:extLst>
              <a:ext uri="{FF2B5EF4-FFF2-40B4-BE49-F238E27FC236}">
                <a16:creationId xmlns:a16="http://schemas.microsoft.com/office/drawing/2014/main" id="{CCFEFC1E-2847-EF31-7155-AAB5C486D574}"/>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effectLst/>
                <a:latin typeface="Montserrat" panose="00000500000000000000" pitchFamily="2" charset="0"/>
                <a:ea typeface="Calibri" panose="020f0502020204030204" pitchFamily="34" charset="0"/>
              </a:rPr>
              <a:t>©Stoel Rives LLP</a:t>
            </a:r>
            <a:endParaRPr lang="en-US" sz="700">
              <a:latin typeface="Montserrat" panose="00000500000000000000" pitchFamily="2" charset="0"/>
            </a:endParaRPr>
          </a:p>
        </p:txBody>
      </p:sp>
      <p:sp>
        <p:nvSpPr>
          <p:cNvPr id="10" name="Slide Number Placeholder 5">
            <a:extLst>
              <a:ext uri="{FF2B5EF4-FFF2-40B4-BE49-F238E27FC236}">
                <a16:creationId xmlns:a16="http://schemas.microsoft.com/office/drawing/2014/main" id="{5C68ED86-D4F7-CDF6-00C7-69429B1C0F3A}"/>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tx1"/>
                </a:solidFill>
                <a:latin typeface="Montserrat" panose="00000500000000000000" pitchFamily="2" charset="0"/>
              </a:defRPr>
            </a:lvl1pPr>
          </a:lstStyle>
          <a:p>
            <a:fld id="{EE6CD25B-82AB-4879-BA54-221C2B9DC0E8}" type="slidenum">
              <a:rPr lang="en-US" smtClean="0"/>
              <a:t>‹#›</a:t>
            </a:fld>
            <a:endParaRPr lang="en-US"/>
          </a:p>
        </p:txBody>
      </p:sp>
    </p:spTree>
    <p:extLst>
      <p:ext uri="{BB962C8B-B14F-4D97-AF65-F5344CB8AC3E}">
        <p14:creationId xmlns:p14="http://schemas.microsoft.com/office/powerpoint/2010/main" val="198438640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Blue - 2 Circles">
    <p:bg bwMode="ltGray">
      <p:bgPr>
        <a:solidFill>
          <a:srgbClr val="496D8F"/>
        </a:solidFill>
        <a:effectLst/>
      </p:bgPr>
    </p:bg>
    <p:spTree>
      <p:nvGrpSpPr>
        <p:cNvPr id="1" name=""/>
        <p:cNvGrpSpPr/>
        <p:nvPr/>
      </p:nvGrpSpPr>
      <p:grpSpPr>
        <a:xfrm>
          <a:off x="0" y="0"/>
          <a:ext cx="0" cy="0"/>
        </a:xfrm>
      </p:grpSpPr>
      <p:sp>
        <p:nvSpPr>
          <p:cNvPr id="6" name="Picture Placeholder 68">
            <a:extLst>
              <a:ext uri="{FF2B5EF4-FFF2-40B4-BE49-F238E27FC236}">
                <a16:creationId xmlns:a16="http://schemas.microsoft.com/office/drawing/2014/main" id="{DD2AF875-83FD-7D61-7EFE-BCA5A3FD0835}"/>
              </a:ext>
            </a:extLst>
          </p:cNvPr>
          <p:cNvSpPr>
            <a:spLocks noGrp="1"/>
          </p:cNvSpPr>
          <p:nvPr>
            <p:ph type="pic" sz="quarter" idx="33"/>
          </p:nvPr>
        </p:nvSpPr>
        <p:spPr>
          <a:xfrm>
            <a:off x="2641960" y="2166404"/>
            <a:ext cx="1538384" cy="1554258"/>
          </a:xfrm>
          <a:prstGeom prst="ellipse">
            <a:avLst/>
          </a:prstGeom>
        </p:spPr>
        <p:txBody>
          <a:bodyPr anchor="ctr">
            <a:normAutofit/>
          </a:bodyPr>
          <a:lstStyle>
            <a:lvl1pPr marL="0" indent="0" algn="ctr">
              <a:buNone/>
              <a:defRPr sz="1200"/>
            </a:lvl1pPr>
          </a:lstStyle>
          <a:p>
            <a:r>
              <a:rPr lang="en-US"/>
              <a:t>Click icon to add picture</a:t>
            </a:r>
          </a:p>
        </p:txBody>
      </p:sp>
      <p:sp>
        <p:nvSpPr>
          <p:cNvPr id="7" name="Picture Placeholder 68">
            <a:extLst>
              <a:ext uri="{FF2B5EF4-FFF2-40B4-BE49-F238E27FC236}">
                <a16:creationId xmlns:a16="http://schemas.microsoft.com/office/drawing/2014/main" id="{53D18C47-D3E4-2951-E8FF-3B025B0419A8}"/>
              </a:ext>
            </a:extLst>
          </p:cNvPr>
          <p:cNvSpPr>
            <a:spLocks noGrp="1"/>
          </p:cNvSpPr>
          <p:nvPr>
            <p:ph type="pic" sz="quarter" idx="34"/>
          </p:nvPr>
        </p:nvSpPr>
        <p:spPr>
          <a:xfrm>
            <a:off x="2641960" y="4397992"/>
            <a:ext cx="1538384" cy="1554258"/>
          </a:xfrm>
          <a:prstGeom prst="ellipse">
            <a:avLst/>
          </a:prstGeom>
        </p:spPr>
        <p:txBody>
          <a:bodyPr anchor="ctr">
            <a:normAutofit/>
          </a:bodyPr>
          <a:lstStyle>
            <a:lvl1pPr marL="0" indent="0" algn="ctr">
              <a:buNone/>
              <a:defRPr sz="1200"/>
            </a:lvl1pPr>
          </a:lstStyle>
          <a:p>
            <a:r>
              <a:rPr lang="en-US"/>
              <a:t>Click icon to add picture</a:t>
            </a:r>
          </a:p>
        </p:txBody>
      </p:sp>
      <p:pic>
        <p:nvPicPr>
          <p:cNvPr id="14" name="Picture 13" descr="A picture containing drawing, food&#10;&#10;Description automatically generated">
            <a:extLst>
              <a:ext uri="{FF2B5EF4-FFF2-40B4-BE49-F238E27FC236}">
                <a16:creationId xmlns:a16="http://schemas.microsoft.com/office/drawing/2014/main" id="{CADE9401-2D3A-FC9F-5C2B-EC47B396B26C}"/>
              </a:ext>
            </a:extLst>
          </p:cNvPr>
          <p:cNvPicPr>
            <a:picLocks noChangeAspect="1"/>
          </p:cNvPicPr>
          <p:nvPr userDrawn="1"/>
        </p:nvPicPr>
        <p:blipFill>
          <a:blip r:embed="rId1">
            <a:biLevel thresh="25000"/>
            <a:extLst>
              <a:ext uri="{28A0092B-C50C-407E-A947-70E740481C1C}">
                <a14:useLocalDpi xmlns:a14="http://schemas.microsoft.com/office/drawing/2010/main"/>
              </a:ext>
            </a:extLst>
          </a:blip>
          <a:stretch>
            <a:fillRect/>
          </a:stretch>
        </p:blipFill>
        <p:spPr>
          <a:xfrm>
            <a:off x="403064" y="334385"/>
            <a:ext cx="1997236" cy="404066"/>
          </a:xfrm>
          <a:prstGeom prst="rect">
            <a:avLst/>
          </a:prstGeom>
        </p:spPr>
      </p:pic>
      <p:sp>
        <p:nvSpPr>
          <p:cNvPr id="22" name="Text Placeholder 21">
            <a:extLst>
              <a:ext uri="{FF2B5EF4-FFF2-40B4-BE49-F238E27FC236}">
                <a16:creationId xmlns:a16="http://schemas.microsoft.com/office/drawing/2014/main" id="{2CDB4339-8C73-DBAC-026B-F2AB8489ACBF}"/>
              </a:ext>
            </a:extLst>
          </p:cNvPr>
          <p:cNvSpPr>
            <a:spLocks noGrp="1"/>
          </p:cNvSpPr>
          <p:nvPr>
            <p:ph type="body" sz="quarter" idx="10"/>
          </p:nvPr>
        </p:nvSpPr>
        <p:spPr>
          <a:xfrm>
            <a:off x="2594570" y="373258"/>
            <a:ext cx="7020270" cy="1230103"/>
          </a:xfrm>
        </p:spPr>
        <p:txBody>
          <a:bodyPr anchor="b">
            <a:normAutofit/>
          </a:bodyPr>
          <a:lstStyle>
            <a:lvl1pPr marL="0" indent="0" algn="ctr">
              <a:lnSpc>
                <a:spcPct val="100000"/>
              </a:lnSpc>
              <a:spcBef>
                <a:spcPct val="0"/>
              </a:spcBef>
              <a:buNone/>
              <a:defRPr sz="3000">
                <a:solidFill>
                  <a:schemeClr val="bg1"/>
                </a:solidFill>
              </a:defRPr>
            </a:lvl1pPr>
          </a:lstStyle>
          <a:p>
            <a:pPr lvl="0"/>
            <a:r>
              <a:rPr lang="en-US"/>
              <a:t>Click to edit Master text styles</a:t>
            </a:r>
          </a:p>
        </p:txBody>
      </p:sp>
      <p:sp>
        <p:nvSpPr>
          <p:cNvPr id="5" name="Text Placeholder 23">
            <a:extLst>
              <a:ext uri="{FF2B5EF4-FFF2-40B4-BE49-F238E27FC236}">
                <a16:creationId xmlns:a16="http://schemas.microsoft.com/office/drawing/2014/main" id="{866B5697-DF70-E8E4-067A-6620F9A88D46}"/>
              </a:ext>
            </a:extLst>
          </p:cNvPr>
          <p:cNvSpPr>
            <a:spLocks noGrp="1"/>
          </p:cNvSpPr>
          <p:nvPr>
            <p:ph type="body" sz="quarter" idx="12"/>
          </p:nvPr>
        </p:nvSpPr>
        <p:spPr>
          <a:xfrm>
            <a:off x="4611734" y="2773456"/>
            <a:ext cx="7020270" cy="314445"/>
          </a:xfrm>
        </p:spPr>
        <p:txBody>
          <a:bodyPr wrap="square" anchor="ctr">
            <a:spAutoFit/>
          </a:bodyPr>
          <a:lstStyle>
            <a:lvl1pPr marL="0" indent="0">
              <a:lnSpc>
                <a:spcPct val="110000"/>
              </a:lnSpc>
              <a:spcBef>
                <a:spcPts val="750"/>
              </a:spcBef>
              <a:buFont typeface="Arial" panose="020b0604020202020204" pitchFamily="34" charset="0"/>
              <a:buNone/>
              <a:defRPr sz="1400">
                <a:solidFill>
                  <a:schemeClr val="bg1"/>
                </a:solidFill>
              </a:defRPr>
            </a:lvl1pPr>
            <a:lvl2pPr marL="687388" indent="-365760">
              <a:lnSpc>
                <a:spcPct val="120000"/>
              </a:lnSpc>
              <a:spcBef>
                <a:spcPts val="750"/>
              </a:spcBef>
              <a:buFont typeface="Montserrat" panose="00000500000000000000" pitchFamily="2" charset="0"/>
              <a:buChar char="‒"/>
              <a:defRPr/>
            </a:lvl2pPr>
            <a:lvl3pPr>
              <a:lnSpc>
                <a:spcPct val="120000"/>
              </a:lnSpc>
              <a:spcBef>
                <a:spcPts val="750"/>
              </a:spcBef>
              <a:defRPr/>
            </a:lvl3pPr>
            <a:lvl4pPr>
              <a:lnSpc>
                <a:spcPct val="120000"/>
              </a:lnSpc>
              <a:spcBef>
                <a:spcPts val="750"/>
              </a:spcBef>
              <a:defRPr/>
            </a:lvl4pPr>
            <a:lvl5pPr>
              <a:lnSpc>
                <a:spcPct val="120000"/>
              </a:lnSpc>
              <a:spcBef>
                <a:spcPts val="750"/>
              </a:spcBef>
              <a:defRPr/>
            </a:lvl5pPr>
          </a:lstStyle>
          <a:p>
            <a:pPr lvl="0"/>
            <a:r>
              <a:rPr lang="en-US"/>
              <a:t>Click to edit Master text styles</a:t>
            </a:r>
          </a:p>
        </p:txBody>
      </p:sp>
      <p:sp>
        <p:nvSpPr>
          <p:cNvPr id="8" name="Rectangle 7">
            <a:extLst>
              <a:ext uri="{FF2B5EF4-FFF2-40B4-BE49-F238E27FC236}">
                <a16:creationId xmlns:a16="http://schemas.microsoft.com/office/drawing/2014/main" id="{210327CA-AAC4-D8DE-0329-E62FC6486554}"/>
              </a:ext>
            </a:extLst>
          </p:cNvPr>
          <p:cNvSpPr/>
          <p:nvPr userDrawn="1"/>
        </p:nvSpPr>
        <p:spPr>
          <a:xfrm>
            <a:off x="2651796" y="1820537"/>
            <a:ext cx="6897537" cy="21566"/>
          </a:xfrm>
          <a:prstGeom prst="rect">
            <a:avLst/>
          </a:prstGeom>
          <a:solidFill>
            <a:srgbClr val="009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3">
            <a:extLst>
              <a:ext uri="{FF2B5EF4-FFF2-40B4-BE49-F238E27FC236}">
                <a16:creationId xmlns:a16="http://schemas.microsoft.com/office/drawing/2014/main" id="{A00CC5CE-AE20-1308-0D1D-884B28709035}"/>
              </a:ext>
            </a:extLst>
          </p:cNvPr>
          <p:cNvSpPr>
            <a:spLocks noGrp="1"/>
          </p:cNvSpPr>
          <p:nvPr>
            <p:ph type="body" sz="quarter" idx="13"/>
          </p:nvPr>
        </p:nvSpPr>
        <p:spPr>
          <a:xfrm>
            <a:off x="4611734" y="5030754"/>
            <a:ext cx="7020270" cy="314445"/>
          </a:xfrm>
        </p:spPr>
        <p:txBody>
          <a:bodyPr wrap="square" anchor="ctr">
            <a:spAutoFit/>
          </a:bodyPr>
          <a:lstStyle>
            <a:lvl1pPr marL="0" indent="0">
              <a:lnSpc>
                <a:spcPct val="110000"/>
              </a:lnSpc>
              <a:spcBef>
                <a:spcPts val="750"/>
              </a:spcBef>
              <a:buFont typeface="Arial" panose="020b0604020202020204" pitchFamily="34" charset="0"/>
              <a:buNone/>
              <a:defRPr sz="1400">
                <a:solidFill>
                  <a:schemeClr val="bg1"/>
                </a:solidFill>
              </a:defRPr>
            </a:lvl1pPr>
            <a:lvl2pPr marL="687388" indent="-365760">
              <a:lnSpc>
                <a:spcPct val="120000"/>
              </a:lnSpc>
              <a:spcBef>
                <a:spcPts val="750"/>
              </a:spcBef>
              <a:buFont typeface="Montserrat" panose="00000500000000000000" pitchFamily="2" charset="0"/>
              <a:buChar char="‒"/>
              <a:defRPr/>
            </a:lvl2pPr>
            <a:lvl3pPr>
              <a:lnSpc>
                <a:spcPct val="120000"/>
              </a:lnSpc>
              <a:spcBef>
                <a:spcPts val="750"/>
              </a:spcBef>
              <a:defRPr/>
            </a:lvl3pPr>
            <a:lvl4pPr>
              <a:lnSpc>
                <a:spcPct val="120000"/>
              </a:lnSpc>
              <a:spcBef>
                <a:spcPts val="750"/>
              </a:spcBef>
              <a:defRPr/>
            </a:lvl4pPr>
            <a:lvl5pPr>
              <a:lnSpc>
                <a:spcPct val="120000"/>
              </a:lnSpc>
              <a:spcBef>
                <a:spcPts val="750"/>
              </a:spcBef>
              <a:defRPr/>
            </a:lvl5pPr>
          </a:lstStyle>
          <a:p>
            <a:pPr lvl="0"/>
            <a:r>
              <a:rPr lang="en-US"/>
              <a:t>Click to edit Master text styles</a:t>
            </a:r>
          </a:p>
        </p:txBody>
      </p:sp>
      <p:sp>
        <p:nvSpPr>
          <p:cNvPr id="4" name="TextBox 2">
            <a:extLst>
              <a:ext uri="{FF2B5EF4-FFF2-40B4-BE49-F238E27FC236}">
                <a16:creationId xmlns:a16="http://schemas.microsoft.com/office/drawing/2014/main" id="{E527E09C-E418-16E4-88CE-0C1B602E1931}"/>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solidFill>
                  <a:schemeClr val="bg1"/>
                </a:solidFill>
                <a:effectLst/>
                <a:latin typeface="Montserrat" panose="00000500000000000000" pitchFamily="2" charset="0"/>
                <a:ea typeface="Calibri" panose="020f0502020204030204" pitchFamily="34" charset="0"/>
              </a:rPr>
              <a:t>©Stoel Rives LLP</a:t>
            </a:r>
            <a:endParaRPr lang="en-US" sz="700">
              <a:solidFill>
                <a:schemeClr val="bg1"/>
              </a:solidFill>
              <a:latin typeface="Montserrat" panose="00000500000000000000" pitchFamily="2" charset="0"/>
            </a:endParaRPr>
          </a:p>
        </p:txBody>
      </p:sp>
      <p:sp>
        <p:nvSpPr>
          <p:cNvPr id="9" name="Slide Number Placeholder 5">
            <a:extLst>
              <a:ext uri="{FF2B5EF4-FFF2-40B4-BE49-F238E27FC236}">
                <a16:creationId xmlns:a16="http://schemas.microsoft.com/office/drawing/2014/main" id="{AA46903B-4739-4FED-5390-8446DB035CC9}"/>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bg1"/>
                </a:solidFill>
                <a:latin typeface="Montserrat" panose="00000500000000000000" pitchFamily="2" charset="0"/>
              </a:defRPr>
            </a:lvl1pPr>
          </a:lstStyle>
          <a:p>
            <a:fld id="{EE6CD25B-82AB-4879-BA54-221C2B9DC0E8}" type="slidenum">
              <a:rPr lang="en-US" smtClean="0"/>
              <a:t>‹#›</a:t>
            </a:fld>
            <a:endParaRPr lang="en-US"/>
          </a:p>
        </p:txBody>
      </p:sp>
    </p:spTree>
    <p:extLst>
      <p:ext uri="{BB962C8B-B14F-4D97-AF65-F5344CB8AC3E}">
        <p14:creationId xmlns:p14="http://schemas.microsoft.com/office/powerpoint/2010/main" val="336557386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Blue - 3 Circles">
    <p:bg bwMode="ltGray">
      <p:bgPr>
        <a:solidFill>
          <a:srgbClr val="496D8F"/>
        </a:solidFill>
        <a:effectLst/>
      </p:bgPr>
    </p:bg>
    <p:spTree>
      <p:nvGrpSpPr>
        <p:cNvPr id="1" name=""/>
        <p:cNvGrpSpPr/>
        <p:nvPr/>
      </p:nvGrpSpPr>
      <p:grpSpPr>
        <a:xfrm>
          <a:off x="0" y="0"/>
          <a:ext cx="0" cy="0"/>
        </a:xfrm>
      </p:grpSpPr>
      <p:sp>
        <p:nvSpPr>
          <p:cNvPr id="2" name="Picture Placeholder 68">
            <a:extLst>
              <a:ext uri="{FF2B5EF4-FFF2-40B4-BE49-F238E27FC236}">
                <a16:creationId xmlns:a16="http://schemas.microsoft.com/office/drawing/2014/main" id="{86C3965C-1561-FF7E-390B-1D9DA8DECB14}"/>
              </a:ext>
            </a:extLst>
          </p:cNvPr>
          <p:cNvSpPr>
            <a:spLocks noGrp="1"/>
          </p:cNvSpPr>
          <p:nvPr>
            <p:ph type="pic" sz="quarter" idx="33"/>
          </p:nvPr>
        </p:nvSpPr>
        <p:spPr>
          <a:xfrm>
            <a:off x="2804716" y="2308047"/>
            <a:ext cx="1232544" cy="1245262"/>
          </a:xfrm>
          <a:prstGeom prst="ellipse">
            <a:avLst/>
          </a:prstGeom>
        </p:spPr>
        <p:txBody>
          <a:bodyPr anchor="ctr">
            <a:normAutofit/>
          </a:bodyPr>
          <a:lstStyle>
            <a:lvl1pPr marL="0" indent="0" algn="ctr">
              <a:buNone/>
              <a:defRPr sz="1200"/>
            </a:lvl1pPr>
          </a:lstStyle>
          <a:p>
            <a:r>
              <a:rPr lang="en-US"/>
              <a:t>Click icon to add picture</a:t>
            </a:r>
          </a:p>
        </p:txBody>
      </p:sp>
      <p:sp>
        <p:nvSpPr>
          <p:cNvPr id="6" name="Picture Placeholder 68">
            <a:extLst>
              <a:ext uri="{FF2B5EF4-FFF2-40B4-BE49-F238E27FC236}">
                <a16:creationId xmlns:a16="http://schemas.microsoft.com/office/drawing/2014/main" id="{A5FF4FA5-1946-42C9-F3BA-F0468024E11A}"/>
              </a:ext>
            </a:extLst>
          </p:cNvPr>
          <p:cNvSpPr>
            <a:spLocks noGrp="1"/>
          </p:cNvSpPr>
          <p:nvPr>
            <p:ph type="pic" sz="quarter" idx="34"/>
          </p:nvPr>
        </p:nvSpPr>
        <p:spPr>
          <a:xfrm>
            <a:off x="2804716" y="3799630"/>
            <a:ext cx="1232544" cy="1245262"/>
          </a:xfrm>
          <a:prstGeom prst="ellipse">
            <a:avLst/>
          </a:prstGeom>
        </p:spPr>
        <p:txBody>
          <a:bodyPr anchor="ctr">
            <a:normAutofit/>
          </a:bodyPr>
          <a:lstStyle>
            <a:lvl1pPr marL="0" indent="0" algn="ctr">
              <a:buNone/>
              <a:defRPr sz="1200"/>
            </a:lvl1pPr>
          </a:lstStyle>
          <a:p>
            <a:r>
              <a:rPr lang="en-US"/>
              <a:t>Click icon to add picture</a:t>
            </a:r>
          </a:p>
        </p:txBody>
      </p:sp>
      <p:sp>
        <p:nvSpPr>
          <p:cNvPr id="7" name="Picture Placeholder 68">
            <a:extLst>
              <a:ext uri="{FF2B5EF4-FFF2-40B4-BE49-F238E27FC236}">
                <a16:creationId xmlns:a16="http://schemas.microsoft.com/office/drawing/2014/main" id="{251B5ACC-D8A1-2D60-6F22-A1537E2FA5D4}"/>
              </a:ext>
            </a:extLst>
          </p:cNvPr>
          <p:cNvSpPr>
            <a:spLocks noGrp="1"/>
          </p:cNvSpPr>
          <p:nvPr>
            <p:ph type="pic" sz="quarter" idx="35"/>
          </p:nvPr>
        </p:nvSpPr>
        <p:spPr>
          <a:xfrm>
            <a:off x="2804716" y="5294095"/>
            <a:ext cx="1232544" cy="1245262"/>
          </a:xfrm>
          <a:prstGeom prst="ellipse">
            <a:avLst/>
          </a:prstGeom>
        </p:spPr>
        <p:txBody>
          <a:bodyPr anchor="ctr">
            <a:normAutofit/>
          </a:bodyPr>
          <a:lstStyle>
            <a:lvl1pPr marL="0" indent="0" algn="ctr">
              <a:buNone/>
              <a:defRPr sz="1200"/>
            </a:lvl1pPr>
          </a:lstStyle>
          <a:p>
            <a:r>
              <a:rPr lang="en-US"/>
              <a:t>Click icon to add picture</a:t>
            </a:r>
          </a:p>
        </p:txBody>
      </p:sp>
      <p:pic>
        <p:nvPicPr>
          <p:cNvPr id="14" name="Picture 13" descr="A picture containing drawing, food&#10;&#10;Description automatically generated">
            <a:extLst>
              <a:ext uri="{FF2B5EF4-FFF2-40B4-BE49-F238E27FC236}">
                <a16:creationId xmlns:a16="http://schemas.microsoft.com/office/drawing/2014/main" id="{CADE9401-2D3A-FC9F-5C2B-EC47B396B26C}"/>
              </a:ext>
            </a:extLst>
          </p:cNvPr>
          <p:cNvPicPr>
            <a:picLocks noChangeAspect="1"/>
          </p:cNvPicPr>
          <p:nvPr userDrawn="1"/>
        </p:nvPicPr>
        <p:blipFill>
          <a:blip r:embed="rId1">
            <a:biLevel thresh="25000"/>
            <a:extLst>
              <a:ext uri="{28A0092B-C50C-407E-A947-70E740481C1C}">
                <a14:useLocalDpi xmlns:a14="http://schemas.microsoft.com/office/drawing/2010/main"/>
              </a:ext>
            </a:extLst>
          </a:blip>
          <a:stretch>
            <a:fillRect/>
          </a:stretch>
        </p:blipFill>
        <p:spPr>
          <a:xfrm>
            <a:off x="403064" y="334385"/>
            <a:ext cx="1997236" cy="404066"/>
          </a:xfrm>
          <a:prstGeom prst="rect">
            <a:avLst/>
          </a:prstGeom>
        </p:spPr>
      </p:pic>
      <p:sp>
        <p:nvSpPr>
          <p:cNvPr id="22" name="Text Placeholder 21">
            <a:extLst>
              <a:ext uri="{FF2B5EF4-FFF2-40B4-BE49-F238E27FC236}">
                <a16:creationId xmlns:a16="http://schemas.microsoft.com/office/drawing/2014/main" id="{2CDB4339-8C73-DBAC-026B-F2AB8489ACBF}"/>
              </a:ext>
            </a:extLst>
          </p:cNvPr>
          <p:cNvSpPr>
            <a:spLocks noGrp="1"/>
          </p:cNvSpPr>
          <p:nvPr>
            <p:ph type="body" sz="quarter" idx="10"/>
          </p:nvPr>
        </p:nvSpPr>
        <p:spPr>
          <a:xfrm>
            <a:off x="2594570" y="373258"/>
            <a:ext cx="7020270" cy="1230103"/>
          </a:xfrm>
        </p:spPr>
        <p:txBody>
          <a:bodyPr anchor="b">
            <a:normAutofit/>
          </a:bodyPr>
          <a:lstStyle>
            <a:lvl1pPr marL="0" indent="0" algn="ctr">
              <a:lnSpc>
                <a:spcPct val="100000"/>
              </a:lnSpc>
              <a:spcBef>
                <a:spcPct val="0"/>
              </a:spcBef>
              <a:buNone/>
              <a:defRPr sz="3000">
                <a:solidFill>
                  <a:schemeClr val="bg1"/>
                </a:solidFill>
              </a:defRPr>
            </a:lvl1pPr>
          </a:lstStyle>
          <a:p>
            <a:pPr lvl="0"/>
            <a:r>
              <a:rPr lang="en-US"/>
              <a:t>Click to edit Master text styles</a:t>
            </a:r>
          </a:p>
        </p:txBody>
      </p:sp>
      <p:sp>
        <p:nvSpPr>
          <p:cNvPr id="5" name="Text Placeholder 23">
            <a:extLst>
              <a:ext uri="{FF2B5EF4-FFF2-40B4-BE49-F238E27FC236}">
                <a16:creationId xmlns:a16="http://schemas.microsoft.com/office/drawing/2014/main" id="{866B5697-DF70-E8E4-067A-6620F9A88D46}"/>
              </a:ext>
            </a:extLst>
          </p:cNvPr>
          <p:cNvSpPr>
            <a:spLocks noGrp="1"/>
          </p:cNvSpPr>
          <p:nvPr>
            <p:ph type="body" sz="quarter" idx="12"/>
          </p:nvPr>
        </p:nvSpPr>
        <p:spPr>
          <a:xfrm>
            <a:off x="4611734" y="2773456"/>
            <a:ext cx="7020270" cy="314445"/>
          </a:xfrm>
        </p:spPr>
        <p:txBody>
          <a:bodyPr wrap="square" anchor="ctr">
            <a:spAutoFit/>
          </a:bodyPr>
          <a:lstStyle>
            <a:lvl1pPr marL="0" indent="0">
              <a:lnSpc>
                <a:spcPct val="110000"/>
              </a:lnSpc>
              <a:spcBef>
                <a:spcPts val="750"/>
              </a:spcBef>
              <a:buFont typeface="Arial" panose="020b0604020202020204" pitchFamily="34" charset="0"/>
              <a:buNone/>
              <a:defRPr sz="1400">
                <a:solidFill>
                  <a:schemeClr val="bg1"/>
                </a:solidFill>
              </a:defRPr>
            </a:lvl1pPr>
            <a:lvl2pPr marL="687388" indent="-365760">
              <a:lnSpc>
                <a:spcPct val="120000"/>
              </a:lnSpc>
              <a:spcBef>
                <a:spcPts val="750"/>
              </a:spcBef>
              <a:buFont typeface="Montserrat" panose="00000500000000000000" pitchFamily="2" charset="0"/>
              <a:buChar char="‒"/>
              <a:defRPr/>
            </a:lvl2pPr>
            <a:lvl3pPr>
              <a:lnSpc>
                <a:spcPct val="120000"/>
              </a:lnSpc>
              <a:spcBef>
                <a:spcPts val="750"/>
              </a:spcBef>
              <a:defRPr/>
            </a:lvl3pPr>
            <a:lvl4pPr>
              <a:lnSpc>
                <a:spcPct val="120000"/>
              </a:lnSpc>
              <a:spcBef>
                <a:spcPts val="750"/>
              </a:spcBef>
              <a:defRPr/>
            </a:lvl4pPr>
            <a:lvl5pPr>
              <a:lnSpc>
                <a:spcPct val="120000"/>
              </a:lnSpc>
              <a:spcBef>
                <a:spcPts val="750"/>
              </a:spcBef>
              <a:defRPr/>
            </a:lvl5pPr>
          </a:lstStyle>
          <a:p>
            <a:pPr lvl="0"/>
            <a:r>
              <a:rPr lang="en-US"/>
              <a:t>Click to edit Master text styles</a:t>
            </a:r>
          </a:p>
        </p:txBody>
      </p:sp>
      <p:sp>
        <p:nvSpPr>
          <p:cNvPr id="8" name="Rectangle 7">
            <a:extLst>
              <a:ext uri="{FF2B5EF4-FFF2-40B4-BE49-F238E27FC236}">
                <a16:creationId xmlns:a16="http://schemas.microsoft.com/office/drawing/2014/main" id="{210327CA-AAC4-D8DE-0329-E62FC6486554}"/>
              </a:ext>
            </a:extLst>
          </p:cNvPr>
          <p:cNvSpPr/>
          <p:nvPr userDrawn="1"/>
        </p:nvSpPr>
        <p:spPr>
          <a:xfrm>
            <a:off x="2651796" y="1820537"/>
            <a:ext cx="6897537" cy="21566"/>
          </a:xfrm>
          <a:prstGeom prst="rect">
            <a:avLst/>
          </a:prstGeom>
          <a:solidFill>
            <a:srgbClr val="009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3">
            <a:extLst>
              <a:ext uri="{FF2B5EF4-FFF2-40B4-BE49-F238E27FC236}">
                <a16:creationId xmlns:a16="http://schemas.microsoft.com/office/drawing/2014/main" id="{A00CC5CE-AE20-1308-0D1D-884B28709035}"/>
              </a:ext>
            </a:extLst>
          </p:cNvPr>
          <p:cNvSpPr>
            <a:spLocks noGrp="1"/>
          </p:cNvSpPr>
          <p:nvPr>
            <p:ph type="body" sz="quarter" idx="13"/>
          </p:nvPr>
        </p:nvSpPr>
        <p:spPr>
          <a:xfrm>
            <a:off x="4611734" y="4266480"/>
            <a:ext cx="7020270" cy="314445"/>
          </a:xfrm>
        </p:spPr>
        <p:txBody>
          <a:bodyPr wrap="square" anchor="ctr">
            <a:spAutoFit/>
          </a:bodyPr>
          <a:lstStyle>
            <a:lvl1pPr marL="0" indent="0">
              <a:lnSpc>
                <a:spcPct val="110000"/>
              </a:lnSpc>
              <a:spcBef>
                <a:spcPts val="750"/>
              </a:spcBef>
              <a:buFont typeface="Arial" panose="020b0604020202020204" pitchFamily="34" charset="0"/>
              <a:buNone/>
              <a:defRPr sz="1400">
                <a:solidFill>
                  <a:schemeClr val="bg1"/>
                </a:solidFill>
              </a:defRPr>
            </a:lvl1pPr>
            <a:lvl2pPr marL="687388" indent="-365760">
              <a:lnSpc>
                <a:spcPct val="120000"/>
              </a:lnSpc>
              <a:spcBef>
                <a:spcPts val="750"/>
              </a:spcBef>
              <a:buFont typeface="Montserrat" panose="00000500000000000000" pitchFamily="2" charset="0"/>
              <a:buChar char="‒"/>
              <a:defRPr/>
            </a:lvl2pPr>
            <a:lvl3pPr>
              <a:lnSpc>
                <a:spcPct val="120000"/>
              </a:lnSpc>
              <a:spcBef>
                <a:spcPts val="750"/>
              </a:spcBef>
              <a:defRPr/>
            </a:lvl3pPr>
            <a:lvl4pPr>
              <a:lnSpc>
                <a:spcPct val="120000"/>
              </a:lnSpc>
              <a:spcBef>
                <a:spcPts val="750"/>
              </a:spcBef>
              <a:defRPr/>
            </a:lvl4pPr>
            <a:lvl5pPr>
              <a:lnSpc>
                <a:spcPct val="120000"/>
              </a:lnSpc>
              <a:spcBef>
                <a:spcPts val="750"/>
              </a:spcBef>
              <a:defRPr/>
            </a:lvl5pPr>
          </a:lstStyle>
          <a:p>
            <a:pPr lvl="0"/>
            <a:r>
              <a:rPr lang="en-US"/>
              <a:t>Click to edit Master text styles</a:t>
            </a:r>
          </a:p>
        </p:txBody>
      </p:sp>
      <p:sp>
        <p:nvSpPr>
          <p:cNvPr id="15" name="Text Placeholder 23">
            <a:extLst>
              <a:ext uri="{FF2B5EF4-FFF2-40B4-BE49-F238E27FC236}">
                <a16:creationId xmlns:a16="http://schemas.microsoft.com/office/drawing/2014/main" id="{FA445E01-2A74-EAC4-6ABF-4B8C05F0870F}"/>
              </a:ext>
            </a:extLst>
          </p:cNvPr>
          <p:cNvSpPr>
            <a:spLocks noGrp="1"/>
          </p:cNvSpPr>
          <p:nvPr>
            <p:ph type="body" sz="quarter" idx="14"/>
          </p:nvPr>
        </p:nvSpPr>
        <p:spPr>
          <a:xfrm>
            <a:off x="4611734" y="5759504"/>
            <a:ext cx="7020270" cy="314445"/>
          </a:xfrm>
        </p:spPr>
        <p:txBody>
          <a:bodyPr wrap="square" anchor="ctr">
            <a:spAutoFit/>
          </a:bodyPr>
          <a:lstStyle>
            <a:lvl1pPr marL="0" indent="0">
              <a:lnSpc>
                <a:spcPct val="110000"/>
              </a:lnSpc>
              <a:spcBef>
                <a:spcPts val="750"/>
              </a:spcBef>
              <a:buFont typeface="Arial" panose="020b0604020202020204" pitchFamily="34" charset="0"/>
              <a:buNone/>
              <a:defRPr sz="1400">
                <a:solidFill>
                  <a:schemeClr val="bg1"/>
                </a:solidFill>
              </a:defRPr>
            </a:lvl1pPr>
            <a:lvl2pPr marL="687388" indent="-365760">
              <a:lnSpc>
                <a:spcPct val="120000"/>
              </a:lnSpc>
              <a:spcBef>
                <a:spcPts val="750"/>
              </a:spcBef>
              <a:buFont typeface="Montserrat" panose="00000500000000000000" pitchFamily="2" charset="0"/>
              <a:buChar char="‒"/>
              <a:defRPr/>
            </a:lvl2pPr>
            <a:lvl3pPr>
              <a:lnSpc>
                <a:spcPct val="120000"/>
              </a:lnSpc>
              <a:spcBef>
                <a:spcPts val="750"/>
              </a:spcBef>
              <a:defRPr/>
            </a:lvl3pPr>
            <a:lvl4pPr>
              <a:lnSpc>
                <a:spcPct val="120000"/>
              </a:lnSpc>
              <a:spcBef>
                <a:spcPts val="750"/>
              </a:spcBef>
              <a:defRPr/>
            </a:lvl4pPr>
            <a:lvl5pPr>
              <a:lnSpc>
                <a:spcPct val="120000"/>
              </a:lnSpc>
              <a:spcBef>
                <a:spcPts val="750"/>
              </a:spcBef>
              <a:defRPr/>
            </a:lvl5pPr>
          </a:lstStyle>
          <a:p>
            <a:pPr lvl="0"/>
            <a:r>
              <a:rPr lang="en-US"/>
              <a:t>Click to edit Master text styles</a:t>
            </a:r>
          </a:p>
        </p:txBody>
      </p:sp>
      <p:sp>
        <p:nvSpPr>
          <p:cNvPr id="9" name="TextBox 2">
            <a:extLst>
              <a:ext uri="{FF2B5EF4-FFF2-40B4-BE49-F238E27FC236}">
                <a16:creationId xmlns:a16="http://schemas.microsoft.com/office/drawing/2014/main" id="{97C22831-895E-13D8-F923-B2C4440C8788}"/>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solidFill>
                  <a:schemeClr val="bg1"/>
                </a:solidFill>
                <a:effectLst/>
                <a:latin typeface="Montserrat" panose="00000500000000000000" pitchFamily="2" charset="0"/>
                <a:ea typeface="Calibri" panose="020f0502020204030204" pitchFamily="34" charset="0"/>
              </a:rPr>
              <a:t>©Stoel Rives LLP</a:t>
            </a:r>
            <a:endParaRPr lang="en-US" sz="700">
              <a:solidFill>
                <a:schemeClr val="bg1"/>
              </a:solidFill>
              <a:latin typeface="Montserrat" panose="00000500000000000000" pitchFamily="2" charset="0"/>
            </a:endParaRPr>
          </a:p>
        </p:txBody>
      </p:sp>
      <p:sp>
        <p:nvSpPr>
          <p:cNvPr id="10" name="Slide Number Placeholder 5">
            <a:extLst>
              <a:ext uri="{FF2B5EF4-FFF2-40B4-BE49-F238E27FC236}">
                <a16:creationId xmlns:a16="http://schemas.microsoft.com/office/drawing/2014/main" id="{777D0C26-8E0C-D997-0BAB-48CE58984BE5}"/>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bg1"/>
                </a:solidFill>
                <a:latin typeface="Montserrat" panose="00000500000000000000" pitchFamily="2" charset="0"/>
              </a:defRPr>
            </a:lvl1pPr>
          </a:lstStyle>
          <a:p>
            <a:fld id="{EE6CD25B-82AB-4879-BA54-221C2B9DC0E8}" type="slidenum">
              <a:rPr lang="en-US" smtClean="0"/>
              <a:t>‹#›</a:t>
            </a:fld>
            <a:endParaRPr lang="en-US"/>
          </a:p>
        </p:txBody>
      </p:sp>
    </p:spTree>
    <p:extLst>
      <p:ext uri="{BB962C8B-B14F-4D97-AF65-F5344CB8AC3E}">
        <p14:creationId xmlns:p14="http://schemas.microsoft.com/office/powerpoint/2010/main" val="345536020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Gray/Blue - 3 Circles">
    <p:bg>
      <p:bgPr>
        <a:solidFill>
          <a:srgbClr val="496D8F"/>
        </a:solidFill>
        <a:effectLst/>
      </p:bgPr>
    </p:bg>
    <p:spTree>
      <p:nvGrpSpPr>
        <p:cNvPr id="1" name=""/>
        <p:cNvGrpSpPr/>
        <p:nvPr/>
      </p:nvGrpSpPr>
      <p:grpSpPr>
        <a:xfrm>
          <a:off x="0" y="0"/>
          <a:ext cx="0" cy="0"/>
        </a:xfrm>
      </p:grpSpPr>
      <p:sp>
        <p:nvSpPr>
          <p:cNvPr id="4" name="Rectangle 3">
            <a:extLst>
              <a:ext uri="{FF2B5EF4-FFF2-40B4-BE49-F238E27FC236}">
                <a16:creationId xmlns:a16="http://schemas.microsoft.com/office/drawing/2014/main" id="{D93CE711-EBF6-743B-63F9-278BDE992821}"/>
              </a:ext>
            </a:extLst>
          </p:cNvPr>
          <p:cNvSpPr/>
          <p:nvPr userDrawn="1"/>
        </p:nvSpPr>
        <p:spPr>
          <a:xfrm>
            <a:off x="0" y="-1485"/>
            <a:ext cx="12192000" cy="3429001"/>
          </a:xfrm>
          <a:prstGeom prst="rect">
            <a:avLst/>
          </a:prstGeom>
          <a:solidFill>
            <a:srgbClr val="EFE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Picture Placeholder 68">
            <a:extLst>
              <a:ext uri="{FF2B5EF4-FFF2-40B4-BE49-F238E27FC236}">
                <a16:creationId xmlns:a16="http://schemas.microsoft.com/office/drawing/2014/main" id="{5216F9C2-0AD0-BF54-313A-1833D52A4A44}"/>
              </a:ext>
            </a:extLst>
          </p:cNvPr>
          <p:cNvSpPr>
            <a:spLocks noGrp="1"/>
          </p:cNvSpPr>
          <p:nvPr>
            <p:ph type="pic" sz="quarter" idx="33"/>
          </p:nvPr>
        </p:nvSpPr>
        <p:spPr>
          <a:xfrm>
            <a:off x="1914648" y="1515684"/>
            <a:ext cx="1708518" cy="1726146"/>
          </a:xfrm>
          <a:prstGeom prst="ellipse">
            <a:avLst/>
          </a:prstGeom>
        </p:spPr>
        <p:txBody>
          <a:bodyPr anchor="ctr">
            <a:normAutofit/>
          </a:bodyPr>
          <a:lstStyle>
            <a:lvl1pPr marL="0" indent="0" algn="ctr">
              <a:buNone/>
              <a:defRPr sz="1200"/>
            </a:lvl1pPr>
          </a:lstStyle>
          <a:p>
            <a:r>
              <a:rPr lang="en-US"/>
              <a:t>Click icon to add picture</a:t>
            </a:r>
          </a:p>
        </p:txBody>
      </p:sp>
      <p:sp>
        <p:nvSpPr>
          <p:cNvPr id="7" name="Picture Placeholder 68">
            <a:extLst>
              <a:ext uri="{FF2B5EF4-FFF2-40B4-BE49-F238E27FC236}">
                <a16:creationId xmlns:a16="http://schemas.microsoft.com/office/drawing/2014/main" id="{63546C23-4F67-EAF0-79CC-E12567715239}"/>
              </a:ext>
            </a:extLst>
          </p:cNvPr>
          <p:cNvSpPr>
            <a:spLocks noGrp="1"/>
          </p:cNvSpPr>
          <p:nvPr>
            <p:ph type="pic" sz="quarter" idx="34"/>
          </p:nvPr>
        </p:nvSpPr>
        <p:spPr>
          <a:xfrm>
            <a:off x="5268111" y="1515684"/>
            <a:ext cx="1708518" cy="1726146"/>
          </a:xfrm>
          <a:prstGeom prst="ellipse">
            <a:avLst/>
          </a:prstGeom>
        </p:spPr>
        <p:txBody>
          <a:bodyPr anchor="ctr">
            <a:normAutofit/>
          </a:bodyPr>
          <a:lstStyle>
            <a:lvl1pPr marL="0" indent="0" algn="ctr">
              <a:buNone/>
              <a:defRPr sz="1200"/>
            </a:lvl1pPr>
          </a:lstStyle>
          <a:p>
            <a:r>
              <a:rPr lang="en-US"/>
              <a:t>Click icon to add picture</a:t>
            </a:r>
          </a:p>
        </p:txBody>
      </p:sp>
      <p:sp>
        <p:nvSpPr>
          <p:cNvPr id="8" name="Picture Placeholder 68">
            <a:extLst>
              <a:ext uri="{FF2B5EF4-FFF2-40B4-BE49-F238E27FC236}">
                <a16:creationId xmlns:a16="http://schemas.microsoft.com/office/drawing/2014/main" id="{B1CA9DAE-3FA4-611E-7B1C-119F1317AE2B}"/>
              </a:ext>
            </a:extLst>
          </p:cNvPr>
          <p:cNvSpPr>
            <a:spLocks noGrp="1"/>
          </p:cNvSpPr>
          <p:nvPr>
            <p:ph type="pic" sz="quarter" idx="35"/>
          </p:nvPr>
        </p:nvSpPr>
        <p:spPr>
          <a:xfrm>
            <a:off x="8551424" y="1515684"/>
            <a:ext cx="1708518" cy="1726146"/>
          </a:xfrm>
          <a:prstGeom prst="ellipse">
            <a:avLst/>
          </a:prstGeom>
        </p:spPr>
        <p:txBody>
          <a:bodyPr anchor="ctr">
            <a:normAutofit/>
          </a:bodyPr>
          <a:lstStyle>
            <a:lvl1pPr marL="0" indent="0" algn="ctr">
              <a:buNone/>
              <a:defRPr sz="1200"/>
            </a:lvl1pPr>
          </a:lstStyle>
          <a:p>
            <a:r>
              <a:rPr lang="en-US"/>
              <a:t>Click icon to add picture</a:t>
            </a:r>
          </a:p>
        </p:txBody>
      </p:sp>
      <p:pic>
        <p:nvPicPr>
          <p:cNvPr id="14" name="Picture 13" descr="A picture containing drawing, food&#10;&#10;Description automatically generated">
            <a:extLst>
              <a:ext uri="{FF2B5EF4-FFF2-40B4-BE49-F238E27FC236}">
                <a16:creationId xmlns:a16="http://schemas.microsoft.com/office/drawing/2014/main" id="{CADE9401-2D3A-FC9F-5C2B-EC47B396B26C}"/>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403064" y="334385"/>
            <a:ext cx="1997236" cy="404066"/>
          </a:xfrm>
          <a:prstGeom prst="rect">
            <a:avLst/>
          </a:prstGeom>
        </p:spPr>
      </p:pic>
      <p:sp>
        <p:nvSpPr>
          <p:cNvPr id="19" name="Slide Number Placeholder 27">
            <a:extLst>
              <a:ext uri="{FF2B5EF4-FFF2-40B4-BE49-F238E27FC236}">
                <a16:creationId xmlns:a16="http://schemas.microsoft.com/office/drawing/2014/main" id="{026B8CFF-AF8B-03FD-807A-C610B325F08B}"/>
              </a:ext>
            </a:extLst>
          </p:cNvPr>
          <p:cNvSpPr txBox="1"/>
          <p:nvPr userDrawn="1"/>
        </p:nvSpPr>
        <p:spPr>
          <a:xfrm>
            <a:off x="9175955" y="63071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1">
                  <a:lumMod val="75000"/>
                </a:schemeClr>
              </a:solidFill>
              <a:effectLst/>
              <a:uLnTx/>
              <a:uFillTx/>
              <a:latin typeface="Calibri" panose="020f0502020204030204"/>
              <a:ea typeface="+mn-ea"/>
              <a:cs typeface="+mn-cs"/>
            </a:endParaRPr>
          </a:p>
        </p:txBody>
      </p:sp>
      <p:sp>
        <p:nvSpPr>
          <p:cNvPr id="22" name="Text Placeholder 21">
            <a:extLst>
              <a:ext uri="{FF2B5EF4-FFF2-40B4-BE49-F238E27FC236}">
                <a16:creationId xmlns:a16="http://schemas.microsoft.com/office/drawing/2014/main" id="{2CDB4339-8C73-DBAC-026B-F2AB8489ACBF}"/>
              </a:ext>
            </a:extLst>
          </p:cNvPr>
          <p:cNvSpPr>
            <a:spLocks noGrp="1"/>
          </p:cNvSpPr>
          <p:nvPr>
            <p:ph type="body" sz="quarter" idx="10"/>
          </p:nvPr>
        </p:nvSpPr>
        <p:spPr>
          <a:xfrm>
            <a:off x="2594570" y="688092"/>
            <a:ext cx="7020270" cy="547392"/>
          </a:xfrm>
        </p:spPr>
        <p:txBody>
          <a:bodyPr>
            <a:normAutofit/>
          </a:bodyPr>
          <a:lstStyle>
            <a:lvl1pPr marL="0" indent="0" algn="ctr">
              <a:lnSpc>
                <a:spcPct val="100000"/>
              </a:lnSpc>
              <a:spcBef>
                <a:spcPct val="0"/>
              </a:spcBef>
              <a:buNone/>
              <a:defRPr sz="3000">
                <a:solidFill>
                  <a:srgbClr val="496A8B"/>
                </a:solidFill>
              </a:defRPr>
            </a:lvl1pPr>
          </a:lstStyle>
          <a:p>
            <a:pPr lvl="0"/>
            <a:r>
              <a:rPr lang="en-US"/>
              <a:t>Click to edit Master text styles</a:t>
            </a:r>
          </a:p>
        </p:txBody>
      </p:sp>
      <p:sp>
        <p:nvSpPr>
          <p:cNvPr id="24" name="Text Placeholder 23">
            <a:extLst>
              <a:ext uri="{FF2B5EF4-FFF2-40B4-BE49-F238E27FC236}">
                <a16:creationId xmlns:a16="http://schemas.microsoft.com/office/drawing/2014/main" id="{306B580C-C058-CD9F-F5ED-175F735B99E6}"/>
              </a:ext>
            </a:extLst>
          </p:cNvPr>
          <p:cNvSpPr>
            <a:spLocks noGrp="1"/>
          </p:cNvSpPr>
          <p:nvPr>
            <p:ph type="body" sz="quarter" idx="11"/>
          </p:nvPr>
        </p:nvSpPr>
        <p:spPr>
          <a:xfrm>
            <a:off x="1442557" y="3711630"/>
            <a:ext cx="2687522" cy="314445"/>
          </a:xfrm>
        </p:spPr>
        <p:txBody>
          <a:bodyPr wrap="square">
            <a:spAutoFit/>
          </a:bodyPr>
          <a:lstStyle>
            <a:lvl1pPr marL="0" indent="0">
              <a:lnSpc>
                <a:spcPct val="110000"/>
              </a:lnSpc>
              <a:spcBef>
                <a:spcPts val="750"/>
              </a:spcBef>
              <a:buFont typeface="Arial" panose="020b0604020202020204" pitchFamily="34" charset="0"/>
              <a:buNone/>
              <a:defRPr sz="1400">
                <a:solidFill>
                  <a:schemeClr val="bg1"/>
                </a:solidFill>
              </a:defRPr>
            </a:lvl1pPr>
            <a:lvl2pPr marL="687388" indent="-365760">
              <a:lnSpc>
                <a:spcPct val="120000"/>
              </a:lnSpc>
              <a:spcBef>
                <a:spcPts val="750"/>
              </a:spcBef>
              <a:buFont typeface="Montserrat" panose="00000500000000000000" pitchFamily="2" charset="0"/>
              <a:buChar char="‒"/>
              <a:defRPr/>
            </a:lvl2pPr>
            <a:lvl3pPr>
              <a:lnSpc>
                <a:spcPct val="120000"/>
              </a:lnSpc>
              <a:spcBef>
                <a:spcPts val="750"/>
              </a:spcBef>
              <a:defRPr/>
            </a:lvl3pPr>
            <a:lvl4pPr>
              <a:lnSpc>
                <a:spcPct val="120000"/>
              </a:lnSpc>
              <a:spcBef>
                <a:spcPts val="750"/>
              </a:spcBef>
              <a:defRPr/>
            </a:lvl4pPr>
            <a:lvl5pPr>
              <a:lnSpc>
                <a:spcPct val="120000"/>
              </a:lnSpc>
              <a:spcBef>
                <a:spcPts val="750"/>
              </a:spcBef>
              <a:defRPr/>
            </a:lvl5pPr>
          </a:lstStyle>
          <a:p>
            <a:pPr lvl="0"/>
            <a:r>
              <a:rPr lang="en-US"/>
              <a:t>Click to edit Master text styles</a:t>
            </a:r>
          </a:p>
        </p:txBody>
      </p:sp>
      <p:sp>
        <p:nvSpPr>
          <p:cNvPr id="18" name="Text Placeholder 23">
            <a:extLst>
              <a:ext uri="{FF2B5EF4-FFF2-40B4-BE49-F238E27FC236}">
                <a16:creationId xmlns:a16="http://schemas.microsoft.com/office/drawing/2014/main" id="{5B788153-F161-AF4D-D3F5-7737BE5D36FF}"/>
              </a:ext>
            </a:extLst>
          </p:cNvPr>
          <p:cNvSpPr>
            <a:spLocks noGrp="1"/>
          </p:cNvSpPr>
          <p:nvPr>
            <p:ph type="body" sz="quarter" idx="12"/>
          </p:nvPr>
        </p:nvSpPr>
        <p:spPr>
          <a:xfrm>
            <a:off x="4760945" y="3711630"/>
            <a:ext cx="2687522" cy="314445"/>
          </a:xfrm>
        </p:spPr>
        <p:txBody>
          <a:bodyPr wrap="square">
            <a:spAutoFit/>
          </a:bodyPr>
          <a:lstStyle>
            <a:lvl1pPr marL="0" indent="0">
              <a:lnSpc>
                <a:spcPct val="110000"/>
              </a:lnSpc>
              <a:spcBef>
                <a:spcPts val="750"/>
              </a:spcBef>
              <a:buFont typeface="Arial" panose="020b0604020202020204" pitchFamily="34" charset="0"/>
              <a:buNone/>
              <a:defRPr sz="1400">
                <a:solidFill>
                  <a:schemeClr val="bg1"/>
                </a:solidFill>
              </a:defRPr>
            </a:lvl1pPr>
            <a:lvl2pPr marL="687388" indent="-365760">
              <a:lnSpc>
                <a:spcPct val="120000"/>
              </a:lnSpc>
              <a:spcBef>
                <a:spcPts val="750"/>
              </a:spcBef>
              <a:buFont typeface="Montserrat" panose="00000500000000000000" pitchFamily="2" charset="0"/>
              <a:buChar char="‒"/>
              <a:defRPr/>
            </a:lvl2pPr>
            <a:lvl3pPr>
              <a:lnSpc>
                <a:spcPct val="120000"/>
              </a:lnSpc>
              <a:spcBef>
                <a:spcPts val="750"/>
              </a:spcBef>
              <a:defRPr/>
            </a:lvl3pPr>
            <a:lvl4pPr>
              <a:lnSpc>
                <a:spcPct val="120000"/>
              </a:lnSpc>
              <a:spcBef>
                <a:spcPts val="750"/>
              </a:spcBef>
              <a:defRPr/>
            </a:lvl4pPr>
            <a:lvl5pPr>
              <a:lnSpc>
                <a:spcPct val="120000"/>
              </a:lnSpc>
              <a:spcBef>
                <a:spcPts val="750"/>
              </a:spcBef>
              <a:defRPr/>
            </a:lvl5pPr>
          </a:lstStyle>
          <a:p>
            <a:pPr lvl="0"/>
            <a:r>
              <a:rPr lang="en-US"/>
              <a:t>Click to edit Master text styles</a:t>
            </a:r>
          </a:p>
        </p:txBody>
      </p:sp>
      <p:sp>
        <p:nvSpPr>
          <p:cNvPr id="20" name="Text Placeholder 23">
            <a:extLst>
              <a:ext uri="{FF2B5EF4-FFF2-40B4-BE49-F238E27FC236}">
                <a16:creationId xmlns:a16="http://schemas.microsoft.com/office/drawing/2014/main" id="{AA304AA7-24CE-C8DC-341E-26CC6D862ED4}"/>
              </a:ext>
            </a:extLst>
          </p:cNvPr>
          <p:cNvSpPr>
            <a:spLocks noGrp="1"/>
          </p:cNvSpPr>
          <p:nvPr>
            <p:ph type="body" sz="quarter" idx="13"/>
          </p:nvPr>
        </p:nvSpPr>
        <p:spPr>
          <a:xfrm>
            <a:off x="8079332" y="3711630"/>
            <a:ext cx="2687522" cy="314445"/>
          </a:xfrm>
        </p:spPr>
        <p:txBody>
          <a:bodyPr wrap="square">
            <a:spAutoFit/>
          </a:bodyPr>
          <a:lstStyle>
            <a:lvl1pPr marL="0" indent="0">
              <a:lnSpc>
                <a:spcPct val="110000"/>
              </a:lnSpc>
              <a:spcBef>
                <a:spcPts val="750"/>
              </a:spcBef>
              <a:buFont typeface="Arial" panose="020b0604020202020204" pitchFamily="34" charset="0"/>
              <a:buNone/>
              <a:defRPr sz="1400">
                <a:solidFill>
                  <a:schemeClr val="bg1"/>
                </a:solidFill>
              </a:defRPr>
            </a:lvl1pPr>
            <a:lvl2pPr marL="687388" indent="-365760">
              <a:lnSpc>
                <a:spcPct val="120000"/>
              </a:lnSpc>
              <a:spcBef>
                <a:spcPts val="750"/>
              </a:spcBef>
              <a:buFont typeface="Montserrat" panose="00000500000000000000" pitchFamily="2" charset="0"/>
              <a:buChar char="‒"/>
              <a:defRPr/>
            </a:lvl2pPr>
            <a:lvl3pPr>
              <a:lnSpc>
                <a:spcPct val="120000"/>
              </a:lnSpc>
              <a:spcBef>
                <a:spcPts val="750"/>
              </a:spcBef>
              <a:defRPr/>
            </a:lvl3pPr>
            <a:lvl4pPr>
              <a:lnSpc>
                <a:spcPct val="120000"/>
              </a:lnSpc>
              <a:spcBef>
                <a:spcPts val="750"/>
              </a:spcBef>
              <a:defRPr/>
            </a:lvl4pPr>
            <a:lvl5pPr>
              <a:lnSpc>
                <a:spcPct val="120000"/>
              </a:lnSpc>
              <a:spcBef>
                <a:spcPts val="750"/>
              </a:spcBef>
              <a:defRPr/>
            </a:lvl5pPr>
          </a:lstStyle>
          <a:p>
            <a:pPr lvl="0"/>
            <a:r>
              <a:rPr lang="en-US"/>
              <a:t>Click to edit Master text styles</a:t>
            </a:r>
          </a:p>
        </p:txBody>
      </p:sp>
      <p:sp>
        <p:nvSpPr>
          <p:cNvPr id="2" name="TextBox 2">
            <a:extLst>
              <a:ext uri="{FF2B5EF4-FFF2-40B4-BE49-F238E27FC236}">
                <a16:creationId xmlns:a16="http://schemas.microsoft.com/office/drawing/2014/main" id="{311EC701-5AEE-49C7-E248-81FC1E23614F}"/>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solidFill>
                  <a:schemeClr val="bg1"/>
                </a:solidFill>
                <a:effectLst/>
                <a:latin typeface="Montserrat" panose="00000500000000000000" pitchFamily="2" charset="0"/>
                <a:ea typeface="Calibri" panose="020f0502020204030204" pitchFamily="34" charset="0"/>
              </a:rPr>
              <a:t>©Stoel Rives LLP</a:t>
            </a:r>
            <a:endParaRPr lang="en-US" sz="700">
              <a:solidFill>
                <a:schemeClr val="bg1"/>
              </a:solidFill>
              <a:latin typeface="Montserrat" panose="00000500000000000000" pitchFamily="2" charset="0"/>
            </a:endParaRPr>
          </a:p>
        </p:txBody>
      </p:sp>
      <p:sp>
        <p:nvSpPr>
          <p:cNvPr id="9" name="Slide Number Placeholder 5">
            <a:extLst>
              <a:ext uri="{FF2B5EF4-FFF2-40B4-BE49-F238E27FC236}">
                <a16:creationId xmlns:a16="http://schemas.microsoft.com/office/drawing/2014/main" id="{61D597DB-1D7E-33F3-7546-ECA6CC671F9B}"/>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bg1"/>
                </a:solidFill>
                <a:latin typeface="Montserrat" panose="00000500000000000000" pitchFamily="2" charset="0"/>
              </a:defRPr>
            </a:lvl1pPr>
          </a:lstStyle>
          <a:p>
            <a:fld id="{EE6CD25B-82AB-4879-BA54-221C2B9DC0E8}" type="slidenum">
              <a:rPr lang="en-US" smtClean="0"/>
              <a:t>‹#›</a:t>
            </a:fld>
            <a:endParaRPr lang="en-US"/>
          </a:p>
        </p:txBody>
      </p:sp>
    </p:spTree>
    <p:extLst>
      <p:ext uri="{BB962C8B-B14F-4D97-AF65-F5344CB8AC3E}">
        <p14:creationId xmlns:p14="http://schemas.microsoft.com/office/powerpoint/2010/main" val="133950353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Firm Overview - Our Values">
    <p:spTree>
      <p:nvGrpSpPr>
        <p:cNvPr id="1" name=""/>
        <p:cNvGrpSpPr/>
        <p:nvPr/>
      </p:nvGrpSpPr>
      <p:grpSpPr>
        <a:xfrm>
          <a:off x="0" y="0"/>
          <a:ext cx="0" cy="0"/>
        </a:xfrm>
      </p:grpSpPr>
      <p:sp>
        <p:nvSpPr>
          <p:cNvPr id="7" name="Freeform 37">
            <a:extLst>
              <a:ext uri="{FF2B5EF4-FFF2-40B4-BE49-F238E27FC236}">
                <a16:creationId xmlns:a16="http://schemas.microsoft.com/office/drawing/2014/main" id="{4DF2B92F-8155-218F-768F-F688DA48B4C4}"/>
              </a:ext>
            </a:extLst>
          </p:cNvPr>
          <p:cNvSpPr/>
          <p:nvPr userDrawn="1"/>
        </p:nvSpPr>
        <p:spPr>
          <a:xfrm>
            <a:off x="666748" y="0"/>
            <a:ext cx="2781301" cy="6858390"/>
          </a:xfrm>
          <a:custGeom>
            <a:gdLst>
              <a:gd name="connsiteX0" fmla="*/ 0 w 2085858"/>
              <a:gd name="connsiteY0" fmla="*/ 0 h 5143502"/>
              <a:gd name="connsiteX1" fmla="*/ 1596622 w 2085858"/>
              <a:gd name="connsiteY1" fmla="*/ 0 h 5143502"/>
              <a:gd name="connsiteX2" fmla="*/ 1598915 w 2085858"/>
              <a:gd name="connsiteY2" fmla="*/ 4477 h 5143502"/>
              <a:gd name="connsiteX3" fmla="*/ 2085858 w 2085858"/>
              <a:gd name="connsiteY3" fmla="*/ 2145317 h 5143502"/>
              <a:gd name="connsiteX4" fmla="*/ 1095943 w 2085858"/>
              <a:gd name="connsiteY4" fmla="*/ 5111687 h 5143502"/>
              <a:gd name="connsiteX5" fmla="*/ 1070554 w 2085858"/>
              <a:gd name="connsiteY5" fmla="*/ 5143502 h 5143502"/>
              <a:gd name="connsiteX6" fmla="*/ 0 w 2085858"/>
              <a:gd name="connsiteY6" fmla="*/ 5143502 h 51435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858" h="5143502">
                <a:moveTo>
                  <a:pt x="0" y="0"/>
                </a:moveTo>
                <a:lnTo>
                  <a:pt x="1596622" y="0"/>
                </a:lnTo>
                <a:lnTo>
                  <a:pt x="1598915" y="4477"/>
                </a:lnTo>
                <a:cubicBezTo>
                  <a:pt x="1910978" y="652113"/>
                  <a:pt x="2085858" y="1378292"/>
                  <a:pt x="2085858" y="2145317"/>
                </a:cubicBezTo>
                <a:cubicBezTo>
                  <a:pt x="2085858" y="3258568"/>
                  <a:pt x="1717468" y="4285776"/>
                  <a:pt x="1095943" y="5111687"/>
                </a:cubicBezTo>
                <a:lnTo>
                  <a:pt x="1070554" y="5143502"/>
                </a:lnTo>
                <a:lnTo>
                  <a:pt x="0" y="5143502"/>
                </a:lnTo>
                <a:close/>
              </a:path>
            </a:pathLst>
          </a:custGeom>
          <a:solidFill>
            <a:schemeClr val="accent6"/>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01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DE35ABC-1702-2F1A-BF9C-3B2AA246CFD3}"/>
              </a:ext>
            </a:extLst>
          </p:cNvPr>
          <p:cNvSpPr/>
          <p:nvPr userDrawn="1"/>
        </p:nvSpPr>
        <p:spPr>
          <a:xfrm>
            <a:off x="0" y="0"/>
            <a:ext cx="3291419" cy="6858387"/>
          </a:xfrm>
          <a:custGeom>
            <a:gdLst>
              <a:gd name="connsiteX0" fmla="*/ 0 w 3291419"/>
              <a:gd name="connsiteY0" fmla="*/ 0 h 6858387"/>
              <a:gd name="connsiteX1" fmla="*/ 666748 w 3291419"/>
              <a:gd name="connsiteY1" fmla="*/ 0 h 6858387"/>
              <a:gd name="connsiteX2" fmla="*/ 2440082 w 3291419"/>
              <a:gd name="connsiteY2" fmla="*/ 0 h 6858387"/>
              <a:gd name="connsiteX3" fmla="*/ 2510568 w 3291419"/>
              <a:gd name="connsiteY3" fmla="*/ 122588 h 6858387"/>
              <a:gd name="connsiteX4" fmla="*/ 3291419 w 3291419"/>
              <a:gd name="connsiteY4" fmla="*/ 3206406 h 6858387"/>
              <a:gd name="connsiteX5" fmla="*/ 2313873 w 3291419"/>
              <a:gd name="connsiteY5" fmla="*/ 6627584 h 6858387"/>
              <a:gd name="connsiteX6" fmla="*/ 2160963 w 3291419"/>
              <a:gd name="connsiteY6" fmla="*/ 6858387 h 6858387"/>
              <a:gd name="connsiteX7" fmla="*/ 666748 w 3291419"/>
              <a:gd name="connsiteY7" fmla="*/ 6858387 h 6858387"/>
              <a:gd name="connsiteX8" fmla="*/ 666748 w 3291419"/>
              <a:gd name="connsiteY8" fmla="*/ 6858000 h 6858387"/>
              <a:gd name="connsiteX9" fmla="*/ 0 w 3291419"/>
              <a:gd name="connsiteY9" fmla="*/ 6858000 h 68583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1419" h="6858387">
                <a:moveTo>
                  <a:pt x="0" y="0"/>
                </a:moveTo>
                <a:lnTo>
                  <a:pt x="666748" y="0"/>
                </a:lnTo>
                <a:lnTo>
                  <a:pt x="2440082" y="0"/>
                </a:lnTo>
                <a:lnTo>
                  <a:pt x="2510568" y="122588"/>
                </a:lnTo>
                <a:cubicBezTo>
                  <a:pt x="3008552" y="1039295"/>
                  <a:pt x="3291419" y="2089817"/>
                  <a:pt x="3291419" y="3206406"/>
                </a:cubicBezTo>
                <a:cubicBezTo>
                  <a:pt x="3291419" y="4462571"/>
                  <a:pt x="2933416" y="5635117"/>
                  <a:pt x="2313873" y="6627584"/>
                </a:cubicBezTo>
                <a:lnTo>
                  <a:pt x="2160963" y="6858387"/>
                </a:lnTo>
                <a:lnTo>
                  <a:pt x="666748" y="6858387"/>
                </a:lnTo>
                <a:lnTo>
                  <a:pt x="666748" y="6858000"/>
                </a:lnTo>
                <a:lnTo>
                  <a:pt x="0" y="6858000"/>
                </a:lnTo>
                <a:close/>
              </a:path>
            </a:pathLst>
          </a:custGeom>
          <a:blipFill dpi="0" rotWithShape="1">
            <a:blip r:embed="rId1">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B95E3B5-EC7F-2112-84B1-E53A02BCC99A}"/>
              </a:ext>
            </a:extLst>
          </p:cNvPr>
          <p:cNvSpPr/>
          <p:nvPr userDrawn="1"/>
        </p:nvSpPr>
        <p:spPr>
          <a:xfrm>
            <a:off x="4362477" y="1348589"/>
            <a:ext cx="6897537" cy="21566"/>
          </a:xfrm>
          <a:prstGeom prst="rect">
            <a:avLst/>
          </a:prstGeom>
          <a:solidFill>
            <a:srgbClr val="0095A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A picture containing drawing, food&#10;&#10;Description automatically generated">
            <a:extLst>
              <a:ext uri="{FF2B5EF4-FFF2-40B4-BE49-F238E27FC236}">
                <a16:creationId xmlns:a16="http://schemas.microsoft.com/office/drawing/2014/main" id="{A476D2A7-6AA4-F8C8-650E-411E045D72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48937" y="6239827"/>
            <a:ext cx="1997236" cy="404066"/>
          </a:xfrm>
          <a:prstGeom prst="rect">
            <a:avLst/>
          </a:prstGeom>
        </p:spPr>
      </p:pic>
      <p:sp>
        <p:nvSpPr>
          <p:cNvPr id="3" name="TextBox 2">
            <a:extLst>
              <a:ext uri="{FF2B5EF4-FFF2-40B4-BE49-F238E27FC236}">
                <a16:creationId xmlns:a16="http://schemas.microsoft.com/office/drawing/2014/main" id="{C99CA850-5883-15FA-7CFF-F0EF0E472CC3}"/>
              </a:ext>
            </a:extLst>
          </p:cNvPr>
          <p:cNvSpPr txBox="1"/>
          <p:nvPr userDrawn="1"/>
        </p:nvSpPr>
        <p:spPr>
          <a:xfrm>
            <a:off x="4239744" y="685800"/>
            <a:ext cx="702027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3000" b="0" i="0" u="none" strike="noStrike" kern="1200" cap="none" spc="0" normalizeH="0" baseline="0" noProof="0">
                <a:ln>
                  <a:noFill/>
                </a:ln>
                <a:solidFill>
                  <a:srgbClr val="496A8B"/>
                </a:solidFill>
                <a:effectLst/>
                <a:uLnTx/>
                <a:uFillTx/>
                <a:latin typeface="Montserrat" panose="00000500000000000000" pitchFamily="2" charset="0"/>
                <a:ea typeface="+mn-ea"/>
                <a:cs typeface="+mn-cs"/>
              </a:rPr>
              <a:t>Our Firm Values</a:t>
            </a:r>
          </a:p>
        </p:txBody>
      </p:sp>
      <p:sp>
        <p:nvSpPr>
          <p:cNvPr id="5" name="TextBox 4">
            <a:extLst>
              <a:ext uri="{FF2B5EF4-FFF2-40B4-BE49-F238E27FC236}">
                <a16:creationId xmlns:a16="http://schemas.microsoft.com/office/drawing/2014/main" id="{3FDBB03C-E35A-95AC-EF9D-BD4F08EEF12D}"/>
              </a:ext>
            </a:extLst>
          </p:cNvPr>
          <p:cNvSpPr txBox="1"/>
          <p:nvPr userDrawn="1"/>
        </p:nvSpPr>
        <p:spPr>
          <a:xfrm>
            <a:off x="4362477" y="1464194"/>
            <a:ext cx="7020270" cy="46782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200"/>
              </a:spcBef>
              <a:spcAft>
                <a:spcPct val="0"/>
              </a:spcAft>
              <a:buClrTx/>
              <a:buSzTx/>
              <a:buFont typeface="Arial" panose="020b0604020202020204" pitchFamily="34" charset="0"/>
              <a:buNone/>
              <a:defRPr/>
            </a:pPr>
            <a:r>
              <a:rPr kumimoji="0" lang="en-US" sz="1100" b="1" i="0" u="none" strike="noStrike" kern="1200" cap="none" spc="0" normalizeH="0" baseline="0" noProof="0">
                <a:ln>
                  <a:noFill/>
                </a:ln>
                <a:solidFill>
                  <a:prstClr val="black"/>
                </a:solidFill>
                <a:effectLst/>
                <a:uLnTx/>
                <a:uFillTx/>
                <a:latin typeface="Montserrat" panose="00000500000000000000" pitchFamily="2" charset="0"/>
                <a:ea typeface="+mn-lt"/>
                <a:cs typeface="Calibri" panose="020f0502020204030204"/>
              </a:rPr>
              <a:t>ONE FIRM</a:t>
            </a:r>
            <a:endParaRPr kumimoji="0" lang="en-US" sz="1100" b="0" i="0" u="none" strike="noStrike" kern="1200" cap="none" spc="0" normalizeH="0" baseline="0" noProof="0">
              <a:ln>
                <a:noFill/>
              </a:ln>
              <a:solidFill>
                <a:prstClr val="black"/>
              </a:solidFill>
              <a:effectLst/>
              <a:uLnTx/>
              <a:uFillTx/>
              <a:latin typeface="Montserrat" panose="00000500000000000000" pitchFamily="2" charset="0"/>
              <a:ea typeface="+mn-lt"/>
              <a:cs typeface="Calibri" panose="020f0502020204030204"/>
            </a:endParaRPr>
          </a:p>
          <a:p>
            <a:pPr marL="0" marR="0" lvl="0" indent="0" algn="l" defTabSz="914400" rtl="0" eaLnBrk="1" fontAlgn="auto" latinLnBrk="0" hangingPunct="1">
              <a:lnSpc>
                <a:spcPct val="100000"/>
              </a:lnSpc>
              <a:spcBef>
                <a:spcPts val="600"/>
              </a:spcBef>
              <a:spcAft>
                <a:spcPct val="0"/>
              </a:spcAft>
              <a:buClrTx/>
              <a:buSzTx/>
              <a:buFont typeface="Arial" panose="020b0604020202020204" pitchFamily="34" charset="0"/>
              <a:buNone/>
              <a:defRPr/>
            </a:pPr>
            <a:r>
              <a:rPr kumimoji="0" lang="en-US" sz="1000" b="0" i="0" u="none" strike="noStrike" kern="1200" cap="none" spc="0" normalizeH="0" baseline="0" noProof="0">
                <a:ln>
                  <a:noFill/>
                </a:ln>
                <a:solidFill>
                  <a:srgbClr val="E7E6E6">
                    <a:lumMod val="25000"/>
                  </a:srgbClr>
                </a:solidFill>
                <a:effectLst/>
                <a:uLnTx/>
                <a:uFillTx/>
                <a:latin typeface="Montserrat" panose="00000500000000000000" pitchFamily="2" charset="0"/>
                <a:ea typeface="+mn-lt"/>
                <a:cs typeface="Calibri" panose="020f0502020204030204"/>
              </a:rPr>
              <a:t>We are unified by our commitment to our clients and the pursuit of excellence in all things. We put what is best for the firm ahead of what is best for ourselves. We are stronger together, bringing diverse perspectives, practices, voices, backgrounds, and geographies to continuously improve our service to clients.</a:t>
            </a:r>
            <a:endParaRPr kumimoji="0" lang="en-US" sz="1000" b="0" i="0" u="none" strike="noStrike" kern="1200" cap="none" spc="0" normalizeH="0" baseline="0" noProof="0">
              <a:ln>
                <a:noFill/>
              </a:ln>
              <a:solidFill>
                <a:prstClr val="black"/>
              </a:solidFill>
              <a:effectLst/>
              <a:uLnTx/>
              <a:uFillTx/>
              <a:latin typeface="Montserrat" panose="00000500000000000000" pitchFamily="2" charset="0"/>
              <a:ea typeface="Calibri"/>
              <a:cs typeface="Calibri" panose="020f0502020204030204"/>
            </a:endParaRPr>
          </a:p>
          <a:p>
            <a:pPr marL="0" marR="0" lvl="0" indent="0" algn="l" defTabSz="914400" rtl="0" eaLnBrk="1" fontAlgn="auto" latinLnBrk="0" hangingPunct="1">
              <a:lnSpc>
                <a:spcPct val="100000"/>
              </a:lnSpc>
              <a:spcBef>
                <a:spcPts val="1200"/>
              </a:spcBef>
              <a:spcAft>
                <a:spcPct val="0"/>
              </a:spcAft>
              <a:buClrTx/>
              <a:buSzTx/>
              <a:buFont typeface="Arial" panose="020b0604020202020204" pitchFamily="34" charset="0"/>
              <a:buNone/>
              <a:defRPr/>
            </a:pPr>
            <a:r>
              <a:rPr kumimoji="0" lang="en-US" sz="1100" b="1" i="0" u="none" strike="noStrike" kern="1200" cap="none" spc="0" normalizeH="0" baseline="0" noProof="0">
                <a:ln>
                  <a:noFill/>
                </a:ln>
                <a:solidFill>
                  <a:prstClr val="black"/>
                </a:solidFill>
                <a:effectLst/>
                <a:uLnTx/>
                <a:uFillTx/>
                <a:latin typeface="Montserrat" panose="00000500000000000000" pitchFamily="2" charset="0"/>
                <a:ea typeface="+mn-lt"/>
                <a:cs typeface="Calibri" panose="020f0502020204030204"/>
              </a:rPr>
              <a:t>HIGH-PERFORMANCE CULTURE &amp; EXCEPTIONAL SERVICE</a:t>
            </a:r>
          </a:p>
          <a:p>
            <a:pPr marL="0" marR="0" lvl="0" indent="0" algn="l" defTabSz="914400" rtl="0" eaLnBrk="1" fontAlgn="auto" latinLnBrk="0" hangingPunct="1">
              <a:lnSpc>
                <a:spcPct val="100000"/>
              </a:lnSpc>
              <a:spcBef>
                <a:spcPts val="600"/>
              </a:spcBef>
              <a:spcAft>
                <a:spcPct val="0"/>
              </a:spcAft>
              <a:buClrTx/>
              <a:buSzTx/>
              <a:buFont typeface="Arial" panose="020b0604020202020204" pitchFamily="34" charset="0"/>
              <a:buNone/>
              <a:defRPr/>
            </a:pPr>
            <a:r>
              <a:rPr kumimoji="0" lang="en-US" sz="1000" b="0" i="0" u="none" strike="noStrike" kern="1200" cap="none" spc="0" normalizeH="0" baseline="0" noProof="0">
                <a:ln>
                  <a:noFill/>
                </a:ln>
                <a:solidFill>
                  <a:srgbClr val="E7E6E6">
                    <a:lumMod val="25000"/>
                  </a:srgbClr>
                </a:solidFill>
                <a:effectLst/>
                <a:uLnTx/>
                <a:uFillTx/>
                <a:latin typeface="Montserrat" panose="00000500000000000000" pitchFamily="2" charset="0"/>
                <a:ea typeface="+mn-lt"/>
                <a:cs typeface="Calibri" panose="020f0502020204030204"/>
              </a:rPr>
              <a:t>Since the firm was established more than 100 years ago, our commitment to our clients and our communities has been center to our culture. We recruit, retain, and advance the best talent committed to a high-performance culture. That cultural imperative is embodied in the single-minded focus we bring to providing spectacular service in all we do. </a:t>
            </a:r>
          </a:p>
          <a:p>
            <a:pPr marL="0" marR="0" lvl="0" indent="0" algn="l" defTabSz="914400" rtl="0" eaLnBrk="1" fontAlgn="auto" latinLnBrk="0" hangingPunct="1">
              <a:lnSpc>
                <a:spcPct val="100000"/>
              </a:lnSpc>
              <a:spcBef>
                <a:spcPts val="1200"/>
              </a:spcBef>
              <a:spcAft>
                <a:spcPct val="0"/>
              </a:spcAft>
              <a:buClrTx/>
              <a:buSzTx/>
              <a:buFont typeface="Arial" panose="020b0604020202020204" pitchFamily="34" charset="0"/>
              <a:buNone/>
              <a:defRPr/>
            </a:pPr>
            <a:r>
              <a:rPr kumimoji="0" lang="en-US" sz="1100" b="1" i="0" u="none" strike="noStrike" kern="1200" cap="none" spc="0" normalizeH="0" baseline="0" noProof="0">
                <a:ln>
                  <a:noFill/>
                </a:ln>
                <a:solidFill>
                  <a:prstClr val="black"/>
                </a:solidFill>
                <a:effectLst/>
                <a:uLnTx/>
                <a:uFillTx/>
                <a:latin typeface="Montserrat" panose="00000500000000000000" pitchFamily="2" charset="0"/>
                <a:ea typeface="+mn-lt"/>
                <a:cs typeface="Calibri" panose="020f0502020204030204"/>
              </a:rPr>
              <a:t>DIVERSE WORKFORCE &amp; INCLUSIVE WORKPLACE</a:t>
            </a:r>
          </a:p>
          <a:p>
            <a:pPr marL="0" marR="0" lvl="0" indent="0" algn="l" defTabSz="914400" rtl="0" eaLnBrk="1" fontAlgn="auto" latinLnBrk="0" hangingPunct="1">
              <a:lnSpc>
                <a:spcPct val="100000"/>
              </a:lnSpc>
              <a:spcBef>
                <a:spcPts val="600"/>
              </a:spcBef>
              <a:spcAft>
                <a:spcPct val="0"/>
              </a:spcAft>
              <a:buClrTx/>
              <a:buSzTx/>
              <a:buFont typeface="Arial" panose="020b0604020202020204" pitchFamily="34" charset="0"/>
              <a:buNone/>
              <a:defRPr/>
            </a:pPr>
            <a:r>
              <a:rPr kumimoji="0" lang="en-US" sz="1000" b="0" i="0" u="none" strike="noStrike" kern="1200" cap="none" spc="0" normalizeH="0" baseline="0" noProof="0">
                <a:ln>
                  <a:noFill/>
                </a:ln>
                <a:solidFill>
                  <a:srgbClr val="E7E6E6">
                    <a:lumMod val="25000"/>
                  </a:srgbClr>
                </a:solidFill>
                <a:effectLst/>
                <a:uLnTx/>
                <a:uFillTx/>
                <a:latin typeface="Montserrat" panose="00000500000000000000" pitchFamily="2" charset="0"/>
                <a:ea typeface="+mn-lt"/>
                <a:cs typeface="Calibri" panose="020f0502020204030204"/>
              </a:rPr>
              <a:t>We celebrate the diversity of our colleagues and clients and value the breadth of perspectives that enrich us all in our commitment to clients. We share a common purpose and mission though our journeys are all unique. These differences between us are the spark that lights the fire of creative problem solving for our clients.</a:t>
            </a:r>
          </a:p>
          <a:p>
            <a:pPr marL="0" marR="0" lvl="0" indent="0" algn="l" defTabSz="914400" rtl="0" eaLnBrk="1" fontAlgn="auto" latinLnBrk="0" hangingPunct="1">
              <a:lnSpc>
                <a:spcPct val="100000"/>
              </a:lnSpc>
              <a:spcBef>
                <a:spcPts val="1200"/>
              </a:spcBef>
              <a:spcAft>
                <a:spcPct val="0"/>
              </a:spcAft>
              <a:buClrTx/>
              <a:buSzTx/>
              <a:buFont typeface="Arial" panose="020b0604020202020204" pitchFamily="34" charset="0"/>
              <a:buNone/>
              <a:defRPr/>
            </a:pPr>
            <a:r>
              <a:rPr kumimoji="0" lang="en-US" sz="1100" b="1" i="0" u="none" strike="noStrike" kern="1200" cap="none" spc="0" normalizeH="0" baseline="0" noProof="0">
                <a:ln>
                  <a:noFill/>
                </a:ln>
                <a:solidFill>
                  <a:prstClr val="black"/>
                </a:solidFill>
                <a:effectLst/>
                <a:uLnTx/>
                <a:uFillTx/>
                <a:latin typeface="Montserrat" panose="00000500000000000000" pitchFamily="2" charset="0"/>
                <a:ea typeface="+mn-lt"/>
                <a:cs typeface="Calibri" panose="020f0502020204030204"/>
              </a:rPr>
              <a:t>CREATIVE SOLUTIONS</a:t>
            </a:r>
          </a:p>
          <a:p>
            <a:pPr marL="0" marR="0" lvl="0" indent="0" algn="l" defTabSz="914400" rtl="0" eaLnBrk="1" fontAlgn="auto" latinLnBrk="0" hangingPunct="1">
              <a:lnSpc>
                <a:spcPct val="100000"/>
              </a:lnSpc>
              <a:spcBef>
                <a:spcPts val="600"/>
              </a:spcBef>
              <a:spcAft>
                <a:spcPct val="0"/>
              </a:spcAft>
              <a:buClrTx/>
              <a:buSzTx/>
              <a:buFont typeface="Arial" panose="020b0604020202020204" pitchFamily="34" charset="0"/>
              <a:buNone/>
              <a:defRPr/>
            </a:pPr>
            <a:r>
              <a:rPr kumimoji="0" lang="en-US" sz="1000" b="0" i="0" u="none" strike="noStrike" kern="1200" cap="none" spc="0" normalizeH="0" baseline="0" noProof="0">
                <a:ln>
                  <a:noFill/>
                </a:ln>
                <a:solidFill>
                  <a:srgbClr val="E7E6E6">
                    <a:lumMod val="25000"/>
                  </a:srgbClr>
                </a:solidFill>
                <a:effectLst/>
                <a:uLnTx/>
                <a:uFillTx/>
                <a:latin typeface="Montserrat" panose="00000500000000000000" pitchFamily="2" charset="0"/>
                <a:ea typeface="+mn-lt"/>
                <a:cs typeface="Calibri" panose="020f0502020204030204"/>
              </a:rPr>
              <a:t>The challenges we and our clients face are evolving every day. We bring our experience, acumen, and perspective to find new ways to see around corners, navigate, the changing environment and explore new ground.</a:t>
            </a:r>
          </a:p>
          <a:p>
            <a:pPr marL="0" marR="0" lvl="0" indent="0" algn="l" defTabSz="914400" rtl="0" eaLnBrk="1" fontAlgn="auto" latinLnBrk="0" hangingPunct="1">
              <a:lnSpc>
                <a:spcPct val="100000"/>
              </a:lnSpc>
              <a:spcBef>
                <a:spcPts val="1200"/>
              </a:spcBef>
              <a:spcAft>
                <a:spcPct val="0"/>
              </a:spcAft>
              <a:buClrTx/>
              <a:buSzTx/>
              <a:buFont typeface="Arial" panose="020b0604020202020204" pitchFamily="34" charset="0"/>
              <a:buNone/>
              <a:defRPr/>
            </a:pPr>
            <a:r>
              <a:rPr kumimoji="0" lang="en-US" sz="1100" b="1" i="0" u="none" strike="noStrike" kern="1200" cap="none" spc="0" normalizeH="0" baseline="0" noProof="0">
                <a:ln>
                  <a:noFill/>
                </a:ln>
                <a:solidFill>
                  <a:prstClr val="black"/>
                </a:solidFill>
                <a:effectLst/>
                <a:uLnTx/>
                <a:uFillTx/>
                <a:latin typeface="Montserrat" panose="00000500000000000000" pitchFamily="2" charset="0"/>
                <a:ea typeface="+mn-lt"/>
                <a:cs typeface="Calibri" panose="020f0502020204030204"/>
              </a:rPr>
              <a:t>OUTSTANDING RESULTS</a:t>
            </a:r>
          </a:p>
          <a:p>
            <a:pPr marL="0" marR="0" lvl="0" indent="0" algn="l" defTabSz="914400" rtl="0" eaLnBrk="1" fontAlgn="auto" latinLnBrk="0" hangingPunct="1">
              <a:lnSpc>
                <a:spcPct val="100000"/>
              </a:lnSpc>
              <a:spcBef>
                <a:spcPts val="600"/>
              </a:spcBef>
              <a:spcAft>
                <a:spcPct val="0"/>
              </a:spcAft>
              <a:buClrTx/>
              <a:buSzTx/>
              <a:buFont typeface="Arial" panose="020b0604020202020204" pitchFamily="34" charset="0"/>
              <a:buNone/>
              <a:defRPr/>
            </a:pPr>
            <a:r>
              <a:rPr kumimoji="0" lang="en-US" sz="1000" b="0" i="0" u="none" strike="noStrike" kern="1200" cap="none" spc="0" normalizeH="0" baseline="0" noProof="0">
                <a:ln>
                  <a:noFill/>
                </a:ln>
                <a:solidFill>
                  <a:srgbClr val="E7E6E6">
                    <a:lumMod val="25000"/>
                  </a:srgbClr>
                </a:solidFill>
                <a:effectLst/>
                <a:uLnTx/>
                <a:uFillTx/>
                <a:latin typeface="Montserrat" panose="00000500000000000000" pitchFamily="2" charset="0"/>
                <a:ea typeface="+mn-lt"/>
                <a:cs typeface="Calibri" panose="020f0502020204030204"/>
              </a:rPr>
              <a:t>Through dedication, hard work, and accountability, we deliver outstanding work product tailored to our clients' businesses objectives. Success is ultimately measured by our clients' continued engagement </a:t>
            </a:r>
            <a:br>
              <a:rPr kumimoji="0" lang="en-US" sz="1000" b="0" i="0" u="none" strike="noStrike" kern="1200" cap="none" spc="0" normalizeH="0" baseline="0" noProof="0">
                <a:ln>
                  <a:noFill/>
                </a:ln>
                <a:solidFill>
                  <a:srgbClr val="E7E6E6">
                    <a:lumMod val="25000"/>
                  </a:srgbClr>
                </a:solidFill>
                <a:effectLst/>
                <a:uLnTx/>
                <a:uFillTx/>
                <a:latin typeface="Montserrat" panose="00000500000000000000" pitchFamily="2" charset="0"/>
                <a:ea typeface="+mn-lt"/>
                <a:cs typeface="Calibri" panose="020f0502020204030204"/>
              </a:rPr>
            </a:br>
            <a:r>
              <a:rPr kumimoji="0" lang="en-US" sz="1000" b="0" i="0" u="none" strike="noStrike" kern="1200" cap="none" spc="0" normalizeH="0" baseline="0" noProof="0">
                <a:ln>
                  <a:noFill/>
                </a:ln>
                <a:solidFill>
                  <a:srgbClr val="E7E6E6">
                    <a:lumMod val="25000"/>
                  </a:srgbClr>
                </a:solidFill>
                <a:effectLst/>
                <a:uLnTx/>
                <a:uFillTx/>
                <a:latin typeface="Montserrat" panose="00000500000000000000" pitchFamily="2" charset="0"/>
                <a:ea typeface="+mn-lt"/>
                <a:cs typeface="Calibri" panose="020f0502020204030204"/>
              </a:rPr>
              <a:t>with our firm. </a:t>
            </a:r>
          </a:p>
        </p:txBody>
      </p:sp>
      <p:sp>
        <p:nvSpPr>
          <p:cNvPr id="6" name="TextBox 2">
            <a:extLst>
              <a:ext uri="{FF2B5EF4-FFF2-40B4-BE49-F238E27FC236}">
                <a16:creationId xmlns:a16="http://schemas.microsoft.com/office/drawing/2014/main" id="{1F0C7649-599F-2035-A6CB-AC6290B12A55}"/>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solidFill>
                  <a:schemeClr val="bg1"/>
                </a:solidFill>
                <a:effectLst/>
                <a:latin typeface="Montserrat" panose="00000500000000000000" pitchFamily="2" charset="0"/>
                <a:ea typeface="Calibri" panose="020f0502020204030204" pitchFamily="34" charset="0"/>
              </a:rPr>
              <a:t>©Stoel Rives LLP</a:t>
            </a:r>
            <a:endParaRPr lang="en-US" sz="700">
              <a:solidFill>
                <a:schemeClr val="bg1"/>
              </a:solidFill>
              <a:latin typeface="Montserrat" panose="00000500000000000000" pitchFamily="2" charset="0"/>
            </a:endParaRPr>
          </a:p>
        </p:txBody>
      </p:sp>
      <p:sp>
        <p:nvSpPr>
          <p:cNvPr id="8" name="Slide Number Placeholder 5">
            <a:extLst>
              <a:ext uri="{FF2B5EF4-FFF2-40B4-BE49-F238E27FC236}">
                <a16:creationId xmlns:a16="http://schemas.microsoft.com/office/drawing/2014/main" id="{D4FDC3D7-F0EA-FA85-2802-634BE1ACF467}"/>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bg1"/>
                </a:solidFill>
                <a:latin typeface="Montserrat" panose="00000500000000000000" pitchFamily="2" charset="0"/>
              </a:defRPr>
            </a:lvl1pPr>
          </a:lstStyle>
          <a:p>
            <a:fld id="{EE6CD25B-82AB-4879-BA54-221C2B9DC0E8}" type="slidenum">
              <a:rPr lang="en-US" smtClean="0"/>
              <a:t>‹#›</a:t>
            </a:fld>
            <a:endParaRPr lang="en-US"/>
          </a:p>
        </p:txBody>
      </p:sp>
    </p:spTree>
    <p:extLst>
      <p:ext uri="{BB962C8B-B14F-4D97-AF65-F5344CB8AC3E}">
        <p14:creationId xmlns:p14="http://schemas.microsoft.com/office/powerpoint/2010/main" val="238021409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Gray/Blue - 4 Circles">
    <p:bg>
      <p:bgPr>
        <a:solidFill>
          <a:srgbClr val="496D8F"/>
        </a:solidFill>
        <a:effectLst/>
      </p:bgPr>
    </p:bg>
    <p:spTree>
      <p:nvGrpSpPr>
        <p:cNvPr id="1" name=""/>
        <p:cNvGrpSpPr/>
        <p:nvPr/>
      </p:nvGrpSpPr>
      <p:grpSpPr>
        <a:xfrm>
          <a:off x="0" y="0"/>
          <a:ext cx="0" cy="0"/>
        </a:xfrm>
      </p:grpSpPr>
      <p:sp>
        <p:nvSpPr>
          <p:cNvPr id="4" name="Rectangle 3">
            <a:extLst>
              <a:ext uri="{FF2B5EF4-FFF2-40B4-BE49-F238E27FC236}">
                <a16:creationId xmlns:a16="http://schemas.microsoft.com/office/drawing/2014/main" id="{D93CE711-EBF6-743B-63F9-278BDE992821}"/>
              </a:ext>
            </a:extLst>
          </p:cNvPr>
          <p:cNvSpPr/>
          <p:nvPr userDrawn="1"/>
        </p:nvSpPr>
        <p:spPr>
          <a:xfrm>
            <a:off x="0" y="-1485"/>
            <a:ext cx="12192000" cy="3614513"/>
          </a:xfrm>
          <a:prstGeom prst="rect">
            <a:avLst/>
          </a:prstGeom>
          <a:solidFill>
            <a:srgbClr val="EFE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Picture Placeholder 68">
            <a:extLst>
              <a:ext uri="{FF2B5EF4-FFF2-40B4-BE49-F238E27FC236}">
                <a16:creationId xmlns:a16="http://schemas.microsoft.com/office/drawing/2014/main" id="{B3AE9A0C-FBB0-A1C0-CE64-CFB231E8D7CE}"/>
              </a:ext>
            </a:extLst>
          </p:cNvPr>
          <p:cNvSpPr>
            <a:spLocks noGrp="1"/>
          </p:cNvSpPr>
          <p:nvPr>
            <p:ph type="pic" sz="quarter" idx="33"/>
          </p:nvPr>
        </p:nvSpPr>
        <p:spPr>
          <a:xfrm>
            <a:off x="1121233" y="1541874"/>
            <a:ext cx="1682594" cy="1699956"/>
          </a:xfrm>
          <a:prstGeom prst="ellipse">
            <a:avLst/>
          </a:prstGeom>
        </p:spPr>
        <p:txBody>
          <a:bodyPr anchor="ctr">
            <a:normAutofit/>
          </a:bodyPr>
          <a:lstStyle>
            <a:lvl1pPr marL="0" indent="0" algn="ctr">
              <a:buNone/>
              <a:defRPr sz="1200"/>
            </a:lvl1pPr>
          </a:lstStyle>
          <a:p>
            <a:r>
              <a:rPr lang="en-US"/>
              <a:t>Click icon to add picture</a:t>
            </a:r>
          </a:p>
        </p:txBody>
      </p:sp>
      <p:sp>
        <p:nvSpPr>
          <p:cNvPr id="8" name="Picture Placeholder 68">
            <a:extLst>
              <a:ext uri="{FF2B5EF4-FFF2-40B4-BE49-F238E27FC236}">
                <a16:creationId xmlns:a16="http://schemas.microsoft.com/office/drawing/2014/main" id="{B55A7023-F7D4-6F8D-FB96-01D41477899C}"/>
              </a:ext>
            </a:extLst>
          </p:cNvPr>
          <p:cNvSpPr>
            <a:spLocks noGrp="1"/>
          </p:cNvSpPr>
          <p:nvPr>
            <p:ph type="pic" sz="quarter" idx="34"/>
          </p:nvPr>
        </p:nvSpPr>
        <p:spPr>
          <a:xfrm>
            <a:off x="3704196" y="1541874"/>
            <a:ext cx="1682594" cy="1699956"/>
          </a:xfrm>
          <a:prstGeom prst="ellipse">
            <a:avLst/>
          </a:prstGeom>
        </p:spPr>
        <p:txBody>
          <a:bodyPr anchor="ctr">
            <a:normAutofit/>
          </a:bodyPr>
          <a:lstStyle>
            <a:lvl1pPr marL="0" indent="0" algn="ctr">
              <a:buNone/>
              <a:defRPr sz="1200"/>
            </a:lvl1pPr>
          </a:lstStyle>
          <a:p>
            <a:r>
              <a:rPr lang="en-US"/>
              <a:t>Click icon to add picture</a:t>
            </a:r>
          </a:p>
        </p:txBody>
      </p:sp>
      <p:sp>
        <p:nvSpPr>
          <p:cNvPr id="9" name="Picture Placeholder 68">
            <a:extLst>
              <a:ext uri="{FF2B5EF4-FFF2-40B4-BE49-F238E27FC236}">
                <a16:creationId xmlns:a16="http://schemas.microsoft.com/office/drawing/2014/main" id="{038E7C7F-3022-0022-B7B1-D2967B52376F}"/>
              </a:ext>
            </a:extLst>
          </p:cNvPr>
          <p:cNvSpPr>
            <a:spLocks noGrp="1"/>
          </p:cNvSpPr>
          <p:nvPr>
            <p:ph type="pic" sz="quarter" idx="35"/>
          </p:nvPr>
        </p:nvSpPr>
        <p:spPr>
          <a:xfrm>
            <a:off x="6287158" y="1541874"/>
            <a:ext cx="1682594" cy="1699956"/>
          </a:xfrm>
          <a:prstGeom prst="ellipse">
            <a:avLst/>
          </a:prstGeom>
        </p:spPr>
        <p:txBody>
          <a:bodyPr anchor="ctr">
            <a:normAutofit/>
          </a:bodyPr>
          <a:lstStyle>
            <a:lvl1pPr marL="0" indent="0" algn="ctr">
              <a:buNone/>
              <a:defRPr sz="1200"/>
            </a:lvl1pPr>
          </a:lstStyle>
          <a:p>
            <a:r>
              <a:rPr lang="en-US"/>
              <a:t>Click icon to add picture</a:t>
            </a:r>
          </a:p>
        </p:txBody>
      </p:sp>
      <p:sp>
        <p:nvSpPr>
          <p:cNvPr id="10" name="Picture Placeholder 68">
            <a:extLst>
              <a:ext uri="{FF2B5EF4-FFF2-40B4-BE49-F238E27FC236}">
                <a16:creationId xmlns:a16="http://schemas.microsoft.com/office/drawing/2014/main" id="{DE4B2800-0793-3876-5C7C-5883AA86744D}"/>
              </a:ext>
            </a:extLst>
          </p:cNvPr>
          <p:cNvSpPr>
            <a:spLocks noGrp="1"/>
          </p:cNvSpPr>
          <p:nvPr>
            <p:ph type="pic" sz="quarter" idx="36"/>
          </p:nvPr>
        </p:nvSpPr>
        <p:spPr>
          <a:xfrm>
            <a:off x="8870126" y="1541874"/>
            <a:ext cx="1682594" cy="1699956"/>
          </a:xfrm>
          <a:prstGeom prst="ellipse">
            <a:avLst/>
          </a:prstGeom>
        </p:spPr>
        <p:txBody>
          <a:bodyPr anchor="ctr">
            <a:normAutofit/>
          </a:bodyPr>
          <a:lstStyle>
            <a:lvl1pPr marL="0" indent="0" algn="ctr">
              <a:buNone/>
              <a:defRPr sz="1200"/>
            </a:lvl1pPr>
          </a:lstStyle>
          <a:p>
            <a:r>
              <a:rPr lang="en-US"/>
              <a:t>Click icon to add picture</a:t>
            </a:r>
          </a:p>
        </p:txBody>
      </p:sp>
      <p:pic>
        <p:nvPicPr>
          <p:cNvPr id="14" name="Picture 13" descr="A picture containing drawing, food&#10;&#10;Description automatically generated">
            <a:extLst>
              <a:ext uri="{FF2B5EF4-FFF2-40B4-BE49-F238E27FC236}">
                <a16:creationId xmlns:a16="http://schemas.microsoft.com/office/drawing/2014/main" id="{CADE9401-2D3A-FC9F-5C2B-EC47B396B26C}"/>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403064" y="334385"/>
            <a:ext cx="1997236" cy="404066"/>
          </a:xfrm>
          <a:prstGeom prst="rect">
            <a:avLst/>
          </a:prstGeom>
        </p:spPr>
      </p:pic>
      <p:sp>
        <p:nvSpPr>
          <p:cNvPr id="19" name="Slide Number Placeholder 27">
            <a:extLst>
              <a:ext uri="{FF2B5EF4-FFF2-40B4-BE49-F238E27FC236}">
                <a16:creationId xmlns:a16="http://schemas.microsoft.com/office/drawing/2014/main" id="{026B8CFF-AF8B-03FD-807A-C610B325F08B}"/>
              </a:ext>
            </a:extLst>
          </p:cNvPr>
          <p:cNvSpPr txBox="1"/>
          <p:nvPr userDrawn="1"/>
        </p:nvSpPr>
        <p:spPr>
          <a:xfrm>
            <a:off x="9175955" y="63071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1">
                  <a:lumMod val="75000"/>
                </a:schemeClr>
              </a:solidFill>
              <a:effectLst/>
              <a:uLnTx/>
              <a:uFillTx/>
              <a:latin typeface="Calibri" panose="020f0502020204030204"/>
              <a:ea typeface="+mn-ea"/>
              <a:cs typeface="+mn-cs"/>
            </a:endParaRPr>
          </a:p>
        </p:txBody>
      </p:sp>
      <p:sp>
        <p:nvSpPr>
          <p:cNvPr id="22" name="Text Placeholder 21">
            <a:extLst>
              <a:ext uri="{FF2B5EF4-FFF2-40B4-BE49-F238E27FC236}">
                <a16:creationId xmlns:a16="http://schemas.microsoft.com/office/drawing/2014/main" id="{2CDB4339-8C73-DBAC-026B-F2AB8489ACBF}"/>
              </a:ext>
            </a:extLst>
          </p:cNvPr>
          <p:cNvSpPr>
            <a:spLocks noGrp="1"/>
          </p:cNvSpPr>
          <p:nvPr>
            <p:ph type="body" sz="quarter" idx="10"/>
          </p:nvPr>
        </p:nvSpPr>
        <p:spPr>
          <a:xfrm>
            <a:off x="2594570" y="688092"/>
            <a:ext cx="7020270" cy="547392"/>
          </a:xfrm>
        </p:spPr>
        <p:txBody>
          <a:bodyPr>
            <a:normAutofit/>
          </a:bodyPr>
          <a:lstStyle>
            <a:lvl1pPr marL="0" indent="0" algn="ctr">
              <a:lnSpc>
                <a:spcPct val="100000"/>
              </a:lnSpc>
              <a:spcBef>
                <a:spcPct val="0"/>
              </a:spcBef>
              <a:buNone/>
              <a:defRPr sz="3000">
                <a:solidFill>
                  <a:srgbClr val="496A8B"/>
                </a:solidFill>
              </a:defRPr>
            </a:lvl1pPr>
          </a:lstStyle>
          <a:p>
            <a:pPr lvl="0"/>
            <a:r>
              <a:rPr lang="en-US"/>
              <a:t>Click to edit Master text styles</a:t>
            </a:r>
          </a:p>
        </p:txBody>
      </p:sp>
      <p:sp>
        <p:nvSpPr>
          <p:cNvPr id="24" name="Text Placeholder 23">
            <a:extLst>
              <a:ext uri="{FF2B5EF4-FFF2-40B4-BE49-F238E27FC236}">
                <a16:creationId xmlns:a16="http://schemas.microsoft.com/office/drawing/2014/main" id="{306B580C-C058-CD9F-F5ED-175F735B99E6}"/>
              </a:ext>
            </a:extLst>
          </p:cNvPr>
          <p:cNvSpPr>
            <a:spLocks noGrp="1"/>
          </p:cNvSpPr>
          <p:nvPr>
            <p:ph type="body" sz="quarter" idx="11"/>
          </p:nvPr>
        </p:nvSpPr>
        <p:spPr>
          <a:xfrm>
            <a:off x="898862" y="3711630"/>
            <a:ext cx="2127338" cy="314445"/>
          </a:xfrm>
        </p:spPr>
        <p:txBody>
          <a:bodyPr wrap="square">
            <a:spAutoFit/>
          </a:bodyPr>
          <a:lstStyle>
            <a:lvl1pPr marL="0" indent="0">
              <a:lnSpc>
                <a:spcPct val="110000"/>
              </a:lnSpc>
              <a:spcBef>
                <a:spcPts val="750"/>
              </a:spcBef>
              <a:buFont typeface="Arial" panose="020b0604020202020204" pitchFamily="34" charset="0"/>
              <a:buNone/>
              <a:defRPr sz="1400">
                <a:solidFill>
                  <a:schemeClr val="bg1"/>
                </a:solidFill>
              </a:defRPr>
            </a:lvl1pPr>
            <a:lvl2pPr marL="687388" indent="-365760">
              <a:lnSpc>
                <a:spcPct val="120000"/>
              </a:lnSpc>
              <a:spcBef>
                <a:spcPts val="750"/>
              </a:spcBef>
              <a:buFont typeface="Montserrat" panose="00000500000000000000" pitchFamily="2" charset="0"/>
              <a:buChar char="‒"/>
              <a:defRPr/>
            </a:lvl2pPr>
            <a:lvl3pPr>
              <a:lnSpc>
                <a:spcPct val="120000"/>
              </a:lnSpc>
              <a:spcBef>
                <a:spcPts val="750"/>
              </a:spcBef>
              <a:defRPr/>
            </a:lvl3pPr>
            <a:lvl4pPr>
              <a:lnSpc>
                <a:spcPct val="120000"/>
              </a:lnSpc>
              <a:spcBef>
                <a:spcPts val="750"/>
              </a:spcBef>
              <a:defRPr/>
            </a:lvl4pPr>
            <a:lvl5pPr>
              <a:lnSpc>
                <a:spcPct val="120000"/>
              </a:lnSpc>
              <a:spcBef>
                <a:spcPts val="750"/>
              </a:spcBef>
              <a:defRPr/>
            </a:lvl5pPr>
          </a:lstStyle>
          <a:p>
            <a:pPr lvl="0"/>
            <a:r>
              <a:rPr lang="en-US"/>
              <a:t>Click to edit Master text styles</a:t>
            </a:r>
          </a:p>
        </p:txBody>
      </p:sp>
      <p:sp>
        <p:nvSpPr>
          <p:cNvPr id="18" name="Text Placeholder 23">
            <a:extLst>
              <a:ext uri="{FF2B5EF4-FFF2-40B4-BE49-F238E27FC236}">
                <a16:creationId xmlns:a16="http://schemas.microsoft.com/office/drawing/2014/main" id="{5B788153-F161-AF4D-D3F5-7737BE5D36FF}"/>
              </a:ext>
            </a:extLst>
          </p:cNvPr>
          <p:cNvSpPr>
            <a:spLocks noGrp="1"/>
          </p:cNvSpPr>
          <p:nvPr>
            <p:ph type="body" sz="quarter" idx="12"/>
          </p:nvPr>
        </p:nvSpPr>
        <p:spPr>
          <a:xfrm>
            <a:off x="6064789" y="3711630"/>
            <a:ext cx="2127338" cy="314445"/>
          </a:xfrm>
        </p:spPr>
        <p:txBody>
          <a:bodyPr wrap="square">
            <a:spAutoFit/>
          </a:bodyPr>
          <a:lstStyle>
            <a:lvl1pPr marL="0" indent="0">
              <a:lnSpc>
                <a:spcPct val="110000"/>
              </a:lnSpc>
              <a:spcBef>
                <a:spcPts val="750"/>
              </a:spcBef>
              <a:buFont typeface="Arial" panose="020b0604020202020204" pitchFamily="34" charset="0"/>
              <a:buNone/>
              <a:defRPr sz="1400">
                <a:solidFill>
                  <a:schemeClr val="bg1"/>
                </a:solidFill>
              </a:defRPr>
            </a:lvl1pPr>
            <a:lvl2pPr marL="687388" indent="-365760">
              <a:lnSpc>
                <a:spcPct val="120000"/>
              </a:lnSpc>
              <a:spcBef>
                <a:spcPts val="750"/>
              </a:spcBef>
              <a:buFont typeface="Montserrat" panose="00000500000000000000" pitchFamily="2" charset="0"/>
              <a:buChar char="‒"/>
              <a:defRPr/>
            </a:lvl2pPr>
            <a:lvl3pPr>
              <a:lnSpc>
                <a:spcPct val="120000"/>
              </a:lnSpc>
              <a:spcBef>
                <a:spcPts val="750"/>
              </a:spcBef>
              <a:defRPr/>
            </a:lvl3pPr>
            <a:lvl4pPr>
              <a:lnSpc>
                <a:spcPct val="120000"/>
              </a:lnSpc>
              <a:spcBef>
                <a:spcPts val="750"/>
              </a:spcBef>
              <a:defRPr/>
            </a:lvl4pPr>
            <a:lvl5pPr>
              <a:lnSpc>
                <a:spcPct val="120000"/>
              </a:lnSpc>
              <a:spcBef>
                <a:spcPts val="750"/>
              </a:spcBef>
              <a:defRPr/>
            </a:lvl5pPr>
          </a:lstStyle>
          <a:p>
            <a:pPr lvl="0"/>
            <a:r>
              <a:rPr lang="en-US"/>
              <a:t>Click to edit Master text styles</a:t>
            </a:r>
          </a:p>
        </p:txBody>
      </p:sp>
      <p:sp>
        <p:nvSpPr>
          <p:cNvPr id="20" name="Text Placeholder 23">
            <a:extLst>
              <a:ext uri="{FF2B5EF4-FFF2-40B4-BE49-F238E27FC236}">
                <a16:creationId xmlns:a16="http://schemas.microsoft.com/office/drawing/2014/main" id="{AA304AA7-24CE-C8DC-341E-26CC6D862ED4}"/>
              </a:ext>
            </a:extLst>
          </p:cNvPr>
          <p:cNvSpPr>
            <a:spLocks noGrp="1"/>
          </p:cNvSpPr>
          <p:nvPr>
            <p:ph type="body" sz="quarter" idx="13"/>
          </p:nvPr>
        </p:nvSpPr>
        <p:spPr>
          <a:xfrm>
            <a:off x="8647754" y="3711630"/>
            <a:ext cx="2127338" cy="314445"/>
          </a:xfrm>
        </p:spPr>
        <p:txBody>
          <a:bodyPr wrap="square">
            <a:spAutoFit/>
          </a:bodyPr>
          <a:lstStyle>
            <a:lvl1pPr marL="0" indent="0">
              <a:lnSpc>
                <a:spcPct val="110000"/>
              </a:lnSpc>
              <a:spcBef>
                <a:spcPts val="750"/>
              </a:spcBef>
              <a:buFont typeface="Arial" panose="020b0604020202020204" pitchFamily="34" charset="0"/>
              <a:buNone/>
              <a:defRPr sz="1400">
                <a:solidFill>
                  <a:schemeClr val="bg1"/>
                </a:solidFill>
              </a:defRPr>
            </a:lvl1pPr>
            <a:lvl2pPr marL="687388" indent="-365760">
              <a:lnSpc>
                <a:spcPct val="120000"/>
              </a:lnSpc>
              <a:spcBef>
                <a:spcPts val="750"/>
              </a:spcBef>
              <a:buFont typeface="Montserrat" panose="00000500000000000000" pitchFamily="2" charset="0"/>
              <a:buChar char="‒"/>
              <a:defRPr/>
            </a:lvl2pPr>
            <a:lvl3pPr>
              <a:lnSpc>
                <a:spcPct val="120000"/>
              </a:lnSpc>
              <a:spcBef>
                <a:spcPts val="750"/>
              </a:spcBef>
              <a:defRPr/>
            </a:lvl3pPr>
            <a:lvl4pPr>
              <a:lnSpc>
                <a:spcPct val="120000"/>
              </a:lnSpc>
              <a:spcBef>
                <a:spcPts val="750"/>
              </a:spcBef>
              <a:defRPr/>
            </a:lvl4pPr>
            <a:lvl5pPr>
              <a:lnSpc>
                <a:spcPct val="120000"/>
              </a:lnSpc>
              <a:spcBef>
                <a:spcPts val="750"/>
              </a:spcBef>
              <a:defRPr/>
            </a:lvl5pPr>
          </a:lstStyle>
          <a:p>
            <a:pPr lvl="0"/>
            <a:r>
              <a:rPr lang="en-US"/>
              <a:t>Click to edit Master text styles</a:t>
            </a:r>
          </a:p>
        </p:txBody>
      </p:sp>
      <p:sp>
        <p:nvSpPr>
          <p:cNvPr id="6" name="Text Placeholder 23">
            <a:extLst>
              <a:ext uri="{FF2B5EF4-FFF2-40B4-BE49-F238E27FC236}">
                <a16:creationId xmlns:a16="http://schemas.microsoft.com/office/drawing/2014/main" id="{68D820B6-048C-3C7A-3AC3-B05F55DD0743}"/>
              </a:ext>
            </a:extLst>
          </p:cNvPr>
          <p:cNvSpPr>
            <a:spLocks noGrp="1"/>
          </p:cNvSpPr>
          <p:nvPr>
            <p:ph type="body" sz="quarter" idx="14"/>
          </p:nvPr>
        </p:nvSpPr>
        <p:spPr>
          <a:xfrm>
            <a:off x="3481824" y="3711630"/>
            <a:ext cx="2127338" cy="314445"/>
          </a:xfrm>
        </p:spPr>
        <p:txBody>
          <a:bodyPr wrap="square">
            <a:spAutoFit/>
          </a:bodyPr>
          <a:lstStyle>
            <a:lvl1pPr marL="0" indent="0">
              <a:lnSpc>
                <a:spcPct val="110000"/>
              </a:lnSpc>
              <a:spcBef>
                <a:spcPts val="750"/>
              </a:spcBef>
              <a:buFont typeface="Arial" panose="020b0604020202020204" pitchFamily="34" charset="0"/>
              <a:buNone/>
              <a:defRPr sz="1400">
                <a:solidFill>
                  <a:schemeClr val="bg1"/>
                </a:solidFill>
              </a:defRPr>
            </a:lvl1pPr>
            <a:lvl2pPr marL="687388" indent="-365760">
              <a:lnSpc>
                <a:spcPct val="120000"/>
              </a:lnSpc>
              <a:spcBef>
                <a:spcPts val="750"/>
              </a:spcBef>
              <a:buFont typeface="Montserrat" panose="00000500000000000000" pitchFamily="2" charset="0"/>
              <a:buChar char="‒"/>
              <a:defRPr/>
            </a:lvl2pPr>
            <a:lvl3pPr>
              <a:lnSpc>
                <a:spcPct val="120000"/>
              </a:lnSpc>
              <a:spcBef>
                <a:spcPts val="750"/>
              </a:spcBef>
              <a:defRPr/>
            </a:lvl3pPr>
            <a:lvl4pPr>
              <a:lnSpc>
                <a:spcPct val="120000"/>
              </a:lnSpc>
              <a:spcBef>
                <a:spcPts val="750"/>
              </a:spcBef>
              <a:defRPr/>
            </a:lvl4pPr>
            <a:lvl5pPr>
              <a:lnSpc>
                <a:spcPct val="120000"/>
              </a:lnSpc>
              <a:spcBef>
                <a:spcPts val="750"/>
              </a:spcBef>
              <a:defRPr/>
            </a:lvl5pPr>
          </a:lstStyle>
          <a:p>
            <a:pPr lvl="0"/>
            <a:r>
              <a:rPr lang="en-US"/>
              <a:t>Click to edit Master text styles</a:t>
            </a:r>
          </a:p>
        </p:txBody>
      </p:sp>
      <p:sp>
        <p:nvSpPr>
          <p:cNvPr id="2" name="TextBox 2">
            <a:extLst>
              <a:ext uri="{FF2B5EF4-FFF2-40B4-BE49-F238E27FC236}">
                <a16:creationId xmlns:a16="http://schemas.microsoft.com/office/drawing/2014/main" id="{7B883F3D-CA7E-FC1C-EB9D-DF0672B07E7A}"/>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solidFill>
                  <a:schemeClr val="bg1"/>
                </a:solidFill>
                <a:effectLst/>
                <a:latin typeface="Montserrat" panose="00000500000000000000" pitchFamily="2" charset="0"/>
                <a:ea typeface="Calibri" panose="020f0502020204030204" pitchFamily="34" charset="0"/>
              </a:rPr>
              <a:t>©Stoel Rives LLP</a:t>
            </a:r>
            <a:endParaRPr lang="en-US" sz="700">
              <a:solidFill>
                <a:schemeClr val="bg1"/>
              </a:solidFill>
              <a:latin typeface="Montserrat" panose="00000500000000000000" pitchFamily="2" charset="0"/>
            </a:endParaRPr>
          </a:p>
        </p:txBody>
      </p:sp>
      <p:sp>
        <p:nvSpPr>
          <p:cNvPr id="11" name="Slide Number Placeholder 5">
            <a:extLst>
              <a:ext uri="{FF2B5EF4-FFF2-40B4-BE49-F238E27FC236}">
                <a16:creationId xmlns:a16="http://schemas.microsoft.com/office/drawing/2014/main" id="{B0EEBF44-E5D6-4903-EB93-FBB986AD86BE}"/>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bg1"/>
                </a:solidFill>
                <a:latin typeface="Montserrat" panose="00000500000000000000" pitchFamily="2" charset="0"/>
              </a:defRPr>
            </a:lvl1pPr>
          </a:lstStyle>
          <a:p>
            <a:fld id="{EE6CD25B-82AB-4879-BA54-221C2B9DC0E8}" type="slidenum">
              <a:rPr lang="en-US" smtClean="0"/>
              <a:t>‹#›</a:t>
            </a:fld>
            <a:endParaRPr lang="en-US"/>
          </a:p>
        </p:txBody>
      </p:sp>
      <p:sp>
        <p:nvSpPr>
          <p:cNvPr id="3" name="Text Placeholder 23">
            <a:extLst>
              <a:ext uri="{FF2B5EF4-FFF2-40B4-BE49-F238E27FC236}">
                <a16:creationId xmlns:a16="http://schemas.microsoft.com/office/drawing/2014/main" id="{BA3D85A0-975E-9C95-E5E9-F983AC4207A0}"/>
              </a:ext>
            </a:extLst>
          </p:cNvPr>
          <p:cNvSpPr>
            <a:spLocks noGrp="1"/>
          </p:cNvSpPr>
          <p:nvPr>
            <p:ph type="body" sz="quarter" idx="37"/>
          </p:nvPr>
        </p:nvSpPr>
        <p:spPr>
          <a:xfrm>
            <a:off x="898862" y="4045253"/>
            <a:ext cx="2127338" cy="266804"/>
          </a:xfrm>
        </p:spPr>
        <p:txBody>
          <a:bodyPr wrap="square">
            <a:spAutoFit/>
          </a:bodyPr>
          <a:lstStyle>
            <a:lvl1pPr marL="0" indent="0">
              <a:lnSpc>
                <a:spcPct val="110000"/>
              </a:lnSpc>
              <a:spcBef>
                <a:spcPts val="750"/>
              </a:spcBef>
              <a:buFont typeface="Arial" panose="020b0604020202020204" pitchFamily="34" charset="0"/>
              <a:buNone/>
              <a:defRPr sz="1100">
                <a:solidFill>
                  <a:schemeClr val="bg1"/>
                </a:solidFill>
              </a:defRPr>
            </a:lvl1pPr>
            <a:lvl2pPr marL="687388" indent="-365760">
              <a:lnSpc>
                <a:spcPct val="120000"/>
              </a:lnSpc>
              <a:spcBef>
                <a:spcPts val="750"/>
              </a:spcBef>
              <a:buFont typeface="Montserrat" panose="00000500000000000000" pitchFamily="2" charset="0"/>
              <a:buChar char="‒"/>
              <a:defRPr/>
            </a:lvl2pPr>
            <a:lvl3pPr>
              <a:lnSpc>
                <a:spcPct val="120000"/>
              </a:lnSpc>
              <a:spcBef>
                <a:spcPts val="750"/>
              </a:spcBef>
              <a:defRPr/>
            </a:lvl3pPr>
            <a:lvl4pPr>
              <a:lnSpc>
                <a:spcPct val="120000"/>
              </a:lnSpc>
              <a:spcBef>
                <a:spcPts val="750"/>
              </a:spcBef>
              <a:defRPr/>
            </a:lvl4pPr>
            <a:lvl5pPr>
              <a:lnSpc>
                <a:spcPct val="120000"/>
              </a:lnSpc>
              <a:spcBef>
                <a:spcPts val="750"/>
              </a:spcBef>
              <a:defRPr/>
            </a:lvl5pPr>
          </a:lstStyle>
          <a:p>
            <a:pPr lvl="0"/>
            <a:r>
              <a:rPr lang="en-US"/>
              <a:t>Click to edit Master text styles</a:t>
            </a:r>
          </a:p>
        </p:txBody>
      </p:sp>
      <p:sp>
        <p:nvSpPr>
          <p:cNvPr id="5" name="Text Placeholder 23">
            <a:extLst>
              <a:ext uri="{FF2B5EF4-FFF2-40B4-BE49-F238E27FC236}">
                <a16:creationId xmlns:a16="http://schemas.microsoft.com/office/drawing/2014/main" id="{214BDF6C-CC86-C6EF-0FF9-3F7E3CCEDAAB}"/>
              </a:ext>
            </a:extLst>
          </p:cNvPr>
          <p:cNvSpPr>
            <a:spLocks noGrp="1"/>
          </p:cNvSpPr>
          <p:nvPr>
            <p:ph type="body" sz="quarter" idx="38"/>
          </p:nvPr>
        </p:nvSpPr>
        <p:spPr>
          <a:xfrm>
            <a:off x="3481824" y="4045253"/>
            <a:ext cx="2127338" cy="266804"/>
          </a:xfrm>
        </p:spPr>
        <p:txBody>
          <a:bodyPr wrap="square">
            <a:spAutoFit/>
          </a:bodyPr>
          <a:lstStyle>
            <a:lvl1pPr marL="0" indent="0">
              <a:lnSpc>
                <a:spcPct val="110000"/>
              </a:lnSpc>
              <a:spcBef>
                <a:spcPts val="750"/>
              </a:spcBef>
              <a:buFont typeface="Arial" panose="020b0604020202020204" pitchFamily="34" charset="0"/>
              <a:buNone/>
              <a:defRPr sz="1100">
                <a:solidFill>
                  <a:schemeClr val="bg1"/>
                </a:solidFill>
              </a:defRPr>
            </a:lvl1pPr>
            <a:lvl2pPr marL="687388" indent="-365760">
              <a:lnSpc>
                <a:spcPct val="120000"/>
              </a:lnSpc>
              <a:spcBef>
                <a:spcPts val="750"/>
              </a:spcBef>
              <a:buFont typeface="Montserrat" panose="00000500000000000000" pitchFamily="2" charset="0"/>
              <a:buChar char="‒"/>
              <a:defRPr/>
            </a:lvl2pPr>
            <a:lvl3pPr>
              <a:lnSpc>
                <a:spcPct val="120000"/>
              </a:lnSpc>
              <a:spcBef>
                <a:spcPts val="750"/>
              </a:spcBef>
              <a:defRPr/>
            </a:lvl3pPr>
            <a:lvl4pPr>
              <a:lnSpc>
                <a:spcPct val="120000"/>
              </a:lnSpc>
              <a:spcBef>
                <a:spcPts val="750"/>
              </a:spcBef>
              <a:defRPr/>
            </a:lvl4pPr>
            <a:lvl5pPr>
              <a:lnSpc>
                <a:spcPct val="120000"/>
              </a:lnSpc>
              <a:spcBef>
                <a:spcPts val="750"/>
              </a:spcBef>
              <a:defRPr/>
            </a:lvl5pPr>
          </a:lstStyle>
          <a:p>
            <a:pPr lvl="0"/>
            <a:r>
              <a:rPr lang="en-US"/>
              <a:t>Click to edit Master text styles</a:t>
            </a:r>
          </a:p>
        </p:txBody>
      </p:sp>
      <p:sp>
        <p:nvSpPr>
          <p:cNvPr id="12" name="Text Placeholder 23">
            <a:extLst>
              <a:ext uri="{FF2B5EF4-FFF2-40B4-BE49-F238E27FC236}">
                <a16:creationId xmlns:a16="http://schemas.microsoft.com/office/drawing/2014/main" id="{25FAA910-2771-D9CB-5B73-7708F3968E6A}"/>
              </a:ext>
            </a:extLst>
          </p:cNvPr>
          <p:cNvSpPr>
            <a:spLocks noGrp="1"/>
          </p:cNvSpPr>
          <p:nvPr>
            <p:ph type="body" sz="quarter" idx="39"/>
          </p:nvPr>
        </p:nvSpPr>
        <p:spPr>
          <a:xfrm>
            <a:off x="6064789" y="4045253"/>
            <a:ext cx="2127338" cy="266804"/>
          </a:xfrm>
        </p:spPr>
        <p:txBody>
          <a:bodyPr wrap="square">
            <a:spAutoFit/>
          </a:bodyPr>
          <a:lstStyle>
            <a:lvl1pPr marL="0" indent="0">
              <a:lnSpc>
                <a:spcPct val="110000"/>
              </a:lnSpc>
              <a:spcBef>
                <a:spcPts val="750"/>
              </a:spcBef>
              <a:buFont typeface="Arial" panose="020b0604020202020204" pitchFamily="34" charset="0"/>
              <a:buNone/>
              <a:defRPr sz="1100">
                <a:solidFill>
                  <a:schemeClr val="bg1"/>
                </a:solidFill>
              </a:defRPr>
            </a:lvl1pPr>
            <a:lvl2pPr marL="687388" indent="-365760">
              <a:lnSpc>
                <a:spcPct val="120000"/>
              </a:lnSpc>
              <a:spcBef>
                <a:spcPts val="750"/>
              </a:spcBef>
              <a:buFont typeface="Montserrat" panose="00000500000000000000" pitchFamily="2" charset="0"/>
              <a:buChar char="‒"/>
              <a:defRPr/>
            </a:lvl2pPr>
            <a:lvl3pPr>
              <a:lnSpc>
                <a:spcPct val="120000"/>
              </a:lnSpc>
              <a:spcBef>
                <a:spcPts val="750"/>
              </a:spcBef>
              <a:defRPr/>
            </a:lvl3pPr>
            <a:lvl4pPr>
              <a:lnSpc>
                <a:spcPct val="120000"/>
              </a:lnSpc>
              <a:spcBef>
                <a:spcPts val="750"/>
              </a:spcBef>
              <a:defRPr/>
            </a:lvl4pPr>
            <a:lvl5pPr>
              <a:lnSpc>
                <a:spcPct val="120000"/>
              </a:lnSpc>
              <a:spcBef>
                <a:spcPts val="750"/>
              </a:spcBef>
              <a:defRPr/>
            </a:lvl5pPr>
          </a:lstStyle>
          <a:p>
            <a:pPr lvl="0"/>
            <a:r>
              <a:rPr lang="en-US"/>
              <a:t>Click to edit Master text styles</a:t>
            </a:r>
          </a:p>
        </p:txBody>
      </p:sp>
      <p:sp>
        <p:nvSpPr>
          <p:cNvPr id="13" name="Text Placeholder 23">
            <a:extLst>
              <a:ext uri="{FF2B5EF4-FFF2-40B4-BE49-F238E27FC236}">
                <a16:creationId xmlns:a16="http://schemas.microsoft.com/office/drawing/2014/main" id="{ED487B6E-0E0C-8A6E-ABB6-99FAA29DA4E9}"/>
              </a:ext>
            </a:extLst>
          </p:cNvPr>
          <p:cNvSpPr>
            <a:spLocks noGrp="1"/>
          </p:cNvSpPr>
          <p:nvPr>
            <p:ph type="body" sz="quarter" idx="40"/>
          </p:nvPr>
        </p:nvSpPr>
        <p:spPr>
          <a:xfrm>
            <a:off x="8647754" y="4045253"/>
            <a:ext cx="2127338" cy="266804"/>
          </a:xfrm>
        </p:spPr>
        <p:txBody>
          <a:bodyPr wrap="square">
            <a:spAutoFit/>
          </a:bodyPr>
          <a:lstStyle>
            <a:lvl1pPr marL="0" indent="0">
              <a:lnSpc>
                <a:spcPct val="110000"/>
              </a:lnSpc>
              <a:spcBef>
                <a:spcPts val="750"/>
              </a:spcBef>
              <a:buFont typeface="Arial" panose="020b0604020202020204" pitchFamily="34" charset="0"/>
              <a:buNone/>
              <a:defRPr sz="1100">
                <a:solidFill>
                  <a:schemeClr val="bg1"/>
                </a:solidFill>
              </a:defRPr>
            </a:lvl1pPr>
            <a:lvl2pPr marL="687388" indent="-365760">
              <a:lnSpc>
                <a:spcPct val="120000"/>
              </a:lnSpc>
              <a:spcBef>
                <a:spcPts val="750"/>
              </a:spcBef>
              <a:buFont typeface="Montserrat" panose="00000500000000000000" pitchFamily="2" charset="0"/>
              <a:buChar char="‒"/>
              <a:defRPr/>
            </a:lvl2pPr>
            <a:lvl3pPr>
              <a:lnSpc>
                <a:spcPct val="120000"/>
              </a:lnSpc>
              <a:spcBef>
                <a:spcPts val="750"/>
              </a:spcBef>
              <a:defRPr/>
            </a:lvl3pPr>
            <a:lvl4pPr>
              <a:lnSpc>
                <a:spcPct val="120000"/>
              </a:lnSpc>
              <a:spcBef>
                <a:spcPts val="750"/>
              </a:spcBef>
              <a:defRPr/>
            </a:lvl4pPr>
            <a:lvl5pPr>
              <a:lnSpc>
                <a:spcPct val="120000"/>
              </a:lnSpc>
              <a:spcBef>
                <a:spcPts val="750"/>
              </a:spcBef>
              <a:defRPr/>
            </a:lvl5pPr>
          </a:lstStyle>
          <a:p>
            <a:pPr lvl="0"/>
            <a:r>
              <a:rPr lang="en-US"/>
              <a:t>Click to edit Master text styles</a:t>
            </a:r>
          </a:p>
        </p:txBody>
      </p:sp>
    </p:spTree>
    <p:extLst>
      <p:ext uri="{BB962C8B-B14F-4D97-AF65-F5344CB8AC3E}">
        <p14:creationId xmlns:p14="http://schemas.microsoft.com/office/powerpoint/2010/main" val="126693991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White - 4 Circles">
    <p:bg bwMode="ltGray">
      <p:bgRef idx="1001">
        <a:schemeClr val="bg1"/>
      </p:bgRef>
    </p:bg>
    <p:spTree>
      <p:nvGrpSpPr>
        <p:cNvPr id="1" name=""/>
        <p:cNvGrpSpPr/>
        <p:nvPr/>
      </p:nvGrpSpPr>
      <p:grpSpPr>
        <a:xfrm>
          <a:off x="0" y="0"/>
          <a:ext cx="0" cy="0"/>
        </a:xfrm>
      </p:grpSpPr>
      <p:sp>
        <p:nvSpPr>
          <p:cNvPr id="11" name="Picture Placeholder 68">
            <a:extLst>
              <a:ext uri="{FF2B5EF4-FFF2-40B4-BE49-F238E27FC236}">
                <a16:creationId xmlns:a16="http://schemas.microsoft.com/office/drawing/2014/main" id="{2E9569E6-B1E1-6ED5-30CA-C26405E1816A}"/>
              </a:ext>
            </a:extLst>
          </p:cNvPr>
          <p:cNvSpPr>
            <a:spLocks noGrp="1"/>
          </p:cNvSpPr>
          <p:nvPr>
            <p:ph type="pic" sz="quarter" idx="33"/>
          </p:nvPr>
        </p:nvSpPr>
        <p:spPr>
          <a:xfrm>
            <a:off x="1009650" y="1754867"/>
            <a:ext cx="1568242" cy="1584424"/>
          </a:xfrm>
          <a:prstGeom prst="ellipse">
            <a:avLst/>
          </a:prstGeom>
        </p:spPr>
        <p:txBody>
          <a:bodyPr anchor="ctr">
            <a:normAutofit/>
          </a:bodyPr>
          <a:lstStyle>
            <a:lvl1pPr marL="0" indent="0" algn="ctr">
              <a:buNone/>
              <a:defRPr sz="1200"/>
            </a:lvl1pPr>
          </a:lstStyle>
          <a:p>
            <a:r>
              <a:rPr lang="en-US"/>
              <a:t>Click icon to add picture</a:t>
            </a:r>
          </a:p>
        </p:txBody>
      </p:sp>
      <p:sp>
        <p:nvSpPr>
          <p:cNvPr id="13" name="Picture Placeholder 68">
            <a:extLst>
              <a:ext uri="{FF2B5EF4-FFF2-40B4-BE49-F238E27FC236}">
                <a16:creationId xmlns:a16="http://schemas.microsoft.com/office/drawing/2014/main" id="{0323B545-CAD7-0ED5-2377-551694C54E92}"/>
              </a:ext>
            </a:extLst>
          </p:cNvPr>
          <p:cNvSpPr>
            <a:spLocks noGrp="1"/>
          </p:cNvSpPr>
          <p:nvPr>
            <p:ph type="pic" sz="quarter" idx="34"/>
          </p:nvPr>
        </p:nvSpPr>
        <p:spPr>
          <a:xfrm>
            <a:off x="1009650" y="4141941"/>
            <a:ext cx="1568242" cy="1584424"/>
          </a:xfrm>
          <a:prstGeom prst="ellipse">
            <a:avLst/>
          </a:prstGeom>
        </p:spPr>
        <p:txBody>
          <a:bodyPr anchor="ctr">
            <a:normAutofit/>
          </a:bodyPr>
          <a:lstStyle>
            <a:lvl1pPr marL="0" indent="0" algn="ctr">
              <a:buNone/>
              <a:defRPr sz="1200"/>
            </a:lvl1pPr>
          </a:lstStyle>
          <a:p>
            <a:r>
              <a:rPr lang="en-US"/>
              <a:t>Click icon to add picture</a:t>
            </a:r>
          </a:p>
        </p:txBody>
      </p:sp>
      <p:sp>
        <p:nvSpPr>
          <p:cNvPr id="15" name="Picture Placeholder 68">
            <a:extLst>
              <a:ext uri="{FF2B5EF4-FFF2-40B4-BE49-F238E27FC236}">
                <a16:creationId xmlns:a16="http://schemas.microsoft.com/office/drawing/2014/main" id="{3963B2A5-4EBB-7964-6EAE-C353251B8F54}"/>
              </a:ext>
            </a:extLst>
          </p:cNvPr>
          <p:cNvSpPr>
            <a:spLocks noGrp="1"/>
          </p:cNvSpPr>
          <p:nvPr>
            <p:ph type="pic" sz="quarter" idx="35"/>
          </p:nvPr>
        </p:nvSpPr>
        <p:spPr>
          <a:xfrm>
            <a:off x="6263277" y="4141941"/>
            <a:ext cx="1568242" cy="1584424"/>
          </a:xfrm>
          <a:prstGeom prst="ellipse">
            <a:avLst/>
          </a:prstGeom>
        </p:spPr>
        <p:txBody>
          <a:bodyPr anchor="ctr">
            <a:normAutofit/>
          </a:bodyPr>
          <a:lstStyle>
            <a:lvl1pPr marL="0" indent="0" algn="ctr">
              <a:buNone/>
              <a:defRPr sz="1200"/>
            </a:lvl1pPr>
          </a:lstStyle>
          <a:p>
            <a:r>
              <a:rPr lang="en-US"/>
              <a:t>Click icon to add picture</a:t>
            </a:r>
          </a:p>
        </p:txBody>
      </p:sp>
      <p:sp>
        <p:nvSpPr>
          <p:cNvPr id="16" name="Picture Placeholder 68">
            <a:extLst>
              <a:ext uri="{FF2B5EF4-FFF2-40B4-BE49-F238E27FC236}">
                <a16:creationId xmlns:a16="http://schemas.microsoft.com/office/drawing/2014/main" id="{844993AF-948E-A4FE-824B-6409EF045AB1}"/>
              </a:ext>
            </a:extLst>
          </p:cNvPr>
          <p:cNvSpPr>
            <a:spLocks noGrp="1"/>
          </p:cNvSpPr>
          <p:nvPr>
            <p:ph type="pic" sz="quarter" idx="36"/>
          </p:nvPr>
        </p:nvSpPr>
        <p:spPr>
          <a:xfrm>
            <a:off x="6263277" y="1791105"/>
            <a:ext cx="1568242" cy="1584424"/>
          </a:xfrm>
          <a:prstGeom prst="ellipse">
            <a:avLst/>
          </a:prstGeom>
        </p:spPr>
        <p:txBody>
          <a:bodyPr anchor="ctr">
            <a:normAutofit/>
          </a:bodyPr>
          <a:lstStyle>
            <a:lvl1pPr marL="0" indent="0" algn="ctr">
              <a:buNone/>
              <a:defRPr sz="1200"/>
            </a:lvl1pPr>
          </a:lstStyle>
          <a:p>
            <a:r>
              <a:rPr lang="en-US"/>
              <a:t>Click icon to add picture</a:t>
            </a:r>
          </a:p>
        </p:txBody>
      </p:sp>
      <p:pic>
        <p:nvPicPr>
          <p:cNvPr id="14" name="Picture 13" descr="A picture containing drawing, food&#10;&#10;Description automatically generated">
            <a:extLst>
              <a:ext uri="{FF2B5EF4-FFF2-40B4-BE49-F238E27FC236}">
                <a16:creationId xmlns:a16="http://schemas.microsoft.com/office/drawing/2014/main" id="{CADE9401-2D3A-FC9F-5C2B-EC47B396B26C}"/>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403064" y="334385"/>
            <a:ext cx="1997236" cy="404066"/>
          </a:xfrm>
          <a:prstGeom prst="rect">
            <a:avLst/>
          </a:prstGeom>
        </p:spPr>
      </p:pic>
      <p:sp>
        <p:nvSpPr>
          <p:cNvPr id="21" name="Text Placeholder 16">
            <a:extLst>
              <a:ext uri="{FF2B5EF4-FFF2-40B4-BE49-F238E27FC236}">
                <a16:creationId xmlns:a16="http://schemas.microsoft.com/office/drawing/2014/main" id="{89C0AB93-49F7-4ECB-63CE-FBCC8B5AF497}"/>
              </a:ext>
            </a:extLst>
          </p:cNvPr>
          <p:cNvSpPr>
            <a:spLocks noGrp="1"/>
          </p:cNvSpPr>
          <p:nvPr>
            <p:ph type="body" sz="quarter" idx="15"/>
          </p:nvPr>
        </p:nvSpPr>
        <p:spPr>
          <a:xfrm>
            <a:off x="2838645" y="2344822"/>
            <a:ext cx="3047805" cy="1503277"/>
          </a:xfrm>
        </p:spPr>
        <p:txBody>
          <a:bodyPr>
            <a:normAutofit/>
          </a:bodyPr>
          <a:lstStyle>
            <a:lvl1pPr marL="0" indent="0">
              <a:lnSpc>
                <a:spcPct val="110000"/>
              </a:lnSpc>
              <a:buNone/>
              <a:defRPr lang="en-US" sz="1400" kern="1200" smtClean="0">
                <a:solidFill>
                  <a:schemeClr val="bg2">
                    <a:lumMod val="25000"/>
                  </a:schemeClr>
                </a:solidFill>
                <a:latin typeface="Montserrat" panose="00000500000000000000" pitchFamily="2" charset="0"/>
                <a:ea typeface="+mn-ea"/>
                <a:cs typeface="+mn-cs"/>
              </a:defRPr>
            </a:lvl1pPr>
          </a:lstStyle>
          <a:p>
            <a:pPr lvl="0"/>
            <a:r>
              <a:rPr lang="en-US"/>
              <a:t>Click to edit Master text styles</a:t>
            </a:r>
          </a:p>
        </p:txBody>
      </p:sp>
      <p:sp>
        <p:nvSpPr>
          <p:cNvPr id="23" name="Text Placeholder 16">
            <a:extLst>
              <a:ext uri="{FF2B5EF4-FFF2-40B4-BE49-F238E27FC236}">
                <a16:creationId xmlns:a16="http://schemas.microsoft.com/office/drawing/2014/main" id="{FD886B44-88CC-7029-535E-38FB9E374AC6}"/>
              </a:ext>
            </a:extLst>
          </p:cNvPr>
          <p:cNvSpPr>
            <a:spLocks noGrp="1"/>
          </p:cNvSpPr>
          <p:nvPr>
            <p:ph type="body" sz="quarter" idx="37"/>
          </p:nvPr>
        </p:nvSpPr>
        <p:spPr>
          <a:xfrm>
            <a:off x="2838645" y="1818929"/>
            <a:ext cx="3047805" cy="296556"/>
          </a:xfrm>
        </p:spPr>
        <p:txBody>
          <a:bodyPr>
            <a:normAutofit/>
          </a:bodyPr>
          <a:lstStyle>
            <a:lvl1pPr marL="0" indent="0">
              <a:lnSpc>
                <a:spcPct val="110000"/>
              </a:lnSpc>
              <a:buNone/>
              <a:defRPr lang="en-US" sz="1400" b="1" kern="1200" smtClean="0">
                <a:solidFill>
                  <a:schemeClr val="bg2">
                    <a:lumMod val="25000"/>
                  </a:schemeClr>
                </a:solidFill>
                <a:latin typeface="Montserrat" panose="00000500000000000000" pitchFamily="2" charset="0"/>
                <a:ea typeface="+mn-ea"/>
                <a:cs typeface="+mn-cs"/>
              </a:defRPr>
            </a:lvl1pPr>
          </a:lstStyle>
          <a:p>
            <a:pPr lvl="0"/>
            <a:r>
              <a:rPr lang="en-US"/>
              <a:t>Click to edit Master text styles</a:t>
            </a:r>
          </a:p>
        </p:txBody>
      </p:sp>
      <p:sp>
        <p:nvSpPr>
          <p:cNvPr id="26" name="Text Placeholder 16">
            <a:extLst>
              <a:ext uri="{FF2B5EF4-FFF2-40B4-BE49-F238E27FC236}">
                <a16:creationId xmlns:a16="http://schemas.microsoft.com/office/drawing/2014/main" id="{4451B653-F625-3830-7AB1-AB84554EB613}"/>
              </a:ext>
            </a:extLst>
          </p:cNvPr>
          <p:cNvSpPr>
            <a:spLocks noGrp="1"/>
          </p:cNvSpPr>
          <p:nvPr>
            <p:ph type="body" sz="quarter" idx="38"/>
          </p:nvPr>
        </p:nvSpPr>
        <p:spPr>
          <a:xfrm>
            <a:off x="8069049" y="2344822"/>
            <a:ext cx="3047805" cy="1503277"/>
          </a:xfrm>
        </p:spPr>
        <p:txBody>
          <a:bodyPr>
            <a:normAutofit/>
          </a:bodyPr>
          <a:lstStyle>
            <a:lvl1pPr marL="0" indent="0">
              <a:lnSpc>
                <a:spcPct val="110000"/>
              </a:lnSpc>
              <a:buNone/>
              <a:defRPr lang="en-US" sz="1400" kern="1200" smtClean="0">
                <a:solidFill>
                  <a:schemeClr val="bg2">
                    <a:lumMod val="25000"/>
                  </a:schemeClr>
                </a:solidFill>
                <a:latin typeface="Montserrat" panose="00000500000000000000" pitchFamily="2" charset="0"/>
                <a:ea typeface="+mn-ea"/>
                <a:cs typeface="+mn-cs"/>
              </a:defRPr>
            </a:lvl1pPr>
          </a:lstStyle>
          <a:p>
            <a:pPr lvl="0"/>
            <a:r>
              <a:rPr lang="en-US"/>
              <a:t>Click to edit Master text styles</a:t>
            </a:r>
          </a:p>
        </p:txBody>
      </p:sp>
      <p:sp>
        <p:nvSpPr>
          <p:cNvPr id="27" name="Text Placeholder 16">
            <a:extLst>
              <a:ext uri="{FF2B5EF4-FFF2-40B4-BE49-F238E27FC236}">
                <a16:creationId xmlns:a16="http://schemas.microsoft.com/office/drawing/2014/main" id="{7D2FA890-EE21-5BF1-4CDD-095CF50350FE}"/>
              </a:ext>
            </a:extLst>
          </p:cNvPr>
          <p:cNvSpPr>
            <a:spLocks noGrp="1"/>
          </p:cNvSpPr>
          <p:nvPr>
            <p:ph type="body" sz="quarter" idx="39"/>
          </p:nvPr>
        </p:nvSpPr>
        <p:spPr>
          <a:xfrm>
            <a:off x="8069049" y="1818929"/>
            <a:ext cx="3047805" cy="296556"/>
          </a:xfrm>
        </p:spPr>
        <p:txBody>
          <a:bodyPr>
            <a:normAutofit/>
          </a:bodyPr>
          <a:lstStyle>
            <a:lvl1pPr marL="0" indent="0">
              <a:lnSpc>
                <a:spcPct val="110000"/>
              </a:lnSpc>
              <a:buNone/>
              <a:defRPr lang="en-US" sz="1400" b="1" kern="1200" smtClean="0">
                <a:solidFill>
                  <a:schemeClr val="bg2">
                    <a:lumMod val="25000"/>
                  </a:schemeClr>
                </a:solidFill>
                <a:latin typeface="Montserrat" panose="00000500000000000000" pitchFamily="2" charset="0"/>
                <a:ea typeface="+mn-ea"/>
                <a:cs typeface="+mn-cs"/>
              </a:defRPr>
            </a:lvl1pPr>
          </a:lstStyle>
          <a:p>
            <a:pPr lvl="0"/>
            <a:r>
              <a:rPr lang="en-US"/>
              <a:t>Click to edit Master text styles</a:t>
            </a:r>
          </a:p>
        </p:txBody>
      </p:sp>
      <p:sp>
        <p:nvSpPr>
          <p:cNvPr id="28" name="Text Placeholder 16">
            <a:extLst>
              <a:ext uri="{FF2B5EF4-FFF2-40B4-BE49-F238E27FC236}">
                <a16:creationId xmlns:a16="http://schemas.microsoft.com/office/drawing/2014/main" id="{70080C7D-7919-DAC0-A382-B11D8196AA18}"/>
              </a:ext>
            </a:extLst>
          </p:cNvPr>
          <p:cNvSpPr>
            <a:spLocks noGrp="1"/>
          </p:cNvSpPr>
          <p:nvPr>
            <p:ph type="body" sz="quarter" idx="40"/>
          </p:nvPr>
        </p:nvSpPr>
        <p:spPr>
          <a:xfrm>
            <a:off x="2838645" y="4731896"/>
            <a:ext cx="3047805" cy="1503277"/>
          </a:xfrm>
        </p:spPr>
        <p:txBody>
          <a:bodyPr>
            <a:normAutofit/>
          </a:bodyPr>
          <a:lstStyle>
            <a:lvl1pPr marL="0" indent="0">
              <a:lnSpc>
                <a:spcPct val="110000"/>
              </a:lnSpc>
              <a:buNone/>
              <a:defRPr lang="en-US" sz="1400" kern="1200" smtClean="0">
                <a:solidFill>
                  <a:schemeClr val="bg2">
                    <a:lumMod val="25000"/>
                  </a:schemeClr>
                </a:solidFill>
                <a:latin typeface="Montserrat" panose="00000500000000000000" pitchFamily="2" charset="0"/>
                <a:ea typeface="+mn-ea"/>
                <a:cs typeface="+mn-cs"/>
              </a:defRPr>
            </a:lvl1pPr>
          </a:lstStyle>
          <a:p>
            <a:pPr lvl="0"/>
            <a:r>
              <a:rPr lang="en-US"/>
              <a:t>Click to edit Master text styles</a:t>
            </a:r>
          </a:p>
        </p:txBody>
      </p:sp>
      <p:sp>
        <p:nvSpPr>
          <p:cNvPr id="29" name="Text Placeholder 16">
            <a:extLst>
              <a:ext uri="{FF2B5EF4-FFF2-40B4-BE49-F238E27FC236}">
                <a16:creationId xmlns:a16="http://schemas.microsoft.com/office/drawing/2014/main" id="{5E398E98-DB7D-A57A-AE8A-0B2A1BE1E693}"/>
              </a:ext>
            </a:extLst>
          </p:cNvPr>
          <p:cNvSpPr>
            <a:spLocks noGrp="1"/>
          </p:cNvSpPr>
          <p:nvPr>
            <p:ph type="body" sz="quarter" idx="41"/>
          </p:nvPr>
        </p:nvSpPr>
        <p:spPr>
          <a:xfrm>
            <a:off x="2838645" y="4206003"/>
            <a:ext cx="3047805" cy="296556"/>
          </a:xfrm>
        </p:spPr>
        <p:txBody>
          <a:bodyPr>
            <a:normAutofit/>
          </a:bodyPr>
          <a:lstStyle>
            <a:lvl1pPr marL="0" indent="0">
              <a:lnSpc>
                <a:spcPct val="110000"/>
              </a:lnSpc>
              <a:buNone/>
              <a:defRPr lang="en-US" sz="1400" b="1" kern="1200" smtClean="0">
                <a:solidFill>
                  <a:schemeClr val="bg2">
                    <a:lumMod val="25000"/>
                  </a:schemeClr>
                </a:solidFill>
                <a:latin typeface="Montserrat" panose="00000500000000000000" pitchFamily="2" charset="0"/>
                <a:ea typeface="+mn-ea"/>
                <a:cs typeface="+mn-cs"/>
              </a:defRPr>
            </a:lvl1pPr>
          </a:lstStyle>
          <a:p>
            <a:pPr lvl="0"/>
            <a:r>
              <a:rPr lang="en-US"/>
              <a:t>Click to edit Master text styles</a:t>
            </a:r>
          </a:p>
        </p:txBody>
      </p:sp>
      <p:sp>
        <p:nvSpPr>
          <p:cNvPr id="30" name="Text Placeholder 16">
            <a:extLst>
              <a:ext uri="{FF2B5EF4-FFF2-40B4-BE49-F238E27FC236}">
                <a16:creationId xmlns:a16="http://schemas.microsoft.com/office/drawing/2014/main" id="{81F12735-6C49-10C3-1458-933B6B4DCA4C}"/>
              </a:ext>
            </a:extLst>
          </p:cNvPr>
          <p:cNvSpPr>
            <a:spLocks noGrp="1"/>
          </p:cNvSpPr>
          <p:nvPr>
            <p:ph type="body" sz="quarter" idx="42"/>
          </p:nvPr>
        </p:nvSpPr>
        <p:spPr>
          <a:xfrm>
            <a:off x="8069049" y="4731896"/>
            <a:ext cx="3047805" cy="1503277"/>
          </a:xfrm>
        </p:spPr>
        <p:txBody>
          <a:bodyPr>
            <a:normAutofit/>
          </a:bodyPr>
          <a:lstStyle>
            <a:lvl1pPr marL="0" indent="0">
              <a:lnSpc>
                <a:spcPct val="110000"/>
              </a:lnSpc>
              <a:buNone/>
              <a:defRPr lang="en-US" sz="1400" kern="1200" smtClean="0">
                <a:solidFill>
                  <a:schemeClr val="bg2">
                    <a:lumMod val="25000"/>
                  </a:schemeClr>
                </a:solidFill>
                <a:latin typeface="Montserrat" panose="00000500000000000000" pitchFamily="2" charset="0"/>
                <a:ea typeface="+mn-ea"/>
                <a:cs typeface="+mn-cs"/>
              </a:defRPr>
            </a:lvl1pPr>
          </a:lstStyle>
          <a:p>
            <a:pPr lvl="0"/>
            <a:r>
              <a:rPr lang="en-US"/>
              <a:t>Click to edit Master text styles</a:t>
            </a:r>
          </a:p>
        </p:txBody>
      </p:sp>
      <p:sp>
        <p:nvSpPr>
          <p:cNvPr id="31" name="Text Placeholder 16">
            <a:extLst>
              <a:ext uri="{FF2B5EF4-FFF2-40B4-BE49-F238E27FC236}">
                <a16:creationId xmlns:a16="http://schemas.microsoft.com/office/drawing/2014/main" id="{FBB86D1B-5853-5B79-1972-58F4D2125484}"/>
              </a:ext>
            </a:extLst>
          </p:cNvPr>
          <p:cNvSpPr>
            <a:spLocks noGrp="1"/>
          </p:cNvSpPr>
          <p:nvPr>
            <p:ph type="body" sz="quarter" idx="43"/>
          </p:nvPr>
        </p:nvSpPr>
        <p:spPr>
          <a:xfrm>
            <a:off x="8069049" y="4206003"/>
            <a:ext cx="3047805" cy="296556"/>
          </a:xfrm>
        </p:spPr>
        <p:txBody>
          <a:bodyPr>
            <a:normAutofit/>
          </a:bodyPr>
          <a:lstStyle>
            <a:lvl1pPr marL="0" indent="0">
              <a:lnSpc>
                <a:spcPct val="110000"/>
              </a:lnSpc>
              <a:buNone/>
              <a:defRPr lang="en-US" sz="1400" b="1" kern="1200" smtClean="0">
                <a:solidFill>
                  <a:schemeClr val="bg2">
                    <a:lumMod val="25000"/>
                  </a:schemeClr>
                </a:solidFill>
                <a:latin typeface="Montserrat" panose="00000500000000000000" pitchFamily="2" charset="0"/>
                <a:ea typeface="+mn-ea"/>
                <a:cs typeface="+mn-cs"/>
              </a:defRPr>
            </a:lvl1pPr>
          </a:lstStyle>
          <a:p>
            <a:pPr lvl="0"/>
            <a:r>
              <a:rPr lang="en-US"/>
              <a:t>Click to edit Master text styles</a:t>
            </a:r>
          </a:p>
        </p:txBody>
      </p:sp>
      <p:sp>
        <p:nvSpPr>
          <p:cNvPr id="2" name="Text Placeholder 21">
            <a:extLst>
              <a:ext uri="{FF2B5EF4-FFF2-40B4-BE49-F238E27FC236}">
                <a16:creationId xmlns:a16="http://schemas.microsoft.com/office/drawing/2014/main" id="{7C3B3403-CEB8-F4E2-3896-33A2A25F22FB}"/>
              </a:ext>
            </a:extLst>
          </p:cNvPr>
          <p:cNvSpPr>
            <a:spLocks noGrp="1"/>
          </p:cNvSpPr>
          <p:nvPr>
            <p:ph type="body" sz="quarter" idx="10"/>
          </p:nvPr>
        </p:nvSpPr>
        <p:spPr>
          <a:xfrm>
            <a:off x="2653545" y="688092"/>
            <a:ext cx="6897537" cy="547392"/>
          </a:xfrm>
        </p:spPr>
        <p:txBody>
          <a:bodyPr>
            <a:normAutofit/>
          </a:bodyPr>
          <a:lstStyle>
            <a:lvl1pPr marL="0" indent="0" algn="ctr">
              <a:lnSpc>
                <a:spcPct val="100000"/>
              </a:lnSpc>
              <a:spcBef>
                <a:spcPct val="0"/>
              </a:spcBef>
              <a:buNone/>
              <a:defRPr sz="3000">
                <a:solidFill>
                  <a:srgbClr val="496A8B"/>
                </a:solidFill>
              </a:defRPr>
            </a:lvl1pPr>
          </a:lstStyle>
          <a:p>
            <a:pPr lvl="0"/>
            <a:r>
              <a:rPr lang="en-US"/>
              <a:t>Click to edit Master text styles</a:t>
            </a:r>
          </a:p>
        </p:txBody>
      </p:sp>
      <p:sp>
        <p:nvSpPr>
          <p:cNvPr id="3" name="Rectangle 2">
            <a:extLst>
              <a:ext uri="{FF2B5EF4-FFF2-40B4-BE49-F238E27FC236}">
                <a16:creationId xmlns:a16="http://schemas.microsoft.com/office/drawing/2014/main" id="{E02C39C3-D803-C3DE-6A42-3687A016B6FF}"/>
              </a:ext>
            </a:extLst>
          </p:cNvPr>
          <p:cNvSpPr/>
          <p:nvPr userDrawn="1"/>
        </p:nvSpPr>
        <p:spPr>
          <a:xfrm>
            <a:off x="2124673" y="1348589"/>
            <a:ext cx="7955280" cy="21566"/>
          </a:xfrm>
          <a:prstGeom prst="rect">
            <a:avLst/>
          </a:prstGeom>
          <a:solidFill>
            <a:srgbClr val="009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2">
            <a:extLst>
              <a:ext uri="{FF2B5EF4-FFF2-40B4-BE49-F238E27FC236}">
                <a16:creationId xmlns:a16="http://schemas.microsoft.com/office/drawing/2014/main" id="{E07FA1B8-B50B-A3A1-ADBC-482ABD34EFC6}"/>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effectLst/>
                <a:latin typeface="Montserrat" panose="00000500000000000000" pitchFamily="2" charset="0"/>
                <a:ea typeface="Calibri" panose="020f0502020204030204" pitchFamily="34" charset="0"/>
              </a:rPr>
              <a:t>©Stoel Rives LLP</a:t>
            </a:r>
            <a:endParaRPr lang="en-US" sz="700">
              <a:latin typeface="Montserrat" panose="00000500000000000000" pitchFamily="2" charset="0"/>
            </a:endParaRPr>
          </a:p>
        </p:txBody>
      </p:sp>
      <p:sp>
        <p:nvSpPr>
          <p:cNvPr id="10" name="Slide Number Placeholder 5">
            <a:extLst>
              <a:ext uri="{FF2B5EF4-FFF2-40B4-BE49-F238E27FC236}">
                <a16:creationId xmlns:a16="http://schemas.microsoft.com/office/drawing/2014/main" id="{3AFCF437-F26C-4B64-DC5D-F763D96718BB}"/>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tx1"/>
                </a:solidFill>
                <a:latin typeface="Montserrat" panose="00000500000000000000" pitchFamily="2" charset="0"/>
              </a:defRPr>
            </a:lvl1pPr>
          </a:lstStyle>
          <a:p>
            <a:fld id="{EE6CD25B-82AB-4879-BA54-221C2B9DC0E8}" type="slidenum">
              <a:rPr lang="en-US" smtClean="0"/>
              <a:t>‹#›</a:t>
            </a:fld>
            <a:endParaRPr lang="en-US"/>
          </a:p>
        </p:txBody>
      </p:sp>
    </p:spTree>
    <p:extLst>
      <p:ext uri="{BB962C8B-B14F-4D97-AF65-F5344CB8AC3E}">
        <p14:creationId xmlns:p14="http://schemas.microsoft.com/office/powerpoint/2010/main" val="255588269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Highlight">
    <p:bg bwMode="ltGray">
      <p:bgPr>
        <a:solidFill>
          <a:srgbClr val="0095A9"/>
        </a:solidFill>
        <a:effectLst/>
      </p:bgPr>
    </p:bg>
    <p:spTree>
      <p:nvGrpSpPr>
        <p:cNvPr id="1" name=""/>
        <p:cNvGrpSpPr/>
        <p:nvPr/>
      </p:nvGrpSpPr>
      <p:grpSpPr>
        <a:xfrm>
          <a:off x="0" y="0"/>
          <a:ext cx="0" cy="0"/>
        </a:xfrm>
      </p:grpSpPr>
      <p:pic>
        <p:nvPicPr>
          <p:cNvPr id="14" name="Picture 13" descr="A picture containing drawing, food&#10;&#10;Description automatically generated">
            <a:extLst>
              <a:ext uri="{FF2B5EF4-FFF2-40B4-BE49-F238E27FC236}">
                <a16:creationId xmlns:a16="http://schemas.microsoft.com/office/drawing/2014/main" id="{CADE9401-2D3A-FC9F-5C2B-EC47B396B26C}"/>
              </a:ext>
            </a:extLst>
          </p:cNvPr>
          <p:cNvPicPr>
            <a:picLocks noChangeAspect="1"/>
          </p:cNvPicPr>
          <p:nvPr userDrawn="1"/>
        </p:nvPicPr>
        <p:blipFill>
          <a:blip r:embed="rId1">
            <a:biLevel thresh="25000"/>
            <a:extLst>
              <a:ext uri="{28A0092B-C50C-407E-A947-70E740481C1C}">
                <a14:useLocalDpi xmlns:a14="http://schemas.microsoft.com/office/drawing/2010/main"/>
              </a:ext>
            </a:extLst>
          </a:blip>
          <a:stretch>
            <a:fillRect/>
          </a:stretch>
        </p:blipFill>
        <p:spPr>
          <a:xfrm>
            <a:off x="403064" y="334385"/>
            <a:ext cx="1997236" cy="404066"/>
          </a:xfrm>
          <a:prstGeom prst="rect">
            <a:avLst/>
          </a:prstGeom>
        </p:spPr>
      </p:pic>
      <p:sp>
        <p:nvSpPr>
          <p:cNvPr id="22" name="Text Placeholder 21">
            <a:extLst>
              <a:ext uri="{FF2B5EF4-FFF2-40B4-BE49-F238E27FC236}">
                <a16:creationId xmlns:a16="http://schemas.microsoft.com/office/drawing/2014/main" id="{2CDB4339-8C73-DBAC-026B-F2AB8489ACBF}"/>
              </a:ext>
            </a:extLst>
          </p:cNvPr>
          <p:cNvSpPr>
            <a:spLocks noGrp="1"/>
          </p:cNvSpPr>
          <p:nvPr>
            <p:ph type="body" sz="quarter" idx="10"/>
          </p:nvPr>
        </p:nvSpPr>
        <p:spPr>
          <a:xfrm>
            <a:off x="2594570" y="1442835"/>
            <a:ext cx="7020270" cy="547392"/>
          </a:xfrm>
        </p:spPr>
        <p:txBody>
          <a:bodyPr>
            <a:normAutofit/>
          </a:bodyPr>
          <a:lstStyle>
            <a:lvl1pPr marL="0" indent="0" algn="ctr">
              <a:lnSpc>
                <a:spcPct val="100000"/>
              </a:lnSpc>
              <a:spcBef>
                <a:spcPct val="0"/>
              </a:spcBef>
              <a:buNone/>
              <a:defRPr sz="3000">
                <a:solidFill>
                  <a:schemeClr val="bg1"/>
                </a:solidFill>
              </a:defRPr>
            </a:lvl1pPr>
          </a:lstStyle>
          <a:p>
            <a:pPr lvl="0"/>
            <a:r>
              <a:rPr lang="en-US"/>
              <a:t>Click to edit Master text styles</a:t>
            </a:r>
          </a:p>
        </p:txBody>
      </p:sp>
      <p:sp>
        <p:nvSpPr>
          <p:cNvPr id="24" name="Text Placeholder 23">
            <a:extLst>
              <a:ext uri="{FF2B5EF4-FFF2-40B4-BE49-F238E27FC236}">
                <a16:creationId xmlns:a16="http://schemas.microsoft.com/office/drawing/2014/main" id="{306B580C-C058-CD9F-F5ED-175F735B99E6}"/>
              </a:ext>
            </a:extLst>
          </p:cNvPr>
          <p:cNvSpPr>
            <a:spLocks noGrp="1"/>
          </p:cNvSpPr>
          <p:nvPr>
            <p:ph type="body" sz="quarter" idx="11"/>
          </p:nvPr>
        </p:nvSpPr>
        <p:spPr>
          <a:xfrm>
            <a:off x="2249715" y="2710142"/>
            <a:ext cx="7862290" cy="461024"/>
          </a:xfrm>
        </p:spPr>
        <p:txBody>
          <a:bodyPr wrap="square">
            <a:spAutoFit/>
          </a:bodyPr>
          <a:lstStyle>
            <a:lvl1pPr marL="0" indent="0" algn="ctr">
              <a:lnSpc>
                <a:spcPct val="150000"/>
              </a:lnSpc>
              <a:spcBef>
                <a:spcPts val="750"/>
              </a:spcBef>
              <a:buFont typeface="Arial" panose="020b0604020202020204" pitchFamily="34" charset="0"/>
              <a:buNone/>
              <a:defRPr sz="1800">
                <a:solidFill>
                  <a:schemeClr val="bg1"/>
                </a:solidFill>
              </a:defRPr>
            </a:lvl1pPr>
            <a:lvl2pPr marL="687388" indent="-365760">
              <a:lnSpc>
                <a:spcPct val="120000"/>
              </a:lnSpc>
              <a:spcBef>
                <a:spcPts val="750"/>
              </a:spcBef>
              <a:buFont typeface="Montserrat" panose="00000500000000000000" pitchFamily="2" charset="0"/>
              <a:buChar char="‒"/>
              <a:defRPr/>
            </a:lvl2pPr>
            <a:lvl3pPr>
              <a:lnSpc>
                <a:spcPct val="120000"/>
              </a:lnSpc>
              <a:spcBef>
                <a:spcPts val="750"/>
              </a:spcBef>
              <a:defRPr/>
            </a:lvl3pPr>
            <a:lvl4pPr>
              <a:lnSpc>
                <a:spcPct val="120000"/>
              </a:lnSpc>
              <a:spcBef>
                <a:spcPts val="750"/>
              </a:spcBef>
              <a:defRPr/>
            </a:lvl4pPr>
            <a:lvl5pPr>
              <a:lnSpc>
                <a:spcPct val="120000"/>
              </a:lnSpc>
              <a:spcBef>
                <a:spcPts val="750"/>
              </a:spcBef>
              <a:defRPr/>
            </a:lvl5pPr>
          </a:lstStyle>
          <a:p>
            <a:pPr lvl="0"/>
            <a:r>
              <a:rPr lang="en-US"/>
              <a:t>Click to edit Master text styles</a:t>
            </a:r>
          </a:p>
        </p:txBody>
      </p:sp>
      <p:sp>
        <p:nvSpPr>
          <p:cNvPr id="6" name="Rectangle 5">
            <a:extLst>
              <a:ext uri="{FF2B5EF4-FFF2-40B4-BE49-F238E27FC236}">
                <a16:creationId xmlns:a16="http://schemas.microsoft.com/office/drawing/2014/main" id="{0D7FDCB0-9335-249F-971B-293D1B697CBA}"/>
              </a:ext>
            </a:extLst>
          </p:cNvPr>
          <p:cNvSpPr/>
          <p:nvPr userDrawn="1"/>
        </p:nvSpPr>
        <p:spPr>
          <a:xfrm>
            <a:off x="2732092" y="2110589"/>
            <a:ext cx="6897537" cy="21566"/>
          </a:xfrm>
          <a:prstGeom prst="rect">
            <a:avLst/>
          </a:prstGeom>
          <a:solidFill>
            <a:srgbClr val="496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2">
            <a:extLst>
              <a:ext uri="{FF2B5EF4-FFF2-40B4-BE49-F238E27FC236}">
                <a16:creationId xmlns:a16="http://schemas.microsoft.com/office/drawing/2014/main" id="{A17CC502-CE50-F1B7-2F89-378D76C4C916}"/>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solidFill>
                  <a:schemeClr val="bg1"/>
                </a:solidFill>
                <a:effectLst/>
                <a:latin typeface="Montserrat" panose="00000500000000000000" pitchFamily="2" charset="0"/>
                <a:ea typeface="Calibri" panose="020f0502020204030204" pitchFamily="34" charset="0"/>
              </a:rPr>
              <a:t>©Stoel Rives LLP</a:t>
            </a:r>
            <a:endParaRPr lang="en-US" sz="700">
              <a:solidFill>
                <a:schemeClr val="bg1"/>
              </a:solidFill>
              <a:latin typeface="Montserrat" panose="00000500000000000000" pitchFamily="2" charset="0"/>
            </a:endParaRPr>
          </a:p>
        </p:txBody>
      </p:sp>
      <p:sp>
        <p:nvSpPr>
          <p:cNvPr id="5" name="Slide Number Placeholder 5">
            <a:extLst>
              <a:ext uri="{FF2B5EF4-FFF2-40B4-BE49-F238E27FC236}">
                <a16:creationId xmlns:a16="http://schemas.microsoft.com/office/drawing/2014/main" id="{DD4FAECF-0957-550E-ACB6-0C0F2C763ED6}"/>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bg1"/>
                </a:solidFill>
                <a:latin typeface="Montserrat" panose="00000500000000000000" pitchFamily="2" charset="0"/>
              </a:defRPr>
            </a:lvl1pPr>
          </a:lstStyle>
          <a:p>
            <a:fld id="{EE6CD25B-82AB-4879-BA54-221C2B9DC0E8}" type="slidenum">
              <a:rPr lang="en-US" smtClean="0"/>
              <a:t>‹#›</a:t>
            </a:fld>
            <a:endParaRPr lang="en-US"/>
          </a:p>
        </p:txBody>
      </p:sp>
    </p:spTree>
    <p:extLst>
      <p:ext uri="{BB962C8B-B14F-4D97-AF65-F5344CB8AC3E}">
        <p14:creationId xmlns:p14="http://schemas.microsoft.com/office/powerpoint/2010/main" val="4212727790"/>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Blue Gray - Left">
    <p:spTree>
      <p:nvGrpSpPr>
        <p:cNvPr id="1" name=""/>
        <p:cNvGrpSpPr/>
        <p:nvPr/>
      </p:nvGrpSpPr>
      <p:grpSpPr>
        <a:xfrm>
          <a:off x="0" y="0"/>
          <a:ext cx="0" cy="0"/>
        </a:xfrm>
      </p:grpSpPr>
      <p:sp>
        <p:nvSpPr>
          <p:cNvPr id="7" name="Freeform 37">
            <a:extLst>
              <a:ext uri="{FF2B5EF4-FFF2-40B4-BE49-F238E27FC236}">
                <a16:creationId xmlns:a16="http://schemas.microsoft.com/office/drawing/2014/main" id="{4DF2B92F-8155-218F-768F-F688DA48B4C4}"/>
              </a:ext>
            </a:extLst>
          </p:cNvPr>
          <p:cNvSpPr/>
          <p:nvPr userDrawn="1"/>
        </p:nvSpPr>
        <p:spPr>
          <a:xfrm>
            <a:off x="666748" y="0"/>
            <a:ext cx="2781301" cy="6858390"/>
          </a:xfrm>
          <a:custGeom>
            <a:gdLst>
              <a:gd name="connsiteX0" fmla="*/ 0 w 2085858"/>
              <a:gd name="connsiteY0" fmla="*/ 0 h 5143502"/>
              <a:gd name="connsiteX1" fmla="*/ 1596622 w 2085858"/>
              <a:gd name="connsiteY1" fmla="*/ 0 h 5143502"/>
              <a:gd name="connsiteX2" fmla="*/ 1598915 w 2085858"/>
              <a:gd name="connsiteY2" fmla="*/ 4477 h 5143502"/>
              <a:gd name="connsiteX3" fmla="*/ 2085858 w 2085858"/>
              <a:gd name="connsiteY3" fmla="*/ 2145317 h 5143502"/>
              <a:gd name="connsiteX4" fmla="*/ 1095943 w 2085858"/>
              <a:gd name="connsiteY4" fmla="*/ 5111687 h 5143502"/>
              <a:gd name="connsiteX5" fmla="*/ 1070554 w 2085858"/>
              <a:gd name="connsiteY5" fmla="*/ 5143502 h 5143502"/>
              <a:gd name="connsiteX6" fmla="*/ 0 w 2085858"/>
              <a:gd name="connsiteY6" fmla="*/ 5143502 h 51435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858" h="5143502">
                <a:moveTo>
                  <a:pt x="0" y="0"/>
                </a:moveTo>
                <a:lnTo>
                  <a:pt x="1596622" y="0"/>
                </a:lnTo>
                <a:lnTo>
                  <a:pt x="1598915" y="4477"/>
                </a:lnTo>
                <a:cubicBezTo>
                  <a:pt x="1910978" y="652113"/>
                  <a:pt x="2085858" y="1378292"/>
                  <a:pt x="2085858" y="2145317"/>
                </a:cubicBezTo>
                <a:cubicBezTo>
                  <a:pt x="2085858" y="3258568"/>
                  <a:pt x="1717468" y="4285776"/>
                  <a:pt x="1095943" y="5111687"/>
                </a:cubicBezTo>
                <a:lnTo>
                  <a:pt x="1070554" y="5143502"/>
                </a:lnTo>
                <a:lnTo>
                  <a:pt x="0" y="5143502"/>
                </a:lnTo>
                <a:close/>
              </a:path>
            </a:pathLst>
          </a:custGeom>
          <a:solidFill>
            <a:schemeClr val="tx2"/>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13" name="Freeform: Shape 12">
            <a:extLst>
              <a:ext uri="{FF2B5EF4-FFF2-40B4-BE49-F238E27FC236}">
                <a16:creationId xmlns:a16="http://schemas.microsoft.com/office/drawing/2014/main" id="{4DE35ABC-1702-2F1A-BF9C-3B2AA246CFD3}"/>
              </a:ext>
            </a:extLst>
          </p:cNvPr>
          <p:cNvSpPr/>
          <p:nvPr userDrawn="1"/>
        </p:nvSpPr>
        <p:spPr>
          <a:xfrm>
            <a:off x="0" y="0"/>
            <a:ext cx="3291419" cy="6858387"/>
          </a:xfrm>
          <a:custGeom>
            <a:gdLst>
              <a:gd name="connsiteX0" fmla="*/ 0 w 3291419"/>
              <a:gd name="connsiteY0" fmla="*/ 0 h 6858387"/>
              <a:gd name="connsiteX1" fmla="*/ 666748 w 3291419"/>
              <a:gd name="connsiteY1" fmla="*/ 0 h 6858387"/>
              <a:gd name="connsiteX2" fmla="*/ 2440082 w 3291419"/>
              <a:gd name="connsiteY2" fmla="*/ 0 h 6858387"/>
              <a:gd name="connsiteX3" fmla="*/ 2510568 w 3291419"/>
              <a:gd name="connsiteY3" fmla="*/ 122588 h 6858387"/>
              <a:gd name="connsiteX4" fmla="*/ 3291419 w 3291419"/>
              <a:gd name="connsiteY4" fmla="*/ 3206406 h 6858387"/>
              <a:gd name="connsiteX5" fmla="*/ 2313873 w 3291419"/>
              <a:gd name="connsiteY5" fmla="*/ 6627584 h 6858387"/>
              <a:gd name="connsiteX6" fmla="*/ 2160963 w 3291419"/>
              <a:gd name="connsiteY6" fmla="*/ 6858387 h 6858387"/>
              <a:gd name="connsiteX7" fmla="*/ 666748 w 3291419"/>
              <a:gd name="connsiteY7" fmla="*/ 6858387 h 6858387"/>
              <a:gd name="connsiteX8" fmla="*/ 666748 w 3291419"/>
              <a:gd name="connsiteY8" fmla="*/ 6858000 h 6858387"/>
              <a:gd name="connsiteX9" fmla="*/ 0 w 3291419"/>
              <a:gd name="connsiteY9" fmla="*/ 6858000 h 68583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1419" h="6858387">
                <a:moveTo>
                  <a:pt x="0" y="0"/>
                </a:moveTo>
                <a:lnTo>
                  <a:pt x="666748" y="0"/>
                </a:lnTo>
                <a:lnTo>
                  <a:pt x="2440082" y="0"/>
                </a:lnTo>
                <a:lnTo>
                  <a:pt x="2510568" y="122588"/>
                </a:lnTo>
                <a:cubicBezTo>
                  <a:pt x="3008552" y="1039295"/>
                  <a:pt x="3291419" y="2089817"/>
                  <a:pt x="3291419" y="3206406"/>
                </a:cubicBezTo>
                <a:cubicBezTo>
                  <a:pt x="3291419" y="4462571"/>
                  <a:pt x="2933416" y="5635117"/>
                  <a:pt x="2313873" y="6627584"/>
                </a:cubicBezTo>
                <a:lnTo>
                  <a:pt x="2160963" y="6858387"/>
                </a:lnTo>
                <a:lnTo>
                  <a:pt x="666748" y="6858387"/>
                </a:lnTo>
                <a:lnTo>
                  <a:pt x="666748" y="6858000"/>
                </a:lnTo>
                <a:lnTo>
                  <a:pt x="0" y="6858000"/>
                </a:lnTo>
                <a:close/>
              </a:path>
            </a:pathLst>
          </a:custGeom>
          <a:blipFill dpi="0" rotWithShape="1">
            <a:blip r:embed="rId1">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descr="A picture containing drawing, food&#10;&#10;Description automatically generated">
            <a:extLst>
              <a:ext uri="{FF2B5EF4-FFF2-40B4-BE49-F238E27FC236}">
                <a16:creationId xmlns:a16="http://schemas.microsoft.com/office/drawing/2014/main" id="{CADE9401-2D3A-FC9F-5C2B-EC47B396B26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48937" y="6239827"/>
            <a:ext cx="1997236" cy="404066"/>
          </a:xfrm>
          <a:prstGeom prst="rect">
            <a:avLst/>
          </a:prstGeom>
        </p:spPr>
      </p:pic>
      <p:sp>
        <p:nvSpPr>
          <p:cNvPr id="15" name="Rectangle 14">
            <a:extLst>
              <a:ext uri="{FF2B5EF4-FFF2-40B4-BE49-F238E27FC236}">
                <a16:creationId xmlns:a16="http://schemas.microsoft.com/office/drawing/2014/main" id="{FB95E3B5-EC7F-2112-84B1-E53A02BCC99A}"/>
              </a:ext>
            </a:extLst>
          </p:cNvPr>
          <p:cNvSpPr/>
          <p:nvPr userDrawn="1"/>
        </p:nvSpPr>
        <p:spPr>
          <a:xfrm>
            <a:off x="4362477" y="1348589"/>
            <a:ext cx="6897537" cy="21566"/>
          </a:xfrm>
          <a:prstGeom prst="rect">
            <a:avLst/>
          </a:prstGeom>
          <a:solidFill>
            <a:srgbClr val="0095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Text Placeholder 21">
            <a:extLst>
              <a:ext uri="{FF2B5EF4-FFF2-40B4-BE49-F238E27FC236}">
                <a16:creationId xmlns:a16="http://schemas.microsoft.com/office/drawing/2014/main" id="{2CDB4339-8C73-DBAC-026B-F2AB8489ACBF}"/>
              </a:ext>
            </a:extLst>
          </p:cNvPr>
          <p:cNvSpPr>
            <a:spLocks noGrp="1"/>
          </p:cNvSpPr>
          <p:nvPr>
            <p:ph type="body" sz="quarter" idx="10"/>
          </p:nvPr>
        </p:nvSpPr>
        <p:spPr>
          <a:xfrm>
            <a:off x="4239744" y="688092"/>
            <a:ext cx="7020270" cy="547392"/>
          </a:xfrm>
        </p:spPr>
        <p:txBody>
          <a:bodyPr>
            <a:normAutofit/>
          </a:bodyPr>
          <a:lstStyle>
            <a:lvl1pPr marL="0" indent="0">
              <a:lnSpc>
                <a:spcPct val="100000"/>
              </a:lnSpc>
              <a:spcBef>
                <a:spcPct val="0"/>
              </a:spcBef>
              <a:buNone/>
              <a:defRPr sz="3000">
                <a:solidFill>
                  <a:srgbClr val="496A8B"/>
                </a:solidFill>
              </a:defRPr>
            </a:lvl1pPr>
          </a:lstStyle>
          <a:p>
            <a:pPr lvl="0"/>
            <a:r>
              <a:rPr lang="en-US"/>
              <a:t>Click to edit Master text styles</a:t>
            </a:r>
          </a:p>
        </p:txBody>
      </p:sp>
      <p:sp>
        <p:nvSpPr>
          <p:cNvPr id="24" name="Text Placeholder 23">
            <a:extLst>
              <a:ext uri="{FF2B5EF4-FFF2-40B4-BE49-F238E27FC236}">
                <a16:creationId xmlns:a16="http://schemas.microsoft.com/office/drawing/2014/main" id="{306B580C-C058-CD9F-F5ED-175F735B99E6}"/>
              </a:ext>
            </a:extLst>
          </p:cNvPr>
          <p:cNvSpPr>
            <a:spLocks noGrp="1"/>
          </p:cNvSpPr>
          <p:nvPr>
            <p:ph type="body" sz="quarter" idx="11"/>
          </p:nvPr>
        </p:nvSpPr>
        <p:spPr>
          <a:xfrm>
            <a:off x="4337050" y="1701800"/>
            <a:ext cx="6922964" cy="918457"/>
          </a:xfrm>
        </p:spPr>
        <p:txBody>
          <a:bodyPr wrap="square">
            <a:spAutoFit/>
          </a:bodyPr>
          <a:lstStyle>
            <a:lvl1pPr marL="0" indent="0">
              <a:lnSpc>
                <a:spcPct val="110000"/>
              </a:lnSpc>
              <a:spcBef>
                <a:spcPts val="750"/>
              </a:spcBef>
              <a:buNone/>
              <a:defRPr>
                <a:solidFill>
                  <a:srgbClr val="3B3838"/>
                </a:solidFill>
              </a:defRPr>
            </a:lvl1pPr>
            <a:lvl2pPr marL="687388" indent="-365760">
              <a:lnSpc>
                <a:spcPct val="110000"/>
              </a:lnSpc>
              <a:spcBef>
                <a:spcPts val="750"/>
              </a:spcBef>
              <a:buFont typeface="Arial" panose="020b0604020202020204" pitchFamily="34" charset="0"/>
              <a:buChar char="•"/>
              <a:defRPr>
                <a:solidFill>
                  <a:srgbClr val="3B3838"/>
                </a:solidFill>
              </a:defRPr>
            </a:lvl2pPr>
            <a:lvl3pPr>
              <a:lnSpc>
                <a:spcPct val="110000"/>
              </a:lnSpc>
              <a:spcBef>
                <a:spcPts val="750"/>
              </a:spcBef>
              <a:defRPr/>
            </a:lvl3pPr>
            <a:lvl4pPr>
              <a:lnSpc>
                <a:spcPct val="110000"/>
              </a:lnSpc>
              <a:spcBef>
                <a:spcPts val="750"/>
              </a:spcBef>
              <a:defRPr/>
            </a:lvl4pPr>
            <a:lvl5pPr>
              <a:lnSpc>
                <a:spcPct val="110000"/>
              </a:lnSpc>
              <a:spcBef>
                <a:spcPts val="750"/>
              </a:spcBef>
              <a:defRPr/>
            </a:lvl5pPr>
          </a:lstStyle>
          <a:p>
            <a:pPr lvl="0"/>
            <a:r>
              <a:rPr lang="en-US"/>
              <a:t>Click to edit Master text styles</a:t>
            </a:r>
          </a:p>
          <a:p>
            <a:pPr lvl="1"/>
            <a:r>
              <a:rPr lang="en-US"/>
              <a:t>Second level</a:t>
            </a:r>
          </a:p>
        </p:txBody>
      </p:sp>
      <p:sp>
        <p:nvSpPr>
          <p:cNvPr id="2" name="TextBox 2">
            <a:extLst>
              <a:ext uri="{FF2B5EF4-FFF2-40B4-BE49-F238E27FC236}">
                <a16:creationId xmlns:a16="http://schemas.microsoft.com/office/drawing/2014/main" id="{BBE7212A-8A15-8695-495B-1BD81F378CDB}"/>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solidFill>
                  <a:schemeClr val="bg1"/>
                </a:solidFill>
                <a:effectLst/>
                <a:latin typeface="Montserrat" panose="00000500000000000000" pitchFamily="2" charset="0"/>
                <a:ea typeface="Calibri" panose="020f0502020204030204" pitchFamily="34" charset="0"/>
              </a:rPr>
              <a:t>©Stoel Rives LLP</a:t>
            </a:r>
            <a:endParaRPr lang="en-US" sz="700">
              <a:solidFill>
                <a:schemeClr val="bg1"/>
              </a:solidFill>
              <a:latin typeface="Montserrat" panose="00000500000000000000" pitchFamily="2" charset="0"/>
            </a:endParaRPr>
          </a:p>
        </p:txBody>
      </p:sp>
      <p:sp>
        <p:nvSpPr>
          <p:cNvPr id="4" name="Slide Number Placeholder 5">
            <a:extLst>
              <a:ext uri="{FF2B5EF4-FFF2-40B4-BE49-F238E27FC236}">
                <a16:creationId xmlns:a16="http://schemas.microsoft.com/office/drawing/2014/main" id="{2506A169-9D0C-04CF-B713-0A06BA9D97FC}"/>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bg1"/>
                </a:solidFill>
                <a:latin typeface="Montserrat" panose="00000500000000000000" pitchFamily="2" charset="0"/>
              </a:defRPr>
            </a:lvl1pPr>
          </a:lstStyle>
          <a:p>
            <a:fld id="{EE6CD25B-82AB-4879-BA54-221C2B9DC0E8}" type="slidenum">
              <a:rPr lang="en-US" smtClean="0"/>
              <a:t>‹#›</a:t>
            </a:fld>
            <a:endParaRPr lang="en-US"/>
          </a:p>
        </p:txBody>
      </p:sp>
    </p:spTree>
    <p:extLst>
      <p:ext uri="{BB962C8B-B14F-4D97-AF65-F5344CB8AC3E}">
        <p14:creationId xmlns:p14="http://schemas.microsoft.com/office/powerpoint/2010/main" val="354550396"/>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2_Blue Gray - Left">
    <p:spTree>
      <p:nvGrpSpPr>
        <p:cNvPr id="1" name=""/>
        <p:cNvGrpSpPr/>
        <p:nvPr/>
      </p:nvGrpSpPr>
      <p:grpSpPr>
        <a:xfrm>
          <a:off x="0" y="0"/>
          <a:ext cx="0" cy="0"/>
        </a:xfrm>
      </p:grpSpPr>
      <p:sp>
        <p:nvSpPr>
          <p:cNvPr id="7" name="Freeform 37">
            <a:extLst>
              <a:ext uri="{FF2B5EF4-FFF2-40B4-BE49-F238E27FC236}">
                <a16:creationId xmlns:a16="http://schemas.microsoft.com/office/drawing/2014/main" id="{4DF2B92F-8155-218F-768F-F688DA48B4C4}"/>
              </a:ext>
            </a:extLst>
          </p:cNvPr>
          <p:cNvSpPr/>
          <p:nvPr userDrawn="1"/>
        </p:nvSpPr>
        <p:spPr>
          <a:xfrm>
            <a:off x="666748" y="0"/>
            <a:ext cx="2781301" cy="6858390"/>
          </a:xfrm>
          <a:custGeom>
            <a:gdLst>
              <a:gd name="connsiteX0" fmla="*/ 0 w 2085858"/>
              <a:gd name="connsiteY0" fmla="*/ 0 h 5143502"/>
              <a:gd name="connsiteX1" fmla="*/ 1596622 w 2085858"/>
              <a:gd name="connsiteY1" fmla="*/ 0 h 5143502"/>
              <a:gd name="connsiteX2" fmla="*/ 1598915 w 2085858"/>
              <a:gd name="connsiteY2" fmla="*/ 4477 h 5143502"/>
              <a:gd name="connsiteX3" fmla="*/ 2085858 w 2085858"/>
              <a:gd name="connsiteY3" fmla="*/ 2145317 h 5143502"/>
              <a:gd name="connsiteX4" fmla="*/ 1095943 w 2085858"/>
              <a:gd name="connsiteY4" fmla="*/ 5111687 h 5143502"/>
              <a:gd name="connsiteX5" fmla="*/ 1070554 w 2085858"/>
              <a:gd name="connsiteY5" fmla="*/ 5143502 h 5143502"/>
              <a:gd name="connsiteX6" fmla="*/ 0 w 2085858"/>
              <a:gd name="connsiteY6" fmla="*/ 5143502 h 51435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858" h="5143502">
                <a:moveTo>
                  <a:pt x="0" y="0"/>
                </a:moveTo>
                <a:lnTo>
                  <a:pt x="1596622" y="0"/>
                </a:lnTo>
                <a:lnTo>
                  <a:pt x="1598915" y="4477"/>
                </a:lnTo>
                <a:cubicBezTo>
                  <a:pt x="1910978" y="652113"/>
                  <a:pt x="2085858" y="1378292"/>
                  <a:pt x="2085858" y="2145317"/>
                </a:cubicBezTo>
                <a:cubicBezTo>
                  <a:pt x="2085858" y="3258568"/>
                  <a:pt x="1717468" y="4285776"/>
                  <a:pt x="1095943" y="5111687"/>
                </a:cubicBezTo>
                <a:lnTo>
                  <a:pt x="1070554" y="5143502"/>
                </a:lnTo>
                <a:lnTo>
                  <a:pt x="0" y="5143502"/>
                </a:lnTo>
                <a:close/>
              </a:path>
            </a:pathLst>
          </a:custGeom>
          <a:solidFill>
            <a:schemeClr val="tx2"/>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13" name="Freeform: Shape 12">
            <a:extLst>
              <a:ext uri="{FF2B5EF4-FFF2-40B4-BE49-F238E27FC236}">
                <a16:creationId xmlns:a16="http://schemas.microsoft.com/office/drawing/2014/main" id="{4DE35ABC-1702-2F1A-BF9C-3B2AA246CFD3}"/>
              </a:ext>
            </a:extLst>
          </p:cNvPr>
          <p:cNvSpPr/>
          <p:nvPr userDrawn="1"/>
        </p:nvSpPr>
        <p:spPr>
          <a:xfrm>
            <a:off x="0" y="0"/>
            <a:ext cx="3291419" cy="6858387"/>
          </a:xfrm>
          <a:custGeom>
            <a:gdLst>
              <a:gd name="connsiteX0" fmla="*/ 0 w 3291419"/>
              <a:gd name="connsiteY0" fmla="*/ 0 h 6858387"/>
              <a:gd name="connsiteX1" fmla="*/ 666748 w 3291419"/>
              <a:gd name="connsiteY1" fmla="*/ 0 h 6858387"/>
              <a:gd name="connsiteX2" fmla="*/ 2440082 w 3291419"/>
              <a:gd name="connsiteY2" fmla="*/ 0 h 6858387"/>
              <a:gd name="connsiteX3" fmla="*/ 2510568 w 3291419"/>
              <a:gd name="connsiteY3" fmla="*/ 122588 h 6858387"/>
              <a:gd name="connsiteX4" fmla="*/ 3291419 w 3291419"/>
              <a:gd name="connsiteY4" fmla="*/ 3206406 h 6858387"/>
              <a:gd name="connsiteX5" fmla="*/ 2313873 w 3291419"/>
              <a:gd name="connsiteY5" fmla="*/ 6627584 h 6858387"/>
              <a:gd name="connsiteX6" fmla="*/ 2160963 w 3291419"/>
              <a:gd name="connsiteY6" fmla="*/ 6858387 h 6858387"/>
              <a:gd name="connsiteX7" fmla="*/ 666748 w 3291419"/>
              <a:gd name="connsiteY7" fmla="*/ 6858387 h 6858387"/>
              <a:gd name="connsiteX8" fmla="*/ 666748 w 3291419"/>
              <a:gd name="connsiteY8" fmla="*/ 6858000 h 6858387"/>
              <a:gd name="connsiteX9" fmla="*/ 0 w 3291419"/>
              <a:gd name="connsiteY9" fmla="*/ 6858000 h 68583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1419" h="6858387">
                <a:moveTo>
                  <a:pt x="0" y="0"/>
                </a:moveTo>
                <a:lnTo>
                  <a:pt x="666748" y="0"/>
                </a:lnTo>
                <a:lnTo>
                  <a:pt x="2440082" y="0"/>
                </a:lnTo>
                <a:lnTo>
                  <a:pt x="2510568" y="122588"/>
                </a:lnTo>
                <a:cubicBezTo>
                  <a:pt x="3008552" y="1039295"/>
                  <a:pt x="3291419" y="2089817"/>
                  <a:pt x="3291419" y="3206406"/>
                </a:cubicBezTo>
                <a:cubicBezTo>
                  <a:pt x="3291419" y="4462571"/>
                  <a:pt x="2933416" y="5635117"/>
                  <a:pt x="2313873" y="6627584"/>
                </a:cubicBezTo>
                <a:lnTo>
                  <a:pt x="2160963" y="6858387"/>
                </a:lnTo>
                <a:lnTo>
                  <a:pt x="666748" y="6858387"/>
                </a:lnTo>
                <a:lnTo>
                  <a:pt x="666748" y="6858000"/>
                </a:lnTo>
                <a:lnTo>
                  <a:pt x="0" y="6858000"/>
                </a:lnTo>
                <a:close/>
              </a:path>
            </a:pathLst>
          </a:custGeom>
          <a:blipFill dpi="0" rotWithShape="1">
            <a:blip r:embed="rId1">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descr="A picture containing drawing, food&#10;&#10;Description automatically generated">
            <a:extLst>
              <a:ext uri="{FF2B5EF4-FFF2-40B4-BE49-F238E27FC236}">
                <a16:creationId xmlns:a16="http://schemas.microsoft.com/office/drawing/2014/main" id="{CADE9401-2D3A-FC9F-5C2B-EC47B396B26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48937" y="6239827"/>
            <a:ext cx="1997236" cy="404066"/>
          </a:xfrm>
          <a:prstGeom prst="rect">
            <a:avLst/>
          </a:prstGeom>
        </p:spPr>
      </p:pic>
      <p:sp>
        <p:nvSpPr>
          <p:cNvPr id="15" name="Rectangle 14">
            <a:extLst>
              <a:ext uri="{FF2B5EF4-FFF2-40B4-BE49-F238E27FC236}">
                <a16:creationId xmlns:a16="http://schemas.microsoft.com/office/drawing/2014/main" id="{FB95E3B5-EC7F-2112-84B1-E53A02BCC99A}"/>
              </a:ext>
            </a:extLst>
          </p:cNvPr>
          <p:cNvSpPr/>
          <p:nvPr userDrawn="1"/>
        </p:nvSpPr>
        <p:spPr>
          <a:xfrm>
            <a:off x="4362477" y="1348589"/>
            <a:ext cx="6897537" cy="21566"/>
          </a:xfrm>
          <a:prstGeom prst="rect">
            <a:avLst/>
          </a:prstGeom>
          <a:solidFill>
            <a:srgbClr val="0095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Text Placeholder 21">
            <a:extLst>
              <a:ext uri="{FF2B5EF4-FFF2-40B4-BE49-F238E27FC236}">
                <a16:creationId xmlns:a16="http://schemas.microsoft.com/office/drawing/2014/main" id="{2CDB4339-8C73-DBAC-026B-F2AB8489ACBF}"/>
              </a:ext>
            </a:extLst>
          </p:cNvPr>
          <p:cNvSpPr>
            <a:spLocks noGrp="1"/>
          </p:cNvSpPr>
          <p:nvPr>
            <p:ph type="body" sz="quarter" idx="10"/>
          </p:nvPr>
        </p:nvSpPr>
        <p:spPr>
          <a:xfrm>
            <a:off x="4239744" y="688092"/>
            <a:ext cx="7020270" cy="547392"/>
          </a:xfrm>
        </p:spPr>
        <p:txBody>
          <a:bodyPr>
            <a:normAutofit/>
          </a:bodyPr>
          <a:lstStyle>
            <a:lvl1pPr marL="0" indent="0">
              <a:lnSpc>
                <a:spcPct val="100000"/>
              </a:lnSpc>
              <a:spcBef>
                <a:spcPct val="0"/>
              </a:spcBef>
              <a:buNone/>
              <a:defRPr sz="3000">
                <a:solidFill>
                  <a:srgbClr val="496A8B"/>
                </a:solidFill>
              </a:defRPr>
            </a:lvl1pPr>
          </a:lstStyle>
          <a:p>
            <a:pPr lvl="0"/>
            <a:r>
              <a:rPr lang="en-US"/>
              <a:t>Click to edit Master text styles</a:t>
            </a:r>
          </a:p>
        </p:txBody>
      </p:sp>
      <p:sp>
        <p:nvSpPr>
          <p:cNvPr id="24" name="Text Placeholder 23">
            <a:extLst>
              <a:ext uri="{FF2B5EF4-FFF2-40B4-BE49-F238E27FC236}">
                <a16:creationId xmlns:a16="http://schemas.microsoft.com/office/drawing/2014/main" id="{306B580C-C058-CD9F-F5ED-175F735B99E6}"/>
              </a:ext>
            </a:extLst>
          </p:cNvPr>
          <p:cNvSpPr>
            <a:spLocks noGrp="1"/>
          </p:cNvSpPr>
          <p:nvPr>
            <p:ph type="body" sz="quarter" idx="11"/>
          </p:nvPr>
        </p:nvSpPr>
        <p:spPr>
          <a:xfrm>
            <a:off x="4337050" y="1701800"/>
            <a:ext cx="6922964" cy="918457"/>
          </a:xfrm>
        </p:spPr>
        <p:txBody>
          <a:bodyPr wrap="square">
            <a:spAutoFit/>
          </a:bodyPr>
          <a:lstStyle>
            <a:lvl1pPr marL="0" indent="0">
              <a:lnSpc>
                <a:spcPct val="110000"/>
              </a:lnSpc>
              <a:spcBef>
                <a:spcPts val="750"/>
              </a:spcBef>
              <a:buNone/>
              <a:defRPr>
                <a:solidFill>
                  <a:srgbClr val="3B3838"/>
                </a:solidFill>
              </a:defRPr>
            </a:lvl1pPr>
            <a:lvl2pPr marL="687388" indent="-365760">
              <a:lnSpc>
                <a:spcPct val="110000"/>
              </a:lnSpc>
              <a:spcBef>
                <a:spcPts val="750"/>
              </a:spcBef>
              <a:buFont typeface="Arial" panose="020b0604020202020204" pitchFamily="34" charset="0"/>
              <a:buChar char="•"/>
              <a:defRPr>
                <a:solidFill>
                  <a:srgbClr val="3B3838"/>
                </a:solidFill>
              </a:defRPr>
            </a:lvl2pPr>
            <a:lvl3pPr>
              <a:lnSpc>
                <a:spcPct val="110000"/>
              </a:lnSpc>
              <a:spcBef>
                <a:spcPts val="750"/>
              </a:spcBef>
              <a:defRPr/>
            </a:lvl3pPr>
            <a:lvl4pPr>
              <a:lnSpc>
                <a:spcPct val="110000"/>
              </a:lnSpc>
              <a:spcBef>
                <a:spcPts val="750"/>
              </a:spcBef>
              <a:defRPr/>
            </a:lvl4pPr>
            <a:lvl5pPr>
              <a:lnSpc>
                <a:spcPct val="110000"/>
              </a:lnSpc>
              <a:spcBef>
                <a:spcPts val="750"/>
              </a:spcBef>
              <a:defRPr/>
            </a:lvl5pPr>
          </a:lstStyle>
          <a:p>
            <a:pPr lvl="0"/>
            <a:r>
              <a:rPr lang="en-US"/>
              <a:t>Click to edit Master text styles</a:t>
            </a:r>
          </a:p>
          <a:p>
            <a:pPr lvl="1"/>
            <a:r>
              <a:rPr lang="en-US"/>
              <a:t>Second level</a:t>
            </a:r>
          </a:p>
        </p:txBody>
      </p:sp>
      <p:sp>
        <p:nvSpPr>
          <p:cNvPr id="2" name="TextBox 2">
            <a:extLst>
              <a:ext uri="{FF2B5EF4-FFF2-40B4-BE49-F238E27FC236}">
                <a16:creationId xmlns:a16="http://schemas.microsoft.com/office/drawing/2014/main" id="{BBE7212A-8A15-8695-495B-1BD81F378CDB}"/>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solidFill>
                  <a:schemeClr val="bg1"/>
                </a:solidFill>
                <a:effectLst/>
                <a:latin typeface="Montserrat" panose="00000500000000000000" pitchFamily="2" charset="0"/>
                <a:ea typeface="Calibri" panose="020f0502020204030204" pitchFamily="34" charset="0"/>
              </a:rPr>
              <a:t>©Stoel Rives LLP</a:t>
            </a:r>
            <a:endParaRPr lang="en-US" sz="700">
              <a:solidFill>
                <a:schemeClr val="bg1"/>
              </a:solidFill>
              <a:latin typeface="Montserrat" panose="00000500000000000000" pitchFamily="2" charset="0"/>
            </a:endParaRPr>
          </a:p>
        </p:txBody>
      </p:sp>
      <p:sp>
        <p:nvSpPr>
          <p:cNvPr id="4" name="Slide Number Placeholder 5">
            <a:extLst>
              <a:ext uri="{FF2B5EF4-FFF2-40B4-BE49-F238E27FC236}">
                <a16:creationId xmlns:a16="http://schemas.microsoft.com/office/drawing/2014/main" id="{2506A169-9D0C-04CF-B713-0A06BA9D97FC}"/>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bg1"/>
                </a:solidFill>
                <a:latin typeface="Montserrat" panose="00000500000000000000" pitchFamily="2" charset="0"/>
              </a:defRPr>
            </a:lvl1pPr>
          </a:lstStyle>
          <a:p>
            <a:fld id="{EE6CD25B-82AB-4879-BA54-221C2B9DC0E8}" type="slidenum">
              <a:rPr lang="en-US" smtClean="0"/>
              <a:t>‹#›</a:t>
            </a:fld>
            <a:endParaRPr lang="en-US"/>
          </a:p>
        </p:txBody>
      </p:sp>
      <p:sp>
        <p:nvSpPr>
          <p:cNvPr id="5" name="Picture Placeholder 4">
            <a:extLst>
              <a:ext uri="{FF2B5EF4-FFF2-40B4-BE49-F238E27FC236}">
                <a16:creationId xmlns:a16="http://schemas.microsoft.com/office/drawing/2014/main" id="{E4386D2C-10E1-7C73-D8F7-8F010D1CFE25}"/>
              </a:ext>
            </a:extLst>
          </p:cNvPr>
          <p:cNvSpPr>
            <a:spLocks noGrp="1"/>
          </p:cNvSpPr>
          <p:nvPr>
            <p:ph type="pic" sz="quarter" idx="12"/>
          </p:nvPr>
        </p:nvSpPr>
        <p:spPr>
          <a:xfrm>
            <a:off x="-73025" y="-80963"/>
            <a:ext cx="3521075" cy="7031038"/>
          </a:xfrm>
        </p:spPr>
        <p:txBody>
          <a:bodyPr/>
          <a:lstStyle/>
          <a:p>
            <a:r>
              <a:rPr lang="en-US"/>
              <a:t>Click icon to add picture</a:t>
            </a:r>
          </a:p>
        </p:txBody>
      </p:sp>
    </p:spTree>
    <p:extLst>
      <p:ext uri="{BB962C8B-B14F-4D97-AF65-F5344CB8AC3E}">
        <p14:creationId xmlns:p14="http://schemas.microsoft.com/office/powerpoint/2010/main" val="3653978346"/>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Blue 1 - Left">
    <p:spTree>
      <p:nvGrpSpPr>
        <p:cNvPr id="1" name=""/>
        <p:cNvGrpSpPr/>
        <p:nvPr/>
      </p:nvGrpSpPr>
      <p:grpSpPr>
        <a:xfrm>
          <a:off x="0" y="0"/>
          <a:ext cx="0" cy="0"/>
        </a:xfrm>
      </p:grpSpPr>
      <p:sp>
        <p:nvSpPr>
          <p:cNvPr id="7" name="Freeform 37">
            <a:extLst>
              <a:ext uri="{FF2B5EF4-FFF2-40B4-BE49-F238E27FC236}">
                <a16:creationId xmlns:a16="http://schemas.microsoft.com/office/drawing/2014/main" id="{4DF2B92F-8155-218F-768F-F688DA48B4C4}"/>
              </a:ext>
            </a:extLst>
          </p:cNvPr>
          <p:cNvSpPr/>
          <p:nvPr userDrawn="1"/>
        </p:nvSpPr>
        <p:spPr>
          <a:xfrm>
            <a:off x="666748" y="0"/>
            <a:ext cx="2781301" cy="6858390"/>
          </a:xfrm>
          <a:custGeom>
            <a:gdLst>
              <a:gd name="connsiteX0" fmla="*/ 0 w 2085858"/>
              <a:gd name="connsiteY0" fmla="*/ 0 h 5143502"/>
              <a:gd name="connsiteX1" fmla="*/ 1596622 w 2085858"/>
              <a:gd name="connsiteY1" fmla="*/ 0 h 5143502"/>
              <a:gd name="connsiteX2" fmla="*/ 1598915 w 2085858"/>
              <a:gd name="connsiteY2" fmla="*/ 4477 h 5143502"/>
              <a:gd name="connsiteX3" fmla="*/ 2085858 w 2085858"/>
              <a:gd name="connsiteY3" fmla="*/ 2145317 h 5143502"/>
              <a:gd name="connsiteX4" fmla="*/ 1095943 w 2085858"/>
              <a:gd name="connsiteY4" fmla="*/ 5111687 h 5143502"/>
              <a:gd name="connsiteX5" fmla="*/ 1070554 w 2085858"/>
              <a:gd name="connsiteY5" fmla="*/ 5143502 h 5143502"/>
              <a:gd name="connsiteX6" fmla="*/ 0 w 2085858"/>
              <a:gd name="connsiteY6" fmla="*/ 5143502 h 51435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858" h="5143502">
                <a:moveTo>
                  <a:pt x="0" y="0"/>
                </a:moveTo>
                <a:lnTo>
                  <a:pt x="1596622" y="0"/>
                </a:lnTo>
                <a:lnTo>
                  <a:pt x="1598915" y="4477"/>
                </a:lnTo>
                <a:cubicBezTo>
                  <a:pt x="1910978" y="652113"/>
                  <a:pt x="2085858" y="1378292"/>
                  <a:pt x="2085858" y="2145317"/>
                </a:cubicBezTo>
                <a:cubicBezTo>
                  <a:pt x="2085858" y="3258568"/>
                  <a:pt x="1717468" y="4285776"/>
                  <a:pt x="1095943" y="5111687"/>
                </a:cubicBezTo>
                <a:lnTo>
                  <a:pt x="1070554" y="5143502"/>
                </a:lnTo>
                <a:lnTo>
                  <a:pt x="0" y="5143502"/>
                </a:lnTo>
                <a:close/>
              </a:path>
            </a:pathLst>
          </a:custGeom>
          <a:solidFill>
            <a:srgbClr val="496D8F"/>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13" name="Freeform: Shape 12">
            <a:extLst>
              <a:ext uri="{FF2B5EF4-FFF2-40B4-BE49-F238E27FC236}">
                <a16:creationId xmlns:a16="http://schemas.microsoft.com/office/drawing/2014/main" id="{4DE35ABC-1702-2F1A-BF9C-3B2AA246CFD3}"/>
              </a:ext>
            </a:extLst>
          </p:cNvPr>
          <p:cNvSpPr/>
          <p:nvPr userDrawn="1"/>
        </p:nvSpPr>
        <p:spPr>
          <a:xfrm>
            <a:off x="0" y="0"/>
            <a:ext cx="3291419" cy="6858387"/>
          </a:xfrm>
          <a:custGeom>
            <a:gdLst>
              <a:gd name="connsiteX0" fmla="*/ 0 w 3291419"/>
              <a:gd name="connsiteY0" fmla="*/ 0 h 6858387"/>
              <a:gd name="connsiteX1" fmla="*/ 666748 w 3291419"/>
              <a:gd name="connsiteY1" fmla="*/ 0 h 6858387"/>
              <a:gd name="connsiteX2" fmla="*/ 2440082 w 3291419"/>
              <a:gd name="connsiteY2" fmla="*/ 0 h 6858387"/>
              <a:gd name="connsiteX3" fmla="*/ 2510568 w 3291419"/>
              <a:gd name="connsiteY3" fmla="*/ 122588 h 6858387"/>
              <a:gd name="connsiteX4" fmla="*/ 3291419 w 3291419"/>
              <a:gd name="connsiteY4" fmla="*/ 3206406 h 6858387"/>
              <a:gd name="connsiteX5" fmla="*/ 2313873 w 3291419"/>
              <a:gd name="connsiteY5" fmla="*/ 6627584 h 6858387"/>
              <a:gd name="connsiteX6" fmla="*/ 2160963 w 3291419"/>
              <a:gd name="connsiteY6" fmla="*/ 6858387 h 6858387"/>
              <a:gd name="connsiteX7" fmla="*/ 666748 w 3291419"/>
              <a:gd name="connsiteY7" fmla="*/ 6858387 h 6858387"/>
              <a:gd name="connsiteX8" fmla="*/ 666748 w 3291419"/>
              <a:gd name="connsiteY8" fmla="*/ 6858000 h 6858387"/>
              <a:gd name="connsiteX9" fmla="*/ 0 w 3291419"/>
              <a:gd name="connsiteY9" fmla="*/ 6858000 h 68583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1419" h="6858387">
                <a:moveTo>
                  <a:pt x="0" y="0"/>
                </a:moveTo>
                <a:lnTo>
                  <a:pt x="666748" y="0"/>
                </a:lnTo>
                <a:lnTo>
                  <a:pt x="2440082" y="0"/>
                </a:lnTo>
                <a:lnTo>
                  <a:pt x="2510568" y="122588"/>
                </a:lnTo>
                <a:cubicBezTo>
                  <a:pt x="3008552" y="1039295"/>
                  <a:pt x="3291419" y="2089817"/>
                  <a:pt x="3291419" y="3206406"/>
                </a:cubicBezTo>
                <a:cubicBezTo>
                  <a:pt x="3291419" y="4462571"/>
                  <a:pt x="2933416" y="5635117"/>
                  <a:pt x="2313873" y="6627584"/>
                </a:cubicBezTo>
                <a:lnTo>
                  <a:pt x="2160963" y="6858387"/>
                </a:lnTo>
                <a:lnTo>
                  <a:pt x="666748" y="6858387"/>
                </a:lnTo>
                <a:lnTo>
                  <a:pt x="666748" y="6858000"/>
                </a:lnTo>
                <a:lnTo>
                  <a:pt x="0" y="6858000"/>
                </a:lnTo>
                <a:close/>
              </a:path>
            </a:pathLst>
          </a:custGeom>
          <a:blipFill dpi="0" rotWithShape="1">
            <a:blip r:embed="rId1">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FB95E3B5-EC7F-2112-84B1-E53A02BCC99A}"/>
              </a:ext>
            </a:extLst>
          </p:cNvPr>
          <p:cNvSpPr/>
          <p:nvPr userDrawn="1"/>
        </p:nvSpPr>
        <p:spPr>
          <a:xfrm>
            <a:off x="4362477" y="1348589"/>
            <a:ext cx="6897537" cy="21566"/>
          </a:xfrm>
          <a:prstGeom prst="rect">
            <a:avLst/>
          </a:prstGeom>
          <a:solidFill>
            <a:srgbClr val="0095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Text Placeholder 21">
            <a:extLst>
              <a:ext uri="{FF2B5EF4-FFF2-40B4-BE49-F238E27FC236}">
                <a16:creationId xmlns:a16="http://schemas.microsoft.com/office/drawing/2014/main" id="{2CDB4339-8C73-DBAC-026B-F2AB8489ACBF}"/>
              </a:ext>
            </a:extLst>
          </p:cNvPr>
          <p:cNvSpPr>
            <a:spLocks noGrp="1"/>
          </p:cNvSpPr>
          <p:nvPr>
            <p:ph type="body" sz="quarter" idx="10"/>
          </p:nvPr>
        </p:nvSpPr>
        <p:spPr>
          <a:xfrm>
            <a:off x="4239744" y="688092"/>
            <a:ext cx="7020270" cy="547392"/>
          </a:xfrm>
        </p:spPr>
        <p:txBody>
          <a:bodyPr>
            <a:normAutofit/>
          </a:bodyPr>
          <a:lstStyle>
            <a:lvl1pPr marL="0" indent="0">
              <a:lnSpc>
                <a:spcPct val="100000"/>
              </a:lnSpc>
              <a:spcBef>
                <a:spcPct val="0"/>
              </a:spcBef>
              <a:buNone/>
              <a:defRPr sz="3000">
                <a:solidFill>
                  <a:srgbClr val="496A8B"/>
                </a:solidFill>
              </a:defRPr>
            </a:lvl1pPr>
          </a:lstStyle>
          <a:p>
            <a:pPr lvl="0"/>
            <a:r>
              <a:rPr lang="en-US"/>
              <a:t>Click to edit Master text styles</a:t>
            </a:r>
          </a:p>
        </p:txBody>
      </p:sp>
      <p:sp>
        <p:nvSpPr>
          <p:cNvPr id="24" name="Text Placeholder 23">
            <a:extLst>
              <a:ext uri="{FF2B5EF4-FFF2-40B4-BE49-F238E27FC236}">
                <a16:creationId xmlns:a16="http://schemas.microsoft.com/office/drawing/2014/main" id="{306B580C-C058-CD9F-F5ED-175F735B99E6}"/>
              </a:ext>
            </a:extLst>
          </p:cNvPr>
          <p:cNvSpPr>
            <a:spLocks noGrp="1"/>
          </p:cNvSpPr>
          <p:nvPr>
            <p:ph type="body" sz="quarter" idx="11"/>
          </p:nvPr>
        </p:nvSpPr>
        <p:spPr>
          <a:xfrm>
            <a:off x="4337050" y="1701800"/>
            <a:ext cx="6922964" cy="918457"/>
          </a:xfrm>
        </p:spPr>
        <p:txBody>
          <a:bodyPr wrap="square">
            <a:spAutoFit/>
          </a:bodyPr>
          <a:lstStyle>
            <a:lvl1pPr marL="0" indent="0">
              <a:lnSpc>
                <a:spcPct val="110000"/>
              </a:lnSpc>
              <a:spcBef>
                <a:spcPts val="750"/>
              </a:spcBef>
              <a:buNone/>
              <a:defRPr>
                <a:solidFill>
                  <a:srgbClr val="3B3838"/>
                </a:solidFill>
              </a:defRPr>
            </a:lvl1pPr>
            <a:lvl2pPr marL="687388" indent="-365760">
              <a:lnSpc>
                <a:spcPct val="110000"/>
              </a:lnSpc>
              <a:spcBef>
                <a:spcPts val="750"/>
              </a:spcBef>
              <a:buFont typeface="Arial" panose="020b0604020202020204" pitchFamily="34" charset="0"/>
              <a:buChar char="•"/>
              <a:defRPr>
                <a:solidFill>
                  <a:srgbClr val="3B3838"/>
                </a:solidFill>
              </a:defRPr>
            </a:lvl2pPr>
            <a:lvl3pPr>
              <a:lnSpc>
                <a:spcPct val="110000"/>
              </a:lnSpc>
              <a:spcBef>
                <a:spcPts val="750"/>
              </a:spcBef>
              <a:defRPr/>
            </a:lvl3pPr>
            <a:lvl4pPr>
              <a:lnSpc>
                <a:spcPct val="110000"/>
              </a:lnSpc>
              <a:spcBef>
                <a:spcPts val="750"/>
              </a:spcBef>
              <a:defRPr/>
            </a:lvl4pPr>
            <a:lvl5pPr>
              <a:lnSpc>
                <a:spcPct val="110000"/>
              </a:lnSpc>
              <a:spcBef>
                <a:spcPts val="750"/>
              </a:spcBef>
              <a:defRPr/>
            </a:lvl5pPr>
          </a:lstStyle>
          <a:p>
            <a:pPr lvl="0"/>
            <a:r>
              <a:rPr lang="en-US"/>
              <a:t>Click to edit Master text styles</a:t>
            </a:r>
          </a:p>
          <a:p>
            <a:pPr lvl="1"/>
            <a:r>
              <a:rPr lang="en-US"/>
              <a:t>Second level</a:t>
            </a:r>
          </a:p>
        </p:txBody>
      </p:sp>
      <p:pic>
        <p:nvPicPr>
          <p:cNvPr id="2" name="Picture 1" descr="A picture containing drawing, food&#10;&#10;Description automatically generated">
            <a:extLst>
              <a:ext uri="{FF2B5EF4-FFF2-40B4-BE49-F238E27FC236}">
                <a16:creationId xmlns:a16="http://schemas.microsoft.com/office/drawing/2014/main" id="{4A1B0FF2-AA1E-FDD6-FFD5-FF3FCDD45A7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48937" y="6239827"/>
            <a:ext cx="1997236" cy="404066"/>
          </a:xfrm>
          <a:prstGeom prst="rect">
            <a:avLst/>
          </a:prstGeom>
        </p:spPr>
      </p:pic>
      <p:sp>
        <p:nvSpPr>
          <p:cNvPr id="3" name="TextBox 2">
            <a:extLst>
              <a:ext uri="{FF2B5EF4-FFF2-40B4-BE49-F238E27FC236}">
                <a16:creationId xmlns:a16="http://schemas.microsoft.com/office/drawing/2014/main" id="{5C000C60-2A90-4693-0165-6DF77D10BB51}"/>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solidFill>
                  <a:schemeClr val="bg1"/>
                </a:solidFill>
                <a:effectLst/>
                <a:latin typeface="Montserrat" panose="00000500000000000000" pitchFamily="2" charset="0"/>
                <a:ea typeface="Calibri" panose="020f0502020204030204" pitchFamily="34" charset="0"/>
              </a:rPr>
              <a:t>©Stoel Rives LLP</a:t>
            </a:r>
            <a:endParaRPr lang="en-US" sz="700">
              <a:solidFill>
                <a:schemeClr val="bg1"/>
              </a:solidFill>
              <a:latin typeface="Montserrat" panose="00000500000000000000" pitchFamily="2" charset="0"/>
            </a:endParaRPr>
          </a:p>
        </p:txBody>
      </p:sp>
      <p:sp>
        <p:nvSpPr>
          <p:cNvPr id="5" name="Slide Number Placeholder 5">
            <a:extLst>
              <a:ext uri="{FF2B5EF4-FFF2-40B4-BE49-F238E27FC236}">
                <a16:creationId xmlns:a16="http://schemas.microsoft.com/office/drawing/2014/main" id="{94A0406E-7AF1-4B6D-AFD1-0F3597CC5008}"/>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bg1"/>
                </a:solidFill>
                <a:latin typeface="Montserrat" panose="00000500000000000000" pitchFamily="2" charset="0"/>
              </a:defRPr>
            </a:lvl1pPr>
          </a:lstStyle>
          <a:p>
            <a:fld id="{EE6CD25B-82AB-4879-BA54-221C2B9DC0E8}" type="slidenum">
              <a:rPr lang="en-US" smtClean="0"/>
              <a:t>‹#›</a:t>
            </a:fld>
            <a:endParaRPr lang="en-US"/>
          </a:p>
        </p:txBody>
      </p:sp>
    </p:spTree>
    <p:extLst>
      <p:ext uri="{BB962C8B-B14F-4D97-AF65-F5344CB8AC3E}">
        <p14:creationId xmlns:p14="http://schemas.microsoft.com/office/powerpoint/2010/main" val="1200638140"/>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Blue 2 - Left">
    <p:spTree>
      <p:nvGrpSpPr>
        <p:cNvPr id="1" name=""/>
        <p:cNvGrpSpPr/>
        <p:nvPr/>
      </p:nvGrpSpPr>
      <p:grpSpPr>
        <a:xfrm>
          <a:off x="0" y="0"/>
          <a:ext cx="0" cy="0"/>
        </a:xfrm>
      </p:grpSpPr>
      <p:sp>
        <p:nvSpPr>
          <p:cNvPr id="7" name="Freeform 37">
            <a:extLst>
              <a:ext uri="{FF2B5EF4-FFF2-40B4-BE49-F238E27FC236}">
                <a16:creationId xmlns:a16="http://schemas.microsoft.com/office/drawing/2014/main" id="{4DF2B92F-8155-218F-768F-F688DA48B4C4}"/>
              </a:ext>
            </a:extLst>
          </p:cNvPr>
          <p:cNvSpPr/>
          <p:nvPr userDrawn="1"/>
        </p:nvSpPr>
        <p:spPr>
          <a:xfrm>
            <a:off x="666748" y="0"/>
            <a:ext cx="2781301" cy="6858390"/>
          </a:xfrm>
          <a:custGeom>
            <a:gdLst>
              <a:gd name="connsiteX0" fmla="*/ 0 w 2085858"/>
              <a:gd name="connsiteY0" fmla="*/ 0 h 5143502"/>
              <a:gd name="connsiteX1" fmla="*/ 1596622 w 2085858"/>
              <a:gd name="connsiteY1" fmla="*/ 0 h 5143502"/>
              <a:gd name="connsiteX2" fmla="*/ 1598915 w 2085858"/>
              <a:gd name="connsiteY2" fmla="*/ 4477 h 5143502"/>
              <a:gd name="connsiteX3" fmla="*/ 2085858 w 2085858"/>
              <a:gd name="connsiteY3" fmla="*/ 2145317 h 5143502"/>
              <a:gd name="connsiteX4" fmla="*/ 1095943 w 2085858"/>
              <a:gd name="connsiteY4" fmla="*/ 5111687 h 5143502"/>
              <a:gd name="connsiteX5" fmla="*/ 1070554 w 2085858"/>
              <a:gd name="connsiteY5" fmla="*/ 5143502 h 5143502"/>
              <a:gd name="connsiteX6" fmla="*/ 0 w 2085858"/>
              <a:gd name="connsiteY6" fmla="*/ 5143502 h 51435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858" h="5143502">
                <a:moveTo>
                  <a:pt x="0" y="0"/>
                </a:moveTo>
                <a:lnTo>
                  <a:pt x="1596622" y="0"/>
                </a:lnTo>
                <a:lnTo>
                  <a:pt x="1598915" y="4477"/>
                </a:lnTo>
                <a:cubicBezTo>
                  <a:pt x="1910978" y="652113"/>
                  <a:pt x="2085858" y="1378292"/>
                  <a:pt x="2085858" y="2145317"/>
                </a:cubicBezTo>
                <a:cubicBezTo>
                  <a:pt x="2085858" y="3258568"/>
                  <a:pt x="1717468" y="4285776"/>
                  <a:pt x="1095943" y="5111687"/>
                </a:cubicBezTo>
                <a:lnTo>
                  <a:pt x="1070554" y="5143502"/>
                </a:lnTo>
                <a:lnTo>
                  <a:pt x="0" y="5143502"/>
                </a:lnTo>
                <a:close/>
              </a:path>
            </a:pathLst>
          </a:custGeom>
          <a:solidFill>
            <a:schemeClr val="accent1"/>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13" name="Freeform: Shape 12">
            <a:extLst>
              <a:ext uri="{FF2B5EF4-FFF2-40B4-BE49-F238E27FC236}">
                <a16:creationId xmlns:a16="http://schemas.microsoft.com/office/drawing/2014/main" id="{4DE35ABC-1702-2F1A-BF9C-3B2AA246CFD3}"/>
              </a:ext>
            </a:extLst>
          </p:cNvPr>
          <p:cNvSpPr/>
          <p:nvPr userDrawn="1"/>
        </p:nvSpPr>
        <p:spPr>
          <a:xfrm>
            <a:off x="0" y="0"/>
            <a:ext cx="3291419" cy="6858387"/>
          </a:xfrm>
          <a:custGeom>
            <a:gdLst>
              <a:gd name="connsiteX0" fmla="*/ 0 w 3291419"/>
              <a:gd name="connsiteY0" fmla="*/ 0 h 6858387"/>
              <a:gd name="connsiteX1" fmla="*/ 666748 w 3291419"/>
              <a:gd name="connsiteY1" fmla="*/ 0 h 6858387"/>
              <a:gd name="connsiteX2" fmla="*/ 2440082 w 3291419"/>
              <a:gd name="connsiteY2" fmla="*/ 0 h 6858387"/>
              <a:gd name="connsiteX3" fmla="*/ 2510568 w 3291419"/>
              <a:gd name="connsiteY3" fmla="*/ 122588 h 6858387"/>
              <a:gd name="connsiteX4" fmla="*/ 3291419 w 3291419"/>
              <a:gd name="connsiteY4" fmla="*/ 3206406 h 6858387"/>
              <a:gd name="connsiteX5" fmla="*/ 2313873 w 3291419"/>
              <a:gd name="connsiteY5" fmla="*/ 6627584 h 6858387"/>
              <a:gd name="connsiteX6" fmla="*/ 2160963 w 3291419"/>
              <a:gd name="connsiteY6" fmla="*/ 6858387 h 6858387"/>
              <a:gd name="connsiteX7" fmla="*/ 666748 w 3291419"/>
              <a:gd name="connsiteY7" fmla="*/ 6858387 h 6858387"/>
              <a:gd name="connsiteX8" fmla="*/ 666748 w 3291419"/>
              <a:gd name="connsiteY8" fmla="*/ 6858000 h 6858387"/>
              <a:gd name="connsiteX9" fmla="*/ 0 w 3291419"/>
              <a:gd name="connsiteY9" fmla="*/ 6858000 h 68583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1419" h="6858387">
                <a:moveTo>
                  <a:pt x="0" y="0"/>
                </a:moveTo>
                <a:lnTo>
                  <a:pt x="666748" y="0"/>
                </a:lnTo>
                <a:lnTo>
                  <a:pt x="2440082" y="0"/>
                </a:lnTo>
                <a:lnTo>
                  <a:pt x="2510568" y="122588"/>
                </a:lnTo>
                <a:cubicBezTo>
                  <a:pt x="3008552" y="1039295"/>
                  <a:pt x="3291419" y="2089817"/>
                  <a:pt x="3291419" y="3206406"/>
                </a:cubicBezTo>
                <a:cubicBezTo>
                  <a:pt x="3291419" y="4462571"/>
                  <a:pt x="2933416" y="5635117"/>
                  <a:pt x="2313873" y="6627584"/>
                </a:cubicBezTo>
                <a:lnTo>
                  <a:pt x="2160963" y="6858387"/>
                </a:lnTo>
                <a:lnTo>
                  <a:pt x="666748" y="6858387"/>
                </a:lnTo>
                <a:lnTo>
                  <a:pt x="666748" y="6858000"/>
                </a:lnTo>
                <a:lnTo>
                  <a:pt x="0" y="6858000"/>
                </a:lnTo>
                <a:close/>
              </a:path>
            </a:pathLst>
          </a:custGeom>
          <a:blipFill dpi="0" rotWithShape="1">
            <a:blip r:embed="rId1">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FB95E3B5-EC7F-2112-84B1-E53A02BCC99A}"/>
              </a:ext>
            </a:extLst>
          </p:cNvPr>
          <p:cNvSpPr/>
          <p:nvPr userDrawn="1"/>
        </p:nvSpPr>
        <p:spPr>
          <a:xfrm>
            <a:off x="4362477" y="1348589"/>
            <a:ext cx="6897537" cy="21566"/>
          </a:xfrm>
          <a:prstGeom prst="rect">
            <a:avLst/>
          </a:prstGeom>
          <a:solidFill>
            <a:srgbClr val="0095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Text Placeholder 21">
            <a:extLst>
              <a:ext uri="{FF2B5EF4-FFF2-40B4-BE49-F238E27FC236}">
                <a16:creationId xmlns:a16="http://schemas.microsoft.com/office/drawing/2014/main" id="{2CDB4339-8C73-DBAC-026B-F2AB8489ACBF}"/>
              </a:ext>
            </a:extLst>
          </p:cNvPr>
          <p:cNvSpPr>
            <a:spLocks noGrp="1"/>
          </p:cNvSpPr>
          <p:nvPr>
            <p:ph type="body" sz="quarter" idx="10"/>
          </p:nvPr>
        </p:nvSpPr>
        <p:spPr>
          <a:xfrm>
            <a:off x="4239744" y="688092"/>
            <a:ext cx="7020270" cy="547392"/>
          </a:xfrm>
        </p:spPr>
        <p:txBody>
          <a:bodyPr>
            <a:normAutofit/>
          </a:bodyPr>
          <a:lstStyle>
            <a:lvl1pPr marL="0" indent="0">
              <a:lnSpc>
                <a:spcPct val="100000"/>
              </a:lnSpc>
              <a:spcBef>
                <a:spcPct val="0"/>
              </a:spcBef>
              <a:buNone/>
              <a:defRPr sz="3000">
                <a:solidFill>
                  <a:srgbClr val="496A8B"/>
                </a:solidFill>
              </a:defRPr>
            </a:lvl1pPr>
          </a:lstStyle>
          <a:p>
            <a:pPr lvl="0"/>
            <a:r>
              <a:rPr lang="en-US"/>
              <a:t>Click to edit Master text styles</a:t>
            </a:r>
          </a:p>
        </p:txBody>
      </p:sp>
      <p:sp>
        <p:nvSpPr>
          <p:cNvPr id="24" name="Text Placeholder 23">
            <a:extLst>
              <a:ext uri="{FF2B5EF4-FFF2-40B4-BE49-F238E27FC236}">
                <a16:creationId xmlns:a16="http://schemas.microsoft.com/office/drawing/2014/main" id="{306B580C-C058-CD9F-F5ED-175F735B99E6}"/>
              </a:ext>
            </a:extLst>
          </p:cNvPr>
          <p:cNvSpPr>
            <a:spLocks noGrp="1"/>
          </p:cNvSpPr>
          <p:nvPr>
            <p:ph type="body" sz="quarter" idx="11"/>
          </p:nvPr>
        </p:nvSpPr>
        <p:spPr>
          <a:xfrm>
            <a:off x="4337050" y="1701800"/>
            <a:ext cx="6922964" cy="918457"/>
          </a:xfrm>
        </p:spPr>
        <p:txBody>
          <a:bodyPr wrap="square">
            <a:spAutoFit/>
          </a:bodyPr>
          <a:lstStyle>
            <a:lvl1pPr marL="0" indent="0">
              <a:lnSpc>
                <a:spcPct val="110000"/>
              </a:lnSpc>
              <a:spcBef>
                <a:spcPts val="750"/>
              </a:spcBef>
              <a:buNone/>
              <a:defRPr>
                <a:solidFill>
                  <a:srgbClr val="3B3838"/>
                </a:solidFill>
              </a:defRPr>
            </a:lvl1pPr>
            <a:lvl2pPr marL="687388" indent="-365760">
              <a:lnSpc>
                <a:spcPct val="110000"/>
              </a:lnSpc>
              <a:spcBef>
                <a:spcPts val="750"/>
              </a:spcBef>
              <a:buFont typeface="Arial" panose="020b0604020202020204" pitchFamily="34" charset="0"/>
              <a:buChar char="•"/>
              <a:defRPr>
                <a:solidFill>
                  <a:srgbClr val="3B3838"/>
                </a:solidFill>
              </a:defRPr>
            </a:lvl2pPr>
            <a:lvl3pPr>
              <a:lnSpc>
                <a:spcPct val="110000"/>
              </a:lnSpc>
              <a:spcBef>
                <a:spcPts val="750"/>
              </a:spcBef>
              <a:defRPr/>
            </a:lvl3pPr>
            <a:lvl4pPr>
              <a:lnSpc>
                <a:spcPct val="110000"/>
              </a:lnSpc>
              <a:spcBef>
                <a:spcPts val="750"/>
              </a:spcBef>
              <a:defRPr/>
            </a:lvl4pPr>
            <a:lvl5pPr>
              <a:lnSpc>
                <a:spcPct val="110000"/>
              </a:lnSpc>
              <a:spcBef>
                <a:spcPts val="750"/>
              </a:spcBef>
              <a:defRPr/>
            </a:lvl5pPr>
          </a:lstStyle>
          <a:p>
            <a:pPr lvl="0"/>
            <a:r>
              <a:rPr lang="en-US"/>
              <a:t>Click to edit Master text styles</a:t>
            </a:r>
          </a:p>
          <a:p>
            <a:pPr lvl="1"/>
            <a:r>
              <a:rPr lang="en-US"/>
              <a:t>Second level</a:t>
            </a:r>
          </a:p>
        </p:txBody>
      </p:sp>
      <p:pic>
        <p:nvPicPr>
          <p:cNvPr id="2" name="Picture 1" descr="A picture containing drawing, food&#10;&#10;Description automatically generated">
            <a:extLst>
              <a:ext uri="{FF2B5EF4-FFF2-40B4-BE49-F238E27FC236}">
                <a16:creationId xmlns:a16="http://schemas.microsoft.com/office/drawing/2014/main" id="{9B55737D-3390-EB60-0239-757CB110D48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48937" y="6239827"/>
            <a:ext cx="1997236" cy="404066"/>
          </a:xfrm>
          <a:prstGeom prst="rect">
            <a:avLst/>
          </a:prstGeom>
        </p:spPr>
      </p:pic>
      <p:sp>
        <p:nvSpPr>
          <p:cNvPr id="3" name="TextBox 2">
            <a:extLst>
              <a:ext uri="{FF2B5EF4-FFF2-40B4-BE49-F238E27FC236}">
                <a16:creationId xmlns:a16="http://schemas.microsoft.com/office/drawing/2014/main" id="{75D3F983-753F-ABB0-2EF4-0E7553D5ACB6}"/>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solidFill>
                  <a:schemeClr val="bg1"/>
                </a:solidFill>
                <a:effectLst/>
                <a:latin typeface="Montserrat" panose="00000500000000000000" pitchFamily="2" charset="0"/>
                <a:ea typeface="Calibri" panose="020f0502020204030204" pitchFamily="34" charset="0"/>
              </a:rPr>
              <a:t>©Stoel Rives LLP</a:t>
            </a:r>
            <a:endParaRPr lang="en-US" sz="700">
              <a:solidFill>
                <a:schemeClr val="bg1"/>
              </a:solidFill>
              <a:latin typeface="Montserrat" panose="00000500000000000000" pitchFamily="2" charset="0"/>
            </a:endParaRPr>
          </a:p>
        </p:txBody>
      </p:sp>
      <p:sp>
        <p:nvSpPr>
          <p:cNvPr id="4" name="Slide Number Placeholder 5">
            <a:extLst>
              <a:ext uri="{FF2B5EF4-FFF2-40B4-BE49-F238E27FC236}">
                <a16:creationId xmlns:a16="http://schemas.microsoft.com/office/drawing/2014/main" id="{9E951781-596B-A497-44DC-70F2C89895D8}"/>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bg1"/>
                </a:solidFill>
                <a:latin typeface="Montserrat" panose="00000500000000000000" pitchFamily="2" charset="0"/>
              </a:defRPr>
            </a:lvl1pPr>
          </a:lstStyle>
          <a:p>
            <a:fld id="{EE6CD25B-82AB-4879-BA54-221C2B9DC0E8}" type="slidenum">
              <a:rPr lang="en-US" smtClean="0"/>
              <a:t>‹#›</a:t>
            </a:fld>
            <a:endParaRPr lang="en-US"/>
          </a:p>
        </p:txBody>
      </p:sp>
    </p:spTree>
    <p:extLst>
      <p:ext uri="{BB962C8B-B14F-4D97-AF65-F5344CB8AC3E}">
        <p14:creationId xmlns:p14="http://schemas.microsoft.com/office/powerpoint/2010/main" val="3444096217"/>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Light Blue - Left">
    <p:spTree>
      <p:nvGrpSpPr>
        <p:cNvPr id="1" name=""/>
        <p:cNvGrpSpPr/>
        <p:nvPr/>
      </p:nvGrpSpPr>
      <p:grpSpPr>
        <a:xfrm>
          <a:off x="0" y="0"/>
          <a:ext cx="0" cy="0"/>
        </a:xfrm>
      </p:grpSpPr>
      <p:sp>
        <p:nvSpPr>
          <p:cNvPr id="7" name="Freeform 37">
            <a:extLst>
              <a:ext uri="{FF2B5EF4-FFF2-40B4-BE49-F238E27FC236}">
                <a16:creationId xmlns:a16="http://schemas.microsoft.com/office/drawing/2014/main" id="{4DF2B92F-8155-218F-768F-F688DA48B4C4}"/>
              </a:ext>
            </a:extLst>
          </p:cNvPr>
          <p:cNvSpPr/>
          <p:nvPr userDrawn="1"/>
        </p:nvSpPr>
        <p:spPr>
          <a:xfrm>
            <a:off x="666748" y="0"/>
            <a:ext cx="2781301" cy="6858390"/>
          </a:xfrm>
          <a:custGeom>
            <a:gdLst>
              <a:gd name="connsiteX0" fmla="*/ 0 w 2085858"/>
              <a:gd name="connsiteY0" fmla="*/ 0 h 5143502"/>
              <a:gd name="connsiteX1" fmla="*/ 1596622 w 2085858"/>
              <a:gd name="connsiteY1" fmla="*/ 0 h 5143502"/>
              <a:gd name="connsiteX2" fmla="*/ 1598915 w 2085858"/>
              <a:gd name="connsiteY2" fmla="*/ 4477 h 5143502"/>
              <a:gd name="connsiteX3" fmla="*/ 2085858 w 2085858"/>
              <a:gd name="connsiteY3" fmla="*/ 2145317 h 5143502"/>
              <a:gd name="connsiteX4" fmla="*/ 1095943 w 2085858"/>
              <a:gd name="connsiteY4" fmla="*/ 5111687 h 5143502"/>
              <a:gd name="connsiteX5" fmla="*/ 1070554 w 2085858"/>
              <a:gd name="connsiteY5" fmla="*/ 5143502 h 5143502"/>
              <a:gd name="connsiteX6" fmla="*/ 0 w 2085858"/>
              <a:gd name="connsiteY6" fmla="*/ 5143502 h 51435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858" h="5143502">
                <a:moveTo>
                  <a:pt x="0" y="0"/>
                </a:moveTo>
                <a:lnTo>
                  <a:pt x="1596622" y="0"/>
                </a:lnTo>
                <a:lnTo>
                  <a:pt x="1598915" y="4477"/>
                </a:lnTo>
                <a:cubicBezTo>
                  <a:pt x="1910978" y="652113"/>
                  <a:pt x="2085858" y="1378292"/>
                  <a:pt x="2085858" y="2145317"/>
                </a:cubicBezTo>
                <a:cubicBezTo>
                  <a:pt x="2085858" y="3258568"/>
                  <a:pt x="1717468" y="4285776"/>
                  <a:pt x="1095943" y="5111687"/>
                </a:cubicBezTo>
                <a:lnTo>
                  <a:pt x="1070554" y="5143502"/>
                </a:lnTo>
                <a:lnTo>
                  <a:pt x="0" y="5143502"/>
                </a:lnTo>
                <a:close/>
              </a:path>
            </a:pathLst>
          </a:custGeom>
          <a:solidFill>
            <a:schemeClr val="accent5"/>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13" name="Freeform: Shape 12">
            <a:extLst>
              <a:ext uri="{FF2B5EF4-FFF2-40B4-BE49-F238E27FC236}">
                <a16:creationId xmlns:a16="http://schemas.microsoft.com/office/drawing/2014/main" id="{4DE35ABC-1702-2F1A-BF9C-3B2AA246CFD3}"/>
              </a:ext>
            </a:extLst>
          </p:cNvPr>
          <p:cNvSpPr/>
          <p:nvPr userDrawn="1"/>
        </p:nvSpPr>
        <p:spPr>
          <a:xfrm>
            <a:off x="0" y="0"/>
            <a:ext cx="3291419" cy="6858387"/>
          </a:xfrm>
          <a:custGeom>
            <a:gdLst>
              <a:gd name="connsiteX0" fmla="*/ 0 w 3291419"/>
              <a:gd name="connsiteY0" fmla="*/ 0 h 6858387"/>
              <a:gd name="connsiteX1" fmla="*/ 666748 w 3291419"/>
              <a:gd name="connsiteY1" fmla="*/ 0 h 6858387"/>
              <a:gd name="connsiteX2" fmla="*/ 2440082 w 3291419"/>
              <a:gd name="connsiteY2" fmla="*/ 0 h 6858387"/>
              <a:gd name="connsiteX3" fmla="*/ 2510568 w 3291419"/>
              <a:gd name="connsiteY3" fmla="*/ 122588 h 6858387"/>
              <a:gd name="connsiteX4" fmla="*/ 3291419 w 3291419"/>
              <a:gd name="connsiteY4" fmla="*/ 3206406 h 6858387"/>
              <a:gd name="connsiteX5" fmla="*/ 2313873 w 3291419"/>
              <a:gd name="connsiteY5" fmla="*/ 6627584 h 6858387"/>
              <a:gd name="connsiteX6" fmla="*/ 2160963 w 3291419"/>
              <a:gd name="connsiteY6" fmla="*/ 6858387 h 6858387"/>
              <a:gd name="connsiteX7" fmla="*/ 666748 w 3291419"/>
              <a:gd name="connsiteY7" fmla="*/ 6858387 h 6858387"/>
              <a:gd name="connsiteX8" fmla="*/ 666748 w 3291419"/>
              <a:gd name="connsiteY8" fmla="*/ 6858000 h 6858387"/>
              <a:gd name="connsiteX9" fmla="*/ 0 w 3291419"/>
              <a:gd name="connsiteY9" fmla="*/ 6858000 h 68583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1419" h="6858387">
                <a:moveTo>
                  <a:pt x="0" y="0"/>
                </a:moveTo>
                <a:lnTo>
                  <a:pt x="666748" y="0"/>
                </a:lnTo>
                <a:lnTo>
                  <a:pt x="2440082" y="0"/>
                </a:lnTo>
                <a:lnTo>
                  <a:pt x="2510568" y="122588"/>
                </a:lnTo>
                <a:cubicBezTo>
                  <a:pt x="3008552" y="1039295"/>
                  <a:pt x="3291419" y="2089817"/>
                  <a:pt x="3291419" y="3206406"/>
                </a:cubicBezTo>
                <a:cubicBezTo>
                  <a:pt x="3291419" y="4462571"/>
                  <a:pt x="2933416" y="5635117"/>
                  <a:pt x="2313873" y="6627584"/>
                </a:cubicBezTo>
                <a:lnTo>
                  <a:pt x="2160963" y="6858387"/>
                </a:lnTo>
                <a:lnTo>
                  <a:pt x="666748" y="6858387"/>
                </a:lnTo>
                <a:lnTo>
                  <a:pt x="666748" y="6858000"/>
                </a:lnTo>
                <a:lnTo>
                  <a:pt x="0" y="6858000"/>
                </a:lnTo>
                <a:close/>
              </a:path>
            </a:pathLst>
          </a:custGeom>
          <a:blipFill dpi="0" rotWithShape="1">
            <a:blip r:embed="rId1">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FB95E3B5-EC7F-2112-84B1-E53A02BCC99A}"/>
              </a:ext>
            </a:extLst>
          </p:cNvPr>
          <p:cNvSpPr/>
          <p:nvPr userDrawn="1"/>
        </p:nvSpPr>
        <p:spPr>
          <a:xfrm>
            <a:off x="4362477" y="1348589"/>
            <a:ext cx="6897537" cy="21566"/>
          </a:xfrm>
          <a:prstGeom prst="rect">
            <a:avLst/>
          </a:prstGeom>
          <a:solidFill>
            <a:srgbClr val="0095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Text Placeholder 21">
            <a:extLst>
              <a:ext uri="{FF2B5EF4-FFF2-40B4-BE49-F238E27FC236}">
                <a16:creationId xmlns:a16="http://schemas.microsoft.com/office/drawing/2014/main" id="{2CDB4339-8C73-DBAC-026B-F2AB8489ACBF}"/>
              </a:ext>
            </a:extLst>
          </p:cNvPr>
          <p:cNvSpPr>
            <a:spLocks noGrp="1"/>
          </p:cNvSpPr>
          <p:nvPr>
            <p:ph type="body" sz="quarter" idx="10"/>
          </p:nvPr>
        </p:nvSpPr>
        <p:spPr>
          <a:xfrm>
            <a:off x="4239744" y="688092"/>
            <a:ext cx="7020270" cy="547392"/>
          </a:xfrm>
        </p:spPr>
        <p:txBody>
          <a:bodyPr>
            <a:normAutofit/>
          </a:bodyPr>
          <a:lstStyle>
            <a:lvl1pPr marL="0" indent="0">
              <a:lnSpc>
                <a:spcPct val="100000"/>
              </a:lnSpc>
              <a:spcBef>
                <a:spcPct val="0"/>
              </a:spcBef>
              <a:buNone/>
              <a:defRPr sz="3000">
                <a:solidFill>
                  <a:srgbClr val="496A8B"/>
                </a:solidFill>
              </a:defRPr>
            </a:lvl1pPr>
          </a:lstStyle>
          <a:p>
            <a:pPr lvl="0"/>
            <a:r>
              <a:rPr lang="en-US"/>
              <a:t>Click to edit Master text styles</a:t>
            </a:r>
          </a:p>
        </p:txBody>
      </p:sp>
      <p:sp>
        <p:nvSpPr>
          <p:cNvPr id="24" name="Text Placeholder 23">
            <a:extLst>
              <a:ext uri="{FF2B5EF4-FFF2-40B4-BE49-F238E27FC236}">
                <a16:creationId xmlns:a16="http://schemas.microsoft.com/office/drawing/2014/main" id="{306B580C-C058-CD9F-F5ED-175F735B99E6}"/>
              </a:ext>
            </a:extLst>
          </p:cNvPr>
          <p:cNvSpPr>
            <a:spLocks noGrp="1"/>
          </p:cNvSpPr>
          <p:nvPr>
            <p:ph type="body" sz="quarter" idx="11"/>
          </p:nvPr>
        </p:nvSpPr>
        <p:spPr>
          <a:xfrm>
            <a:off x="4337050" y="1701800"/>
            <a:ext cx="6922964" cy="918457"/>
          </a:xfrm>
        </p:spPr>
        <p:txBody>
          <a:bodyPr wrap="square">
            <a:spAutoFit/>
          </a:bodyPr>
          <a:lstStyle>
            <a:lvl1pPr marL="0" indent="0">
              <a:lnSpc>
                <a:spcPct val="110000"/>
              </a:lnSpc>
              <a:spcBef>
                <a:spcPts val="750"/>
              </a:spcBef>
              <a:buNone/>
              <a:defRPr>
                <a:solidFill>
                  <a:srgbClr val="3B3838"/>
                </a:solidFill>
              </a:defRPr>
            </a:lvl1pPr>
            <a:lvl2pPr marL="687388" indent="-365760">
              <a:lnSpc>
                <a:spcPct val="110000"/>
              </a:lnSpc>
              <a:spcBef>
                <a:spcPts val="750"/>
              </a:spcBef>
              <a:buFont typeface="Arial" panose="020b0604020202020204" pitchFamily="34" charset="0"/>
              <a:buChar char="•"/>
              <a:defRPr>
                <a:solidFill>
                  <a:srgbClr val="3B3838"/>
                </a:solidFill>
              </a:defRPr>
            </a:lvl2pPr>
            <a:lvl3pPr>
              <a:lnSpc>
                <a:spcPct val="110000"/>
              </a:lnSpc>
              <a:spcBef>
                <a:spcPts val="750"/>
              </a:spcBef>
              <a:defRPr/>
            </a:lvl3pPr>
            <a:lvl4pPr>
              <a:lnSpc>
                <a:spcPct val="110000"/>
              </a:lnSpc>
              <a:spcBef>
                <a:spcPts val="750"/>
              </a:spcBef>
              <a:defRPr/>
            </a:lvl4pPr>
            <a:lvl5pPr>
              <a:lnSpc>
                <a:spcPct val="110000"/>
              </a:lnSpc>
              <a:spcBef>
                <a:spcPts val="750"/>
              </a:spcBef>
              <a:defRPr/>
            </a:lvl5pPr>
          </a:lstStyle>
          <a:p>
            <a:pPr lvl="0"/>
            <a:r>
              <a:rPr lang="en-US"/>
              <a:t>Click to edit Master text styles</a:t>
            </a:r>
          </a:p>
          <a:p>
            <a:pPr lvl="1"/>
            <a:r>
              <a:rPr lang="en-US"/>
              <a:t>Second level</a:t>
            </a:r>
          </a:p>
        </p:txBody>
      </p:sp>
      <p:pic>
        <p:nvPicPr>
          <p:cNvPr id="2" name="Picture 1" descr="A picture containing drawing, food&#10;&#10;Description automatically generated">
            <a:extLst>
              <a:ext uri="{FF2B5EF4-FFF2-40B4-BE49-F238E27FC236}">
                <a16:creationId xmlns:a16="http://schemas.microsoft.com/office/drawing/2014/main" id="{ACFD04AD-6FD7-BC2B-C2AC-22A4A187276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48937" y="6239827"/>
            <a:ext cx="1997236" cy="404066"/>
          </a:xfrm>
          <a:prstGeom prst="rect">
            <a:avLst/>
          </a:prstGeom>
        </p:spPr>
      </p:pic>
      <p:sp>
        <p:nvSpPr>
          <p:cNvPr id="3" name="TextBox 2">
            <a:extLst>
              <a:ext uri="{FF2B5EF4-FFF2-40B4-BE49-F238E27FC236}">
                <a16:creationId xmlns:a16="http://schemas.microsoft.com/office/drawing/2014/main" id="{5B429420-4755-2391-1D72-A9AADA970D40}"/>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solidFill>
                  <a:schemeClr val="bg1"/>
                </a:solidFill>
                <a:effectLst/>
                <a:latin typeface="Montserrat" panose="00000500000000000000" pitchFamily="2" charset="0"/>
                <a:ea typeface="Calibri" panose="020f0502020204030204" pitchFamily="34" charset="0"/>
              </a:rPr>
              <a:t>©Stoel Rives LLP</a:t>
            </a:r>
            <a:endParaRPr lang="en-US" sz="700">
              <a:solidFill>
                <a:schemeClr val="bg1"/>
              </a:solidFill>
              <a:latin typeface="Montserrat" panose="00000500000000000000" pitchFamily="2" charset="0"/>
            </a:endParaRPr>
          </a:p>
        </p:txBody>
      </p:sp>
      <p:sp>
        <p:nvSpPr>
          <p:cNvPr id="5" name="Slide Number Placeholder 5">
            <a:extLst>
              <a:ext uri="{FF2B5EF4-FFF2-40B4-BE49-F238E27FC236}">
                <a16:creationId xmlns:a16="http://schemas.microsoft.com/office/drawing/2014/main" id="{29A2670F-90CC-75DF-F808-B9B207786FF0}"/>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bg1"/>
                </a:solidFill>
                <a:latin typeface="Montserrat" panose="00000500000000000000" pitchFamily="2" charset="0"/>
              </a:defRPr>
            </a:lvl1pPr>
          </a:lstStyle>
          <a:p>
            <a:fld id="{EE6CD25B-82AB-4879-BA54-221C2B9DC0E8}" type="slidenum">
              <a:rPr lang="en-US" smtClean="0"/>
              <a:t>‹#›</a:t>
            </a:fld>
            <a:endParaRPr lang="en-US"/>
          </a:p>
        </p:txBody>
      </p:sp>
    </p:spTree>
    <p:extLst>
      <p:ext uri="{BB962C8B-B14F-4D97-AF65-F5344CB8AC3E}">
        <p14:creationId xmlns:p14="http://schemas.microsoft.com/office/powerpoint/2010/main" val="1195475076"/>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eal - Left">
    <p:spTree>
      <p:nvGrpSpPr>
        <p:cNvPr id="1" name=""/>
        <p:cNvGrpSpPr/>
        <p:nvPr/>
      </p:nvGrpSpPr>
      <p:grpSpPr>
        <a:xfrm>
          <a:off x="0" y="0"/>
          <a:ext cx="0" cy="0"/>
        </a:xfrm>
      </p:grpSpPr>
      <p:sp>
        <p:nvSpPr>
          <p:cNvPr id="7" name="Freeform 37">
            <a:extLst>
              <a:ext uri="{FF2B5EF4-FFF2-40B4-BE49-F238E27FC236}">
                <a16:creationId xmlns:a16="http://schemas.microsoft.com/office/drawing/2014/main" id="{4DF2B92F-8155-218F-768F-F688DA48B4C4}"/>
              </a:ext>
            </a:extLst>
          </p:cNvPr>
          <p:cNvSpPr/>
          <p:nvPr userDrawn="1"/>
        </p:nvSpPr>
        <p:spPr>
          <a:xfrm>
            <a:off x="666748" y="0"/>
            <a:ext cx="2781301" cy="6858390"/>
          </a:xfrm>
          <a:custGeom>
            <a:gdLst>
              <a:gd name="connsiteX0" fmla="*/ 0 w 2085858"/>
              <a:gd name="connsiteY0" fmla="*/ 0 h 5143502"/>
              <a:gd name="connsiteX1" fmla="*/ 1596622 w 2085858"/>
              <a:gd name="connsiteY1" fmla="*/ 0 h 5143502"/>
              <a:gd name="connsiteX2" fmla="*/ 1598915 w 2085858"/>
              <a:gd name="connsiteY2" fmla="*/ 4477 h 5143502"/>
              <a:gd name="connsiteX3" fmla="*/ 2085858 w 2085858"/>
              <a:gd name="connsiteY3" fmla="*/ 2145317 h 5143502"/>
              <a:gd name="connsiteX4" fmla="*/ 1095943 w 2085858"/>
              <a:gd name="connsiteY4" fmla="*/ 5111687 h 5143502"/>
              <a:gd name="connsiteX5" fmla="*/ 1070554 w 2085858"/>
              <a:gd name="connsiteY5" fmla="*/ 5143502 h 5143502"/>
              <a:gd name="connsiteX6" fmla="*/ 0 w 2085858"/>
              <a:gd name="connsiteY6" fmla="*/ 5143502 h 51435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858" h="5143502">
                <a:moveTo>
                  <a:pt x="0" y="0"/>
                </a:moveTo>
                <a:lnTo>
                  <a:pt x="1596622" y="0"/>
                </a:lnTo>
                <a:lnTo>
                  <a:pt x="1598915" y="4477"/>
                </a:lnTo>
                <a:cubicBezTo>
                  <a:pt x="1910978" y="652113"/>
                  <a:pt x="2085858" y="1378292"/>
                  <a:pt x="2085858" y="2145317"/>
                </a:cubicBezTo>
                <a:cubicBezTo>
                  <a:pt x="2085858" y="3258568"/>
                  <a:pt x="1717468" y="4285776"/>
                  <a:pt x="1095943" y="5111687"/>
                </a:cubicBezTo>
                <a:lnTo>
                  <a:pt x="1070554" y="5143502"/>
                </a:lnTo>
                <a:lnTo>
                  <a:pt x="0" y="5143502"/>
                </a:lnTo>
                <a:close/>
              </a:path>
            </a:pathLst>
          </a:custGeom>
          <a:solidFill>
            <a:srgbClr val="0095A9"/>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13" name="Freeform: Shape 12">
            <a:extLst>
              <a:ext uri="{FF2B5EF4-FFF2-40B4-BE49-F238E27FC236}">
                <a16:creationId xmlns:a16="http://schemas.microsoft.com/office/drawing/2014/main" id="{4DE35ABC-1702-2F1A-BF9C-3B2AA246CFD3}"/>
              </a:ext>
            </a:extLst>
          </p:cNvPr>
          <p:cNvSpPr/>
          <p:nvPr userDrawn="1"/>
        </p:nvSpPr>
        <p:spPr>
          <a:xfrm>
            <a:off x="0" y="0"/>
            <a:ext cx="3291419" cy="6858387"/>
          </a:xfrm>
          <a:custGeom>
            <a:gdLst>
              <a:gd name="connsiteX0" fmla="*/ 0 w 3291419"/>
              <a:gd name="connsiteY0" fmla="*/ 0 h 6858387"/>
              <a:gd name="connsiteX1" fmla="*/ 666748 w 3291419"/>
              <a:gd name="connsiteY1" fmla="*/ 0 h 6858387"/>
              <a:gd name="connsiteX2" fmla="*/ 2440082 w 3291419"/>
              <a:gd name="connsiteY2" fmla="*/ 0 h 6858387"/>
              <a:gd name="connsiteX3" fmla="*/ 2510568 w 3291419"/>
              <a:gd name="connsiteY3" fmla="*/ 122588 h 6858387"/>
              <a:gd name="connsiteX4" fmla="*/ 3291419 w 3291419"/>
              <a:gd name="connsiteY4" fmla="*/ 3206406 h 6858387"/>
              <a:gd name="connsiteX5" fmla="*/ 2313873 w 3291419"/>
              <a:gd name="connsiteY5" fmla="*/ 6627584 h 6858387"/>
              <a:gd name="connsiteX6" fmla="*/ 2160963 w 3291419"/>
              <a:gd name="connsiteY6" fmla="*/ 6858387 h 6858387"/>
              <a:gd name="connsiteX7" fmla="*/ 666748 w 3291419"/>
              <a:gd name="connsiteY7" fmla="*/ 6858387 h 6858387"/>
              <a:gd name="connsiteX8" fmla="*/ 666748 w 3291419"/>
              <a:gd name="connsiteY8" fmla="*/ 6858000 h 6858387"/>
              <a:gd name="connsiteX9" fmla="*/ 0 w 3291419"/>
              <a:gd name="connsiteY9" fmla="*/ 6858000 h 68583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1419" h="6858387">
                <a:moveTo>
                  <a:pt x="0" y="0"/>
                </a:moveTo>
                <a:lnTo>
                  <a:pt x="666748" y="0"/>
                </a:lnTo>
                <a:lnTo>
                  <a:pt x="2440082" y="0"/>
                </a:lnTo>
                <a:lnTo>
                  <a:pt x="2510568" y="122588"/>
                </a:lnTo>
                <a:cubicBezTo>
                  <a:pt x="3008552" y="1039295"/>
                  <a:pt x="3291419" y="2089817"/>
                  <a:pt x="3291419" y="3206406"/>
                </a:cubicBezTo>
                <a:cubicBezTo>
                  <a:pt x="3291419" y="4462571"/>
                  <a:pt x="2933416" y="5635117"/>
                  <a:pt x="2313873" y="6627584"/>
                </a:cubicBezTo>
                <a:lnTo>
                  <a:pt x="2160963" y="6858387"/>
                </a:lnTo>
                <a:lnTo>
                  <a:pt x="666748" y="6858387"/>
                </a:lnTo>
                <a:lnTo>
                  <a:pt x="666748" y="6858000"/>
                </a:lnTo>
                <a:lnTo>
                  <a:pt x="0" y="6858000"/>
                </a:lnTo>
                <a:close/>
              </a:path>
            </a:pathLst>
          </a:custGeom>
          <a:blipFill dpi="0" rotWithShape="1">
            <a:blip r:embed="rId1">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FB95E3B5-EC7F-2112-84B1-E53A02BCC99A}"/>
              </a:ext>
            </a:extLst>
          </p:cNvPr>
          <p:cNvSpPr/>
          <p:nvPr userDrawn="1"/>
        </p:nvSpPr>
        <p:spPr>
          <a:xfrm>
            <a:off x="4362477" y="1348589"/>
            <a:ext cx="6897537" cy="21566"/>
          </a:xfrm>
          <a:prstGeom prst="rect">
            <a:avLst/>
          </a:prstGeom>
          <a:solidFill>
            <a:srgbClr val="0095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Text Placeholder 21">
            <a:extLst>
              <a:ext uri="{FF2B5EF4-FFF2-40B4-BE49-F238E27FC236}">
                <a16:creationId xmlns:a16="http://schemas.microsoft.com/office/drawing/2014/main" id="{2CDB4339-8C73-DBAC-026B-F2AB8489ACBF}"/>
              </a:ext>
            </a:extLst>
          </p:cNvPr>
          <p:cNvSpPr>
            <a:spLocks noGrp="1"/>
          </p:cNvSpPr>
          <p:nvPr>
            <p:ph type="body" sz="quarter" idx="10"/>
          </p:nvPr>
        </p:nvSpPr>
        <p:spPr>
          <a:xfrm>
            <a:off x="4239744" y="688092"/>
            <a:ext cx="7020270" cy="547392"/>
          </a:xfrm>
        </p:spPr>
        <p:txBody>
          <a:bodyPr>
            <a:normAutofit/>
          </a:bodyPr>
          <a:lstStyle>
            <a:lvl1pPr marL="0" indent="0">
              <a:lnSpc>
                <a:spcPct val="100000"/>
              </a:lnSpc>
              <a:spcBef>
                <a:spcPct val="0"/>
              </a:spcBef>
              <a:buNone/>
              <a:defRPr sz="3000">
                <a:solidFill>
                  <a:srgbClr val="496A8B"/>
                </a:solidFill>
              </a:defRPr>
            </a:lvl1pPr>
          </a:lstStyle>
          <a:p>
            <a:pPr lvl="0"/>
            <a:r>
              <a:rPr lang="en-US"/>
              <a:t>Click to edit Master text styles</a:t>
            </a:r>
          </a:p>
        </p:txBody>
      </p:sp>
      <p:sp>
        <p:nvSpPr>
          <p:cNvPr id="24" name="Text Placeholder 23">
            <a:extLst>
              <a:ext uri="{FF2B5EF4-FFF2-40B4-BE49-F238E27FC236}">
                <a16:creationId xmlns:a16="http://schemas.microsoft.com/office/drawing/2014/main" id="{306B580C-C058-CD9F-F5ED-175F735B99E6}"/>
              </a:ext>
            </a:extLst>
          </p:cNvPr>
          <p:cNvSpPr>
            <a:spLocks noGrp="1"/>
          </p:cNvSpPr>
          <p:nvPr>
            <p:ph type="body" sz="quarter" idx="11"/>
          </p:nvPr>
        </p:nvSpPr>
        <p:spPr>
          <a:xfrm>
            <a:off x="4337050" y="1701800"/>
            <a:ext cx="6922964" cy="918457"/>
          </a:xfrm>
        </p:spPr>
        <p:txBody>
          <a:bodyPr wrap="square">
            <a:spAutoFit/>
          </a:bodyPr>
          <a:lstStyle>
            <a:lvl1pPr marL="0" indent="0">
              <a:lnSpc>
                <a:spcPct val="110000"/>
              </a:lnSpc>
              <a:spcBef>
                <a:spcPts val="750"/>
              </a:spcBef>
              <a:buNone/>
              <a:defRPr>
                <a:solidFill>
                  <a:srgbClr val="3B3838"/>
                </a:solidFill>
              </a:defRPr>
            </a:lvl1pPr>
            <a:lvl2pPr marL="687388" indent="-365760">
              <a:lnSpc>
                <a:spcPct val="110000"/>
              </a:lnSpc>
              <a:spcBef>
                <a:spcPts val="750"/>
              </a:spcBef>
              <a:buFont typeface="Arial" panose="020b0604020202020204" pitchFamily="34" charset="0"/>
              <a:buChar char="•"/>
              <a:defRPr>
                <a:solidFill>
                  <a:srgbClr val="3B3838"/>
                </a:solidFill>
              </a:defRPr>
            </a:lvl2pPr>
            <a:lvl3pPr>
              <a:lnSpc>
                <a:spcPct val="110000"/>
              </a:lnSpc>
              <a:spcBef>
                <a:spcPts val="750"/>
              </a:spcBef>
              <a:defRPr/>
            </a:lvl3pPr>
            <a:lvl4pPr>
              <a:lnSpc>
                <a:spcPct val="110000"/>
              </a:lnSpc>
              <a:spcBef>
                <a:spcPts val="750"/>
              </a:spcBef>
              <a:defRPr/>
            </a:lvl4pPr>
            <a:lvl5pPr>
              <a:lnSpc>
                <a:spcPct val="110000"/>
              </a:lnSpc>
              <a:spcBef>
                <a:spcPts val="750"/>
              </a:spcBef>
              <a:defRPr/>
            </a:lvl5pPr>
          </a:lstStyle>
          <a:p>
            <a:pPr lvl="0"/>
            <a:r>
              <a:rPr lang="en-US"/>
              <a:t>Click to edit Master text styles</a:t>
            </a:r>
          </a:p>
          <a:p>
            <a:pPr lvl="1"/>
            <a:r>
              <a:rPr lang="en-US"/>
              <a:t>Second level</a:t>
            </a:r>
          </a:p>
        </p:txBody>
      </p:sp>
      <p:pic>
        <p:nvPicPr>
          <p:cNvPr id="2" name="Picture 1" descr="A picture containing drawing, food&#10;&#10;Description automatically generated">
            <a:extLst>
              <a:ext uri="{FF2B5EF4-FFF2-40B4-BE49-F238E27FC236}">
                <a16:creationId xmlns:a16="http://schemas.microsoft.com/office/drawing/2014/main" id="{3F132337-9E87-2490-4BAF-82C08C6BE06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48937" y="6239827"/>
            <a:ext cx="1997236" cy="404066"/>
          </a:xfrm>
          <a:prstGeom prst="rect">
            <a:avLst/>
          </a:prstGeom>
        </p:spPr>
      </p:pic>
      <p:sp>
        <p:nvSpPr>
          <p:cNvPr id="6" name="TextBox 2">
            <a:extLst>
              <a:ext uri="{FF2B5EF4-FFF2-40B4-BE49-F238E27FC236}">
                <a16:creationId xmlns:a16="http://schemas.microsoft.com/office/drawing/2014/main" id="{E3731368-889C-07E1-4F7F-8DC9B40283A8}"/>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effectLst/>
                <a:latin typeface="Montserrat" panose="00000500000000000000" pitchFamily="2" charset="0"/>
                <a:ea typeface="Calibri" panose="020f0502020204030204" pitchFamily="34" charset="0"/>
              </a:rPr>
              <a:t>©Stoel Rives LLP</a:t>
            </a:r>
            <a:endParaRPr lang="en-US" sz="700">
              <a:latin typeface="Montserrat" panose="00000500000000000000" pitchFamily="2" charset="0"/>
            </a:endParaRPr>
          </a:p>
        </p:txBody>
      </p:sp>
      <p:sp>
        <p:nvSpPr>
          <p:cNvPr id="8" name="Slide Number Placeholder 5">
            <a:extLst>
              <a:ext uri="{FF2B5EF4-FFF2-40B4-BE49-F238E27FC236}">
                <a16:creationId xmlns:a16="http://schemas.microsoft.com/office/drawing/2014/main" id="{9531D97C-C724-CB3D-8C36-100C046032A5}"/>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tx1"/>
                </a:solidFill>
                <a:latin typeface="Montserrat" panose="00000500000000000000" pitchFamily="2" charset="0"/>
              </a:defRPr>
            </a:lvl1pPr>
          </a:lstStyle>
          <a:p>
            <a:fld id="{EE6CD25B-82AB-4879-BA54-221C2B9DC0E8}" type="slidenum">
              <a:rPr lang="en-US" smtClean="0"/>
              <a:t>‹#›</a:t>
            </a:fld>
            <a:endParaRPr lang="en-US"/>
          </a:p>
        </p:txBody>
      </p:sp>
    </p:spTree>
    <p:extLst>
      <p:ext uri="{BB962C8B-B14F-4D97-AF65-F5344CB8AC3E}">
        <p14:creationId xmlns:p14="http://schemas.microsoft.com/office/powerpoint/2010/main" val="1061642959"/>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Green - Left">
    <p:spTree>
      <p:nvGrpSpPr>
        <p:cNvPr id="1" name=""/>
        <p:cNvGrpSpPr/>
        <p:nvPr/>
      </p:nvGrpSpPr>
      <p:grpSpPr>
        <a:xfrm>
          <a:off x="0" y="0"/>
          <a:ext cx="0" cy="0"/>
        </a:xfrm>
      </p:grpSpPr>
      <p:sp>
        <p:nvSpPr>
          <p:cNvPr id="7" name="Freeform 37">
            <a:extLst>
              <a:ext uri="{FF2B5EF4-FFF2-40B4-BE49-F238E27FC236}">
                <a16:creationId xmlns:a16="http://schemas.microsoft.com/office/drawing/2014/main" id="{4DF2B92F-8155-218F-768F-F688DA48B4C4}"/>
              </a:ext>
            </a:extLst>
          </p:cNvPr>
          <p:cNvSpPr/>
          <p:nvPr userDrawn="1"/>
        </p:nvSpPr>
        <p:spPr>
          <a:xfrm>
            <a:off x="666748" y="0"/>
            <a:ext cx="2781301" cy="6858390"/>
          </a:xfrm>
          <a:custGeom>
            <a:gdLst>
              <a:gd name="connsiteX0" fmla="*/ 0 w 2085858"/>
              <a:gd name="connsiteY0" fmla="*/ 0 h 5143502"/>
              <a:gd name="connsiteX1" fmla="*/ 1596622 w 2085858"/>
              <a:gd name="connsiteY1" fmla="*/ 0 h 5143502"/>
              <a:gd name="connsiteX2" fmla="*/ 1598915 w 2085858"/>
              <a:gd name="connsiteY2" fmla="*/ 4477 h 5143502"/>
              <a:gd name="connsiteX3" fmla="*/ 2085858 w 2085858"/>
              <a:gd name="connsiteY3" fmla="*/ 2145317 h 5143502"/>
              <a:gd name="connsiteX4" fmla="*/ 1095943 w 2085858"/>
              <a:gd name="connsiteY4" fmla="*/ 5111687 h 5143502"/>
              <a:gd name="connsiteX5" fmla="*/ 1070554 w 2085858"/>
              <a:gd name="connsiteY5" fmla="*/ 5143502 h 5143502"/>
              <a:gd name="connsiteX6" fmla="*/ 0 w 2085858"/>
              <a:gd name="connsiteY6" fmla="*/ 5143502 h 51435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858" h="5143502">
                <a:moveTo>
                  <a:pt x="0" y="0"/>
                </a:moveTo>
                <a:lnTo>
                  <a:pt x="1596622" y="0"/>
                </a:lnTo>
                <a:lnTo>
                  <a:pt x="1598915" y="4477"/>
                </a:lnTo>
                <a:cubicBezTo>
                  <a:pt x="1910978" y="652113"/>
                  <a:pt x="2085858" y="1378292"/>
                  <a:pt x="2085858" y="2145317"/>
                </a:cubicBezTo>
                <a:cubicBezTo>
                  <a:pt x="2085858" y="3258568"/>
                  <a:pt x="1717468" y="4285776"/>
                  <a:pt x="1095943" y="5111687"/>
                </a:cubicBezTo>
                <a:lnTo>
                  <a:pt x="1070554" y="5143502"/>
                </a:lnTo>
                <a:lnTo>
                  <a:pt x="0" y="5143502"/>
                </a:lnTo>
                <a:close/>
              </a:path>
            </a:pathLst>
          </a:custGeom>
          <a:solidFill>
            <a:schemeClr val="accent6"/>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13" name="Freeform: Shape 12">
            <a:extLst>
              <a:ext uri="{FF2B5EF4-FFF2-40B4-BE49-F238E27FC236}">
                <a16:creationId xmlns:a16="http://schemas.microsoft.com/office/drawing/2014/main" id="{4DE35ABC-1702-2F1A-BF9C-3B2AA246CFD3}"/>
              </a:ext>
            </a:extLst>
          </p:cNvPr>
          <p:cNvSpPr/>
          <p:nvPr userDrawn="1"/>
        </p:nvSpPr>
        <p:spPr>
          <a:xfrm>
            <a:off x="0" y="0"/>
            <a:ext cx="3291419" cy="6858387"/>
          </a:xfrm>
          <a:custGeom>
            <a:gdLst>
              <a:gd name="connsiteX0" fmla="*/ 0 w 3291419"/>
              <a:gd name="connsiteY0" fmla="*/ 0 h 6858387"/>
              <a:gd name="connsiteX1" fmla="*/ 666748 w 3291419"/>
              <a:gd name="connsiteY1" fmla="*/ 0 h 6858387"/>
              <a:gd name="connsiteX2" fmla="*/ 2440082 w 3291419"/>
              <a:gd name="connsiteY2" fmla="*/ 0 h 6858387"/>
              <a:gd name="connsiteX3" fmla="*/ 2510568 w 3291419"/>
              <a:gd name="connsiteY3" fmla="*/ 122588 h 6858387"/>
              <a:gd name="connsiteX4" fmla="*/ 3291419 w 3291419"/>
              <a:gd name="connsiteY4" fmla="*/ 3206406 h 6858387"/>
              <a:gd name="connsiteX5" fmla="*/ 2313873 w 3291419"/>
              <a:gd name="connsiteY5" fmla="*/ 6627584 h 6858387"/>
              <a:gd name="connsiteX6" fmla="*/ 2160963 w 3291419"/>
              <a:gd name="connsiteY6" fmla="*/ 6858387 h 6858387"/>
              <a:gd name="connsiteX7" fmla="*/ 666748 w 3291419"/>
              <a:gd name="connsiteY7" fmla="*/ 6858387 h 6858387"/>
              <a:gd name="connsiteX8" fmla="*/ 666748 w 3291419"/>
              <a:gd name="connsiteY8" fmla="*/ 6858000 h 6858387"/>
              <a:gd name="connsiteX9" fmla="*/ 0 w 3291419"/>
              <a:gd name="connsiteY9" fmla="*/ 6858000 h 68583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1419" h="6858387">
                <a:moveTo>
                  <a:pt x="0" y="0"/>
                </a:moveTo>
                <a:lnTo>
                  <a:pt x="666748" y="0"/>
                </a:lnTo>
                <a:lnTo>
                  <a:pt x="2440082" y="0"/>
                </a:lnTo>
                <a:lnTo>
                  <a:pt x="2510568" y="122588"/>
                </a:lnTo>
                <a:cubicBezTo>
                  <a:pt x="3008552" y="1039295"/>
                  <a:pt x="3291419" y="2089817"/>
                  <a:pt x="3291419" y="3206406"/>
                </a:cubicBezTo>
                <a:cubicBezTo>
                  <a:pt x="3291419" y="4462571"/>
                  <a:pt x="2933416" y="5635117"/>
                  <a:pt x="2313873" y="6627584"/>
                </a:cubicBezTo>
                <a:lnTo>
                  <a:pt x="2160963" y="6858387"/>
                </a:lnTo>
                <a:lnTo>
                  <a:pt x="666748" y="6858387"/>
                </a:lnTo>
                <a:lnTo>
                  <a:pt x="666748" y="6858000"/>
                </a:lnTo>
                <a:lnTo>
                  <a:pt x="0" y="6858000"/>
                </a:lnTo>
                <a:close/>
              </a:path>
            </a:pathLst>
          </a:custGeom>
          <a:blipFill dpi="0" rotWithShape="1">
            <a:blip r:embed="rId1">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FB95E3B5-EC7F-2112-84B1-E53A02BCC99A}"/>
              </a:ext>
            </a:extLst>
          </p:cNvPr>
          <p:cNvSpPr/>
          <p:nvPr userDrawn="1"/>
        </p:nvSpPr>
        <p:spPr>
          <a:xfrm>
            <a:off x="4362477" y="1348589"/>
            <a:ext cx="6897537" cy="21566"/>
          </a:xfrm>
          <a:prstGeom prst="rect">
            <a:avLst/>
          </a:prstGeom>
          <a:solidFill>
            <a:srgbClr val="0095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Text Placeholder 21">
            <a:extLst>
              <a:ext uri="{FF2B5EF4-FFF2-40B4-BE49-F238E27FC236}">
                <a16:creationId xmlns:a16="http://schemas.microsoft.com/office/drawing/2014/main" id="{2CDB4339-8C73-DBAC-026B-F2AB8489ACBF}"/>
              </a:ext>
            </a:extLst>
          </p:cNvPr>
          <p:cNvSpPr>
            <a:spLocks noGrp="1"/>
          </p:cNvSpPr>
          <p:nvPr>
            <p:ph type="body" sz="quarter" idx="10"/>
          </p:nvPr>
        </p:nvSpPr>
        <p:spPr>
          <a:xfrm>
            <a:off x="4239744" y="688092"/>
            <a:ext cx="7020270" cy="547392"/>
          </a:xfrm>
        </p:spPr>
        <p:txBody>
          <a:bodyPr>
            <a:normAutofit/>
          </a:bodyPr>
          <a:lstStyle>
            <a:lvl1pPr marL="0" indent="0">
              <a:lnSpc>
                <a:spcPct val="100000"/>
              </a:lnSpc>
              <a:spcBef>
                <a:spcPct val="0"/>
              </a:spcBef>
              <a:buNone/>
              <a:defRPr sz="3000">
                <a:solidFill>
                  <a:srgbClr val="496A8B"/>
                </a:solidFill>
              </a:defRPr>
            </a:lvl1pPr>
          </a:lstStyle>
          <a:p>
            <a:pPr lvl="0"/>
            <a:r>
              <a:rPr lang="en-US"/>
              <a:t>Click to edit Master text styles</a:t>
            </a:r>
          </a:p>
        </p:txBody>
      </p:sp>
      <p:sp>
        <p:nvSpPr>
          <p:cNvPr id="24" name="Text Placeholder 23">
            <a:extLst>
              <a:ext uri="{FF2B5EF4-FFF2-40B4-BE49-F238E27FC236}">
                <a16:creationId xmlns:a16="http://schemas.microsoft.com/office/drawing/2014/main" id="{306B580C-C058-CD9F-F5ED-175F735B99E6}"/>
              </a:ext>
            </a:extLst>
          </p:cNvPr>
          <p:cNvSpPr>
            <a:spLocks noGrp="1"/>
          </p:cNvSpPr>
          <p:nvPr>
            <p:ph type="body" sz="quarter" idx="11"/>
          </p:nvPr>
        </p:nvSpPr>
        <p:spPr>
          <a:xfrm>
            <a:off x="4337050" y="1701800"/>
            <a:ext cx="6922964" cy="918457"/>
          </a:xfrm>
        </p:spPr>
        <p:txBody>
          <a:bodyPr wrap="square">
            <a:spAutoFit/>
          </a:bodyPr>
          <a:lstStyle>
            <a:lvl1pPr marL="0" indent="0">
              <a:lnSpc>
                <a:spcPct val="110000"/>
              </a:lnSpc>
              <a:spcBef>
                <a:spcPts val="750"/>
              </a:spcBef>
              <a:buNone/>
              <a:defRPr>
                <a:solidFill>
                  <a:srgbClr val="3B3838"/>
                </a:solidFill>
              </a:defRPr>
            </a:lvl1pPr>
            <a:lvl2pPr marL="687388" indent="-365760">
              <a:lnSpc>
                <a:spcPct val="110000"/>
              </a:lnSpc>
              <a:spcBef>
                <a:spcPts val="750"/>
              </a:spcBef>
              <a:buFont typeface="Arial" panose="020b0604020202020204" pitchFamily="34" charset="0"/>
              <a:buChar char="•"/>
              <a:defRPr>
                <a:solidFill>
                  <a:srgbClr val="3B3838"/>
                </a:solidFill>
              </a:defRPr>
            </a:lvl2pPr>
            <a:lvl3pPr>
              <a:lnSpc>
                <a:spcPct val="110000"/>
              </a:lnSpc>
              <a:spcBef>
                <a:spcPts val="750"/>
              </a:spcBef>
              <a:defRPr/>
            </a:lvl3pPr>
            <a:lvl4pPr>
              <a:lnSpc>
                <a:spcPct val="110000"/>
              </a:lnSpc>
              <a:spcBef>
                <a:spcPts val="750"/>
              </a:spcBef>
              <a:defRPr/>
            </a:lvl4pPr>
            <a:lvl5pPr>
              <a:lnSpc>
                <a:spcPct val="110000"/>
              </a:lnSpc>
              <a:spcBef>
                <a:spcPts val="750"/>
              </a:spcBef>
              <a:defRPr/>
            </a:lvl5pPr>
          </a:lstStyle>
          <a:p>
            <a:pPr lvl="0"/>
            <a:r>
              <a:rPr lang="en-US"/>
              <a:t>Click to edit Master text styles</a:t>
            </a:r>
          </a:p>
          <a:p>
            <a:pPr lvl="1"/>
            <a:r>
              <a:rPr lang="en-US"/>
              <a:t>Second level</a:t>
            </a:r>
          </a:p>
        </p:txBody>
      </p:sp>
      <p:pic>
        <p:nvPicPr>
          <p:cNvPr id="2" name="Picture 1" descr="A picture containing drawing, food&#10;&#10;Description automatically generated">
            <a:extLst>
              <a:ext uri="{FF2B5EF4-FFF2-40B4-BE49-F238E27FC236}">
                <a16:creationId xmlns:a16="http://schemas.microsoft.com/office/drawing/2014/main" id="{A476D2A7-6AA4-F8C8-650E-411E045D72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48937" y="6239827"/>
            <a:ext cx="1997236" cy="404066"/>
          </a:xfrm>
          <a:prstGeom prst="rect">
            <a:avLst/>
          </a:prstGeom>
        </p:spPr>
      </p:pic>
      <p:sp>
        <p:nvSpPr>
          <p:cNvPr id="3" name="TextBox 2">
            <a:extLst>
              <a:ext uri="{FF2B5EF4-FFF2-40B4-BE49-F238E27FC236}">
                <a16:creationId xmlns:a16="http://schemas.microsoft.com/office/drawing/2014/main" id="{2C2E1ECD-CE1A-D807-C7F9-74C968687AF5}"/>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solidFill>
                  <a:schemeClr val="bg1"/>
                </a:solidFill>
                <a:effectLst/>
                <a:latin typeface="Montserrat" panose="00000500000000000000" pitchFamily="2" charset="0"/>
                <a:ea typeface="Calibri" panose="020f0502020204030204" pitchFamily="34" charset="0"/>
              </a:rPr>
              <a:t>©Stoel Rives LLP</a:t>
            </a:r>
            <a:endParaRPr lang="en-US" sz="700">
              <a:solidFill>
                <a:schemeClr val="bg1"/>
              </a:solidFill>
              <a:latin typeface="Montserrat" panose="00000500000000000000" pitchFamily="2" charset="0"/>
            </a:endParaRPr>
          </a:p>
        </p:txBody>
      </p:sp>
      <p:sp>
        <p:nvSpPr>
          <p:cNvPr id="5" name="Slide Number Placeholder 5">
            <a:extLst>
              <a:ext uri="{FF2B5EF4-FFF2-40B4-BE49-F238E27FC236}">
                <a16:creationId xmlns:a16="http://schemas.microsoft.com/office/drawing/2014/main" id="{2E298065-164B-2B00-73A9-47389D94F322}"/>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bg1"/>
                </a:solidFill>
                <a:latin typeface="Montserrat" panose="00000500000000000000" pitchFamily="2" charset="0"/>
              </a:defRPr>
            </a:lvl1pPr>
          </a:lstStyle>
          <a:p>
            <a:fld id="{EE6CD25B-82AB-4879-BA54-221C2B9DC0E8}" type="slidenum">
              <a:rPr lang="en-US" smtClean="0"/>
              <a:t>‹#›</a:t>
            </a:fld>
            <a:endParaRPr lang="en-US"/>
          </a:p>
        </p:txBody>
      </p:sp>
    </p:spTree>
    <p:extLst>
      <p:ext uri="{BB962C8B-B14F-4D97-AF65-F5344CB8AC3E}">
        <p14:creationId xmlns:p14="http://schemas.microsoft.com/office/powerpoint/2010/main" val="141013434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Firm Overview - Industries Served">
    <p:spTree>
      <p:nvGrpSpPr>
        <p:cNvPr id="1" name=""/>
        <p:cNvGrpSpPr/>
        <p:nvPr/>
      </p:nvGrpSpPr>
      <p:grpSpPr>
        <a:xfrm>
          <a:off x="0" y="0"/>
          <a:ext cx="0" cy="0"/>
        </a:xfrm>
      </p:grpSpPr>
      <p:sp>
        <p:nvSpPr>
          <p:cNvPr id="7" name="Freeform 37">
            <a:extLst>
              <a:ext uri="{FF2B5EF4-FFF2-40B4-BE49-F238E27FC236}">
                <a16:creationId xmlns:a16="http://schemas.microsoft.com/office/drawing/2014/main" id="{4DF2B92F-8155-218F-768F-F688DA48B4C4}"/>
              </a:ext>
            </a:extLst>
          </p:cNvPr>
          <p:cNvSpPr/>
          <p:nvPr userDrawn="1"/>
        </p:nvSpPr>
        <p:spPr>
          <a:xfrm>
            <a:off x="666748" y="0"/>
            <a:ext cx="2781301" cy="6858390"/>
          </a:xfrm>
          <a:custGeom>
            <a:gdLst>
              <a:gd name="connsiteX0" fmla="*/ 0 w 2085858"/>
              <a:gd name="connsiteY0" fmla="*/ 0 h 5143502"/>
              <a:gd name="connsiteX1" fmla="*/ 1596622 w 2085858"/>
              <a:gd name="connsiteY1" fmla="*/ 0 h 5143502"/>
              <a:gd name="connsiteX2" fmla="*/ 1598915 w 2085858"/>
              <a:gd name="connsiteY2" fmla="*/ 4477 h 5143502"/>
              <a:gd name="connsiteX3" fmla="*/ 2085858 w 2085858"/>
              <a:gd name="connsiteY3" fmla="*/ 2145317 h 5143502"/>
              <a:gd name="connsiteX4" fmla="*/ 1095943 w 2085858"/>
              <a:gd name="connsiteY4" fmla="*/ 5111687 h 5143502"/>
              <a:gd name="connsiteX5" fmla="*/ 1070554 w 2085858"/>
              <a:gd name="connsiteY5" fmla="*/ 5143502 h 5143502"/>
              <a:gd name="connsiteX6" fmla="*/ 0 w 2085858"/>
              <a:gd name="connsiteY6" fmla="*/ 5143502 h 51435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858" h="5143502">
                <a:moveTo>
                  <a:pt x="0" y="0"/>
                </a:moveTo>
                <a:lnTo>
                  <a:pt x="1596622" y="0"/>
                </a:lnTo>
                <a:lnTo>
                  <a:pt x="1598915" y="4477"/>
                </a:lnTo>
                <a:cubicBezTo>
                  <a:pt x="1910978" y="652113"/>
                  <a:pt x="2085858" y="1378292"/>
                  <a:pt x="2085858" y="2145317"/>
                </a:cubicBezTo>
                <a:cubicBezTo>
                  <a:pt x="2085858" y="3258568"/>
                  <a:pt x="1717468" y="4285776"/>
                  <a:pt x="1095943" y="5111687"/>
                </a:cubicBezTo>
                <a:lnTo>
                  <a:pt x="1070554" y="5143502"/>
                </a:lnTo>
                <a:lnTo>
                  <a:pt x="0" y="5143502"/>
                </a:lnTo>
                <a:close/>
              </a:path>
            </a:pathLst>
          </a:custGeom>
          <a:solidFill>
            <a:srgbClr val="496D8F"/>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01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DE35ABC-1702-2F1A-BF9C-3B2AA246CFD3}"/>
              </a:ext>
            </a:extLst>
          </p:cNvPr>
          <p:cNvSpPr/>
          <p:nvPr userDrawn="1"/>
        </p:nvSpPr>
        <p:spPr>
          <a:xfrm>
            <a:off x="0" y="0"/>
            <a:ext cx="3291419" cy="6858387"/>
          </a:xfrm>
          <a:custGeom>
            <a:gdLst>
              <a:gd name="connsiteX0" fmla="*/ 0 w 3291419"/>
              <a:gd name="connsiteY0" fmla="*/ 0 h 6858387"/>
              <a:gd name="connsiteX1" fmla="*/ 666748 w 3291419"/>
              <a:gd name="connsiteY1" fmla="*/ 0 h 6858387"/>
              <a:gd name="connsiteX2" fmla="*/ 2440082 w 3291419"/>
              <a:gd name="connsiteY2" fmla="*/ 0 h 6858387"/>
              <a:gd name="connsiteX3" fmla="*/ 2510568 w 3291419"/>
              <a:gd name="connsiteY3" fmla="*/ 122588 h 6858387"/>
              <a:gd name="connsiteX4" fmla="*/ 3291419 w 3291419"/>
              <a:gd name="connsiteY4" fmla="*/ 3206406 h 6858387"/>
              <a:gd name="connsiteX5" fmla="*/ 2313873 w 3291419"/>
              <a:gd name="connsiteY5" fmla="*/ 6627584 h 6858387"/>
              <a:gd name="connsiteX6" fmla="*/ 2160963 w 3291419"/>
              <a:gd name="connsiteY6" fmla="*/ 6858387 h 6858387"/>
              <a:gd name="connsiteX7" fmla="*/ 666748 w 3291419"/>
              <a:gd name="connsiteY7" fmla="*/ 6858387 h 6858387"/>
              <a:gd name="connsiteX8" fmla="*/ 666748 w 3291419"/>
              <a:gd name="connsiteY8" fmla="*/ 6858000 h 6858387"/>
              <a:gd name="connsiteX9" fmla="*/ 0 w 3291419"/>
              <a:gd name="connsiteY9" fmla="*/ 6858000 h 68583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1419" h="6858387">
                <a:moveTo>
                  <a:pt x="0" y="0"/>
                </a:moveTo>
                <a:lnTo>
                  <a:pt x="666748" y="0"/>
                </a:lnTo>
                <a:lnTo>
                  <a:pt x="2440082" y="0"/>
                </a:lnTo>
                <a:lnTo>
                  <a:pt x="2510568" y="122588"/>
                </a:lnTo>
                <a:cubicBezTo>
                  <a:pt x="3008552" y="1039295"/>
                  <a:pt x="3291419" y="2089817"/>
                  <a:pt x="3291419" y="3206406"/>
                </a:cubicBezTo>
                <a:cubicBezTo>
                  <a:pt x="3291419" y="4462571"/>
                  <a:pt x="2933416" y="5635117"/>
                  <a:pt x="2313873" y="6627584"/>
                </a:cubicBezTo>
                <a:lnTo>
                  <a:pt x="2160963" y="6858387"/>
                </a:lnTo>
                <a:lnTo>
                  <a:pt x="666748" y="6858387"/>
                </a:lnTo>
                <a:lnTo>
                  <a:pt x="666748" y="6858000"/>
                </a:lnTo>
                <a:lnTo>
                  <a:pt x="0" y="6858000"/>
                </a:lnTo>
                <a:close/>
              </a:path>
            </a:pathLst>
          </a:custGeom>
          <a:blipFill dpi="0" rotWithShape="1">
            <a:blip r:embed="rId1">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B95E3B5-EC7F-2112-84B1-E53A02BCC99A}"/>
              </a:ext>
            </a:extLst>
          </p:cNvPr>
          <p:cNvSpPr/>
          <p:nvPr userDrawn="1"/>
        </p:nvSpPr>
        <p:spPr>
          <a:xfrm>
            <a:off x="4362477" y="1348589"/>
            <a:ext cx="6897537" cy="21566"/>
          </a:xfrm>
          <a:prstGeom prst="rect">
            <a:avLst/>
          </a:prstGeom>
          <a:solidFill>
            <a:srgbClr val="0095A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A picture containing drawing, food&#10;&#10;Description automatically generated">
            <a:extLst>
              <a:ext uri="{FF2B5EF4-FFF2-40B4-BE49-F238E27FC236}">
                <a16:creationId xmlns:a16="http://schemas.microsoft.com/office/drawing/2014/main" id="{4A1B0FF2-AA1E-FDD6-FFD5-FF3FCDD45A7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48937" y="6239827"/>
            <a:ext cx="1997236" cy="404066"/>
          </a:xfrm>
          <a:prstGeom prst="rect">
            <a:avLst/>
          </a:prstGeom>
        </p:spPr>
      </p:pic>
      <p:sp>
        <p:nvSpPr>
          <p:cNvPr id="5" name="TextBox 4">
            <a:extLst>
              <a:ext uri="{FF2B5EF4-FFF2-40B4-BE49-F238E27FC236}">
                <a16:creationId xmlns:a16="http://schemas.microsoft.com/office/drawing/2014/main" id="{C64E04F4-1A9B-EB8F-FD33-8720F25F8223}"/>
              </a:ext>
            </a:extLst>
          </p:cNvPr>
          <p:cNvSpPr txBox="1"/>
          <p:nvPr userDrawn="1"/>
        </p:nvSpPr>
        <p:spPr>
          <a:xfrm>
            <a:off x="4239744" y="685800"/>
            <a:ext cx="702027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3000" b="0" i="0" u="none" strike="noStrike" kern="1200" cap="none" spc="0" normalizeH="0" baseline="0" noProof="0">
                <a:ln>
                  <a:noFill/>
                </a:ln>
                <a:solidFill>
                  <a:srgbClr val="496A8B"/>
                </a:solidFill>
                <a:effectLst/>
                <a:uLnTx/>
                <a:uFillTx/>
                <a:latin typeface="Montserrat" panose="00000500000000000000" pitchFamily="2" charset="0"/>
                <a:ea typeface="+mn-ea"/>
                <a:cs typeface="+mn-cs"/>
              </a:rPr>
              <a:t>Key Industries Served</a:t>
            </a:r>
          </a:p>
        </p:txBody>
      </p:sp>
      <p:sp>
        <p:nvSpPr>
          <p:cNvPr id="6" name="TextBox 5">
            <a:extLst>
              <a:ext uri="{FF2B5EF4-FFF2-40B4-BE49-F238E27FC236}">
                <a16:creationId xmlns:a16="http://schemas.microsoft.com/office/drawing/2014/main" id="{79D48F9C-3C6D-B2AD-8A19-96251F3BBED0}"/>
              </a:ext>
            </a:extLst>
          </p:cNvPr>
          <p:cNvSpPr txBox="1"/>
          <p:nvPr userDrawn="1"/>
        </p:nvSpPr>
        <p:spPr>
          <a:xfrm>
            <a:off x="4362477" y="1719072"/>
            <a:ext cx="7020270" cy="2414379"/>
          </a:xfrm>
          <a:prstGeom prst="rect">
            <a:avLst/>
          </a:prstGeom>
          <a:noFill/>
        </p:spPr>
        <p:txBody>
          <a:bodyPr wrap="square" rtlCol="0">
            <a:spAutoFit/>
          </a:bodyPr>
          <a:lstStyle/>
          <a:p>
            <a:pPr marL="228600" marR="0" lvl="0" indent="-228600" algn="l" defTabSz="914400" rtl="0" eaLnBrk="1" fontAlgn="auto" latinLnBrk="0" hangingPunct="1">
              <a:lnSpc>
                <a:spcPct val="110000"/>
              </a:lnSpc>
              <a:spcBef>
                <a:spcPts val="750"/>
              </a:spcBef>
              <a:spcAft>
                <a:spcPct val="0"/>
              </a:spcAft>
              <a:buClrTx/>
              <a:buSzTx/>
              <a:buFont typeface="Arial" panose="020b0604020202020204" pitchFamily="34" charset="0"/>
              <a:buChar char="•"/>
              <a:defRPr/>
            </a:pPr>
            <a:r>
              <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Agribusiness</a:t>
            </a:r>
          </a:p>
          <a:p>
            <a:pPr marL="228600" marR="0" lvl="0" indent="-228600" algn="l" defTabSz="914400" rtl="0" eaLnBrk="1" fontAlgn="auto" latinLnBrk="0" hangingPunct="1">
              <a:lnSpc>
                <a:spcPct val="110000"/>
              </a:lnSpc>
              <a:spcBef>
                <a:spcPts val="750"/>
              </a:spcBef>
              <a:spcAft>
                <a:spcPct val="0"/>
              </a:spcAft>
              <a:buClrTx/>
              <a:buSzTx/>
              <a:buFont typeface="Arial" panose="020b0604020202020204" pitchFamily="34" charset="0"/>
              <a:buChar char="•"/>
              <a:defRPr/>
            </a:pPr>
            <a:r>
              <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Energy </a:t>
            </a:r>
          </a:p>
          <a:p>
            <a:pPr marL="228600" marR="0" lvl="0" indent="-228600" algn="l" defTabSz="914400" rtl="0" eaLnBrk="1" fontAlgn="auto" latinLnBrk="0" hangingPunct="1">
              <a:lnSpc>
                <a:spcPct val="110000"/>
              </a:lnSpc>
              <a:spcBef>
                <a:spcPts val="750"/>
              </a:spcBef>
              <a:spcAft>
                <a:spcPct val="0"/>
              </a:spcAft>
              <a:buClrTx/>
              <a:buSzTx/>
              <a:buFont typeface="Arial" panose="020b0604020202020204" pitchFamily="34" charset="0"/>
              <a:buChar char="•"/>
              <a:defRPr/>
            </a:pPr>
            <a:r>
              <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Natural Resources</a:t>
            </a:r>
          </a:p>
          <a:p>
            <a:pPr marL="228600" marR="0" lvl="0" indent="-228600" algn="l" defTabSz="914400" rtl="0" eaLnBrk="1" fontAlgn="auto" latinLnBrk="0" hangingPunct="1">
              <a:lnSpc>
                <a:spcPct val="110000"/>
              </a:lnSpc>
              <a:spcBef>
                <a:spcPts val="750"/>
              </a:spcBef>
              <a:spcAft>
                <a:spcPct val="0"/>
              </a:spcAft>
              <a:buClrTx/>
              <a:buSzTx/>
              <a:buFont typeface="Arial" panose="020b0604020202020204" pitchFamily="34" charset="0"/>
              <a:buChar char="•"/>
              <a:defRPr/>
            </a:pPr>
            <a:r>
              <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Real Estate</a:t>
            </a:r>
          </a:p>
          <a:p>
            <a:pPr marL="228600" marR="0" lvl="0" indent="-228600" algn="l" defTabSz="914400" rtl="0" eaLnBrk="1" fontAlgn="auto" latinLnBrk="0" hangingPunct="1">
              <a:lnSpc>
                <a:spcPct val="110000"/>
              </a:lnSpc>
              <a:spcBef>
                <a:spcPts val="750"/>
              </a:spcBef>
              <a:spcAft>
                <a:spcPct val="0"/>
              </a:spcAft>
              <a:buClrTx/>
              <a:buSzTx/>
              <a:buFont typeface="Arial" panose="020b0604020202020204" pitchFamily="34" charset="0"/>
              <a:buChar char="•"/>
              <a:defRPr/>
            </a:pPr>
            <a:r>
              <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Technology</a:t>
            </a:r>
          </a:p>
          <a:p>
            <a:pPr marL="228600" marR="0" lvl="0" indent="-228600" algn="l" defTabSz="914400" rtl="0" eaLnBrk="1" fontAlgn="auto" latinLnBrk="0" hangingPunct="1">
              <a:lnSpc>
                <a:spcPct val="110000"/>
              </a:lnSpc>
              <a:spcBef>
                <a:spcPts val="750"/>
              </a:spcBef>
              <a:spcAft>
                <a:spcPct val="0"/>
              </a:spcAft>
              <a:buClrTx/>
              <a:buSzTx/>
              <a:buFont typeface="Arial" panose="020b0604020202020204" pitchFamily="34" charset="0"/>
              <a:buChar char="•"/>
              <a:defRPr/>
            </a:pPr>
            <a:r>
              <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Transportation</a:t>
            </a:r>
          </a:p>
        </p:txBody>
      </p:sp>
      <p:sp>
        <p:nvSpPr>
          <p:cNvPr id="3" name="TextBox 2">
            <a:extLst>
              <a:ext uri="{FF2B5EF4-FFF2-40B4-BE49-F238E27FC236}">
                <a16:creationId xmlns:a16="http://schemas.microsoft.com/office/drawing/2014/main" id="{304C59FB-A40A-62BE-EF88-72FA599A797F}"/>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solidFill>
                  <a:schemeClr val="bg1"/>
                </a:solidFill>
                <a:effectLst/>
                <a:latin typeface="Montserrat" panose="00000500000000000000" pitchFamily="2" charset="0"/>
                <a:ea typeface="Calibri" panose="020f0502020204030204" pitchFamily="34" charset="0"/>
              </a:rPr>
              <a:t>©Stoel Rives LLP</a:t>
            </a:r>
            <a:endParaRPr lang="en-US" sz="700">
              <a:solidFill>
                <a:schemeClr val="bg1"/>
              </a:solidFill>
              <a:latin typeface="Montserrat" panose="00000500000000000000" pitchFamily="2" charset="0"/>
            </a:endParaRPr>
          </a:p>
        </p:txBody>
      </p:sp>
      <p:sp>
        <p:nvSpPr>
          <p:cNvPr id="8" name="Slide Number Placeholder 5">
            <a:extLst>
              <a:ext uri="{FF2B5EF4-FFF2-40B4-BE49-F238E27FC236}">
                <a16:creationId xmlns:a16="http://schemas.microsoft.com/office/drawing/2014/main" id="{38D0D326-8479-D37D-9623-8A7B4DD7D47F}"/>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bg1"/>
                </a:solidFill>
                <a:latin typeface="Montserrat" panose="00000500000000000000" pitchFamily="2" charset="0"/>
              </a:defRPr>
            </a:lvl1pPr>
          </a:lstStyle>
          <a:p>
            <a:fld id="{EE6CD25B-82AB-4879-BA54-221C2B9DC0E8}" type="slidenum">
              <a:rPr lang="en-US" smtClean="0"/>
              <a:t>‹#›</a:t>
            </a:fld>
            <a:endParaRPr lang="en-US"/>
          </a:p>
        </p:txBody>
      </p:sp>
    </p:spTree>
    <p:extLst>
      <p:ext uri="{BB962C8B-B14F-4D97-AF65-F5344CB8AC3E}">
        <p14:creationId xmlns:p14="http://schemas.microsoft.com/office/powerpoint/2010/main" val="4183973121"/>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Orange - Left">
    <p:spTree>
      <p:nvGrpSpPr>
        <p:cNvPr id="1" name=""/>
        <p:cNvGrpSpPr/>
        <p:nvPr/>
      </p:nvGrpSpPr>
      <p:grpSpPr>
        <a:xfrm>
          <a:off x="0" y="0"/>
          <a:ext cx="0" cy="0"/>
        </a:xfrm>
      </p:grpSpPr>
      <p:sp>
        <p:nvSpPr>
          <p:cNvPr id="7" name="Freeform 37">
            <a:extLst>
              <a:ext uri="{FF2B5EF4-FFF2-40B4-BE49-F238E27FC236}">
                <a16:creationId xmlns:a16="http://schemas.microsoft.com/office/drawing/2014/main" id="{4DF2B92F-8155-218F-768F-F688DA48B4C4}"/>
              </a:ext>
            </a:extLst>
          </p:cNvPr>
          <p:cNvSpPr/>
          <p:nvPr userDrawn="1"/>
        </p:nvSpPr>
        <p:spPr>
          <a:xfrm>
            <a:off x="666748" y="0"/>
            <a:ext cx="2781301" cy="6858390"/>
          </a:xfrm>
          <a:custGeom>
            <a:gdLst>
              <a:gd name="connsiteX0" fmla="*/ 0 w 2085858"/>
              <a:gd name="connsiteY0" fmla="*/ 0 h 5143502"/>
              <a:gd name="connsiteX1" fmla="*/ 1596622 w 2085858"/>
              <a:gd name="connsiteY1" fmla="*/ 0 h 5143502"/>
              <a:gd name="connsiteX2" fmla="*/ 1598915 w 2085858"/>
              <a:gd name="connsiteY2" fmla="*/ 4477 h 5143502"/>
              <a:gd name="connsiteX3" fmla="*/ 2085858 w 2085858"/>
              <a:gd name="connsiteY3" fmla="*/ 2145317 h 5143502"/>
              <a:gd name="connsiteX4" fmla="*/ 1095943 w 2085858"/>
              <a:gd name="connsiteY4" fmla="*/ 5111687 h 5143502"/>
              <a:gd name="connsiteX5" fmla="*/ 1070554 w 2085858"/>
              <a:gd name="connsiteY5" fmla="*/ 5143502 h 5143502"/>
              <a:gd name="connsiteX6" fmla="*/ 0 w 2085858"/>
              <a:gd name="connsiteY6" fmla="*/ 5143502 h 51435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858" h="5143502">
                <a:moveTo>
                  <a:pt x="0" y="0"/>
                </a:moveTo>
                <a:lnTo>
                  <a:pt x="1596622" y="0"/>
                </a:lnTo>
                <a:lnTo>
                  <a:pt x="1598915" y="4477"/>
                </a:lnTo>
                <a:cubicBezTo>
                  <a:pt x="1910978" y="652113"/>
                  <a:pt x="2085858" y="1378292"/>
                  <a:pt x="2085858" y="2145317"/>
                </a:cubicBezTo>
                <a:cubicBezTo>
                  <a:pt x="2085858" y="3258568"/>
                  <a:pt x="1717468" y="4285776"/>
                  <a:pt x="1095943" y="5111687"/>
                </a:cubicBezTo>
                <a:lnTo>
                  <a:pt x="1070554" y="5143502"/>
                </a:lnTo>
                <a:lnTo>
                  <a:pt x="0" y="5143502"/>
                </a:lnTo>
                <a:close/>
              </a:path>
            </a:pathLst>
          </a:custGeom>
          <a:solidFill>
            <a:schemeClr val="accent2"/>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15" name="Rectangle 14">
            <a:extLst>
              <a:ext uri="{FF2B5EF4-FFF2-40B4-BE49-F238E27FC236}">
                <a16:creationId xmlns:a16="http://schemas.microsoft.com/office/drawing/2014/main" id="{FB95E3B5-EC7F-2112-84B1-E53A02BCC99A}"/>
              </a:ext>
            </a:extLst>
          </p:cNvPr>
          <p:cNvSpPr/>
          <p:nvPr userDrawn="1"/>
        </p:nvSpPr>
        <p:spPr>
          <a:xfrm>
            <a:off x="4362477" y="1348589"/>
            <a:ext cx="6897537" cy="21566"/>
          </a:xfrm>
          <a:prstGeom prst="rect">
            <a:avLst/>
          </a:prstGeom>
          <a:solidFill>
            <a:srgbClr val="0095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Text Placeholder 21">
            <a:extLst>
              <a:ext uri="{FF2B5EF4-FFF2-40B4-BE49-F238E27FC236}">
                <a16:creationId xmlns:a16="http://schemas.microsoft.com/office/drawing/2014/main" id="{2CDB4339-8C73-DBAC-026B-F2AB8489ACBF}"/>
              </a:ext>
            </a:extLst>
          </p:cNvPr>
          <p:cNvSpPr>
            <a:spLocks noGrp="1"/>
          </p:cNvSpPr>
          <p:nvPr>
            <p:ph type="body" sz="quarter" idx="10"/>
          </p:nvPr>
        </p:nvSpPr>
        <p:spPr>
          <a:xfrm>
            <a:off x="4239744" y="688092"/>
            <a:ext cx="7020270" cy="547392"/>
          </a:xfrm>
        </p:spPr>
        <p:txBody>
          <a:bodyPr>
            <a:normAutofit/>
          </a:bodyPr>
          <a:lstStyle>
            <a:lvl1pPr marL="0" indent="0">
              <a:lnSpc>
                <a:spcPct val="100000"/>
              </a:lnSpc>
              <a:spcBef>
                <a:spcPct val="0"/>
              </a:spcBef>
              <a:buNone/>
              <a:defRPr sz="3000">
                <a:solidFill>
                  <a:srgbClr val="496A8B"/>
                </a:solidFill>
              </a:defRPr>
            </a:lvl1pPr>
          </a:lstStyle>
          <a:p>
            <a:pPr lvl="0"/>
            <a:r>
              <a:rPr lang="en-US"/>
              <a:t>Click to edit Master text styles</a:t>
            </a:r>
          </a:p>
        </p:txBody>
      </p:sp>
      <p:sp>
        <p:nvSpPr>
          <p:cNvPr id="24" name="Text Placeholder 23">
            <a:extLst>
              <a:ext uri="{FF2B5EF4-FFF2-40B4-BE49-F238E27FC236}">
                <a16:creationId xmlns:a16="http://schemas.microsoft.com/office/drawing/2014/main" id="{306B580C-C058-CD9F-F5ED-175F735B99E6}"/>
              </a:ext>
            </a:extLst>
          </p:cNvPr>
          <p:cNvSpPr>
            <a:spLocks noGrp="1"/>
          </p:cNvSpPr>
          <p:nvPr>
            <p:ph type="body" sz="quarter" idx="11"/>
          </p:nvPr>
        </p:nvSpPr>
        <p:spPr>
          <a:xfrm>
            <a:off x="4337050" y="1701800"/>
            <a:ext cx="6922964" cy="918457"/>
          </a:xfrm>
        </p:spPr>
        <p:txBody>
          <a:bodyPr wrap="square">
            <a:spAutoFit/>
          </a:bodyPr>
          <a:lstStyle>
            <a:lvl1pPr marL="0" indent="0">
              <a:lnSpc>
                <a:spcPct val="110000"/>
              </a:lnSpc>
              <a:spcBef>
                <a:spcPts val="750"/>
              </a:spcBef>
              <a:buNone/>
              <a:defRPr>
                <a:solidFill>
                  <a:srgbClr val="3B3838"/>
                </a:solidFill>
              </a:defRPr>
            </a:lvl1pPr>
            <a:lvl2pPr marL="687388" indent="-365760">
              <a:lnSpc>
                <a:spcPct val="110000"/>
              </a:lnSpc>
              <a:spcBef>
                <a:spcPts val="750"/>
              </a:spcBef>
              <a:buFont typeface="Arial" panose="020b0604020202020204" pitchFamily="34" charset="0"/>
              <a:buChar char="•"/>
              <a:defRPr>
                <a:solidFill>
                  <a:srgbClr val="3B3838"/>
                </a:solidFill>
              </a:defRPr>
            </a:lvl2pPr>
            <a:lvl3pPr>
              <a:lnSpc>
                <a:spcPct val="110000"/>
              </a:lnSpc>
              <a:spcBef>
                <a:spcPts val="750"/>
              </a:spcBef>
              <a:defRPr/>
            </a:lvl3pPr>
            <a:lvl4pPr>
              <a:lnSpc>
                <a:spcPct val="110000"/>
              </a:lnSpc>
              <a:spcBef>
                <a:spcPts val="750"/>
              </a:spcBef>
              <a:defRPr/>
            </a:lvl4pPr>
            <a:lvl5pPr>
              <a:lnSpc>
                <a:spcPct val="110000"/>
              </a:lnSpc>
              <a:spcBef>
                <a:spcPts val="750"/>
              </a:spcBef>
              <a:defRPr/>
            </a:lvl5pPr>
          </a:lstStyle>
          <a:p>
            <a:pPr lvl="0"/>
            <a:r>
              <a:rPr lang="en-US"/>
              <a:t>Click to edit Master text styles</a:t>
            </a:r>
          </a:p>
          <a:p>
            <a:pPr lvl="1"/>
            <a:r>
              <a:rPr lang="en-US"/>
              <a:t>Second level</a:t>
            </a:r>
          </a:p>
        </p:txBody>
      </p:sp>
      <p:pic>
        <p:nvPicPr>
          <p:cNvPr id="8" name="Picture 7" descr="A field of wheat&#10;&#10;Description automatically generated with low confidence">
            <a:extLst>
              <a:ext uri="{FF2B5EF4-FFF2-40B4-BE49-F238E27FC236}">
                <a16:creationId xmlns:a16="http://schemas.microsoft.com/office/drawing/2014/main" id="{2C3304CA-F782-D638-114E-12E8AA4A0D05}"/>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0" y="-8238"/>
            <a:ext cx="3256060" cy="6866238"/>
          </a:xfrm>
          <a:custGeom>
            <a:gdLst>
              <a:gd name="connsiteX0" fmla="*/ 2461953 w 3256060"/>
              <a:gd name="connsiteY0" fmla="*/ 0 h 6862761"/>
              <a:gd name="connsiteX1" fmla="*/ 3255703 w 3256060"/>
              <a:gd name="connsiteY1" fmla="*/ 3435351 h 6862761"/>
              <a:gd name="connsiteX2" fmla="*/ 2135181 w 3256060"/>
              <a:gd name="connsiteY2" fmla="*/ 6841370 h 6862761"/>
              <a:gd name="connsiteX3" fmla="*/ 2104896 w 3256060"/>
              <a:gd name="connsiteY3" fmla="*/ 6862761 h 6862761"/>
              <a:gd name="connsiteX4" fmla="*/ 0 w 3256060"/>
              <a:gd name="connsiteY4" fmla="*/ 6862761 h 6862761"/>
              <a:gd name="connsiteX5" fmla="*/ 0 w 3256060"/>
              <a:gd name="connsiteY5" fmla="*/ 5364 h 6862761"/>
              <a:gd name="connsiteX6" fmla="*/ 2461953 w 3256060"/>
              <a:gd name="connsiteY6" fmla="*/ 0 h 68627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6060" h="6862760">
                <a:moveTo>
                  <a:pt x="2461953" y="0"/>
                </a:moveTo>
                <a:cubicBezTo>
                  <a:pt x="2781149" y="469900"/>
                  <a:pt x="3268403" y="1630466"/>
                  <a:pt x="3255703" y="3435351"/>
                </a:cubicBezTo>
                <a:cubicBezTo>
                  <a:pt x="3274158" y="4986984"/>
                  <a:pt x="2573126" y="6500074"/>
                  <a:pt x="2135181" y="6841370"/>
                </a:cubicBezTo>
                <a:lnTo>
                  <a:pt x="2104896" y="6862761"/>
                </a:lnTo>
                <a:lnTo>
                  <a:pt x="0" y="6862761"/>
                </a:lnTo>
                <a:lnTo>
                  <a:pt x="0" y="5364"/>
                </a:lnTo>
                <a:lnTo>
                  <a:pt x="2461953" y="0"/>
                </a:lnTo>
                <a:close/>
              </a:path>
            </a:pathLst>
          </a:custGeom>
        </p:spPr>
      </p:pic>
      <p:pic>
        <p:nvPicPr>
          <p:cNvPr id="11" name="Picture 10" descr="A picture containing drawing, food&#10;&#10;Description automatically generated">
            <a:extLst>
              <a:ext uri="{FF2B5EF4-FFF2-40B4-BE49-F238E27FC236}">
                <a16:creationId xmlns:a16="http://schemas.microsoft.com/office/drawing/2014/main" id="{93C4A76B-A708-011B-2D8B-E98D868206C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48937" y="6239827"/>
            <a:ext cx="1997236" cy="404066"/>
          </a:xfrm>
          <a:prstGeom prst="rect">
            <a:avLst/>
          </a:prstGeom>
        </p:spPr>
      </p:pic>
      <p:sp>
        <p:nvSpPr>
          <p:cNvPr id="2" name="TextBox 2">
            <a:extLst>
              <a:ext uri="{FF2B5EF4-FFF2-40B4-BE49-F238E27FC236}">
                <a16:creationId xmlns:a16="http://schemas.microsoft.com/office/drawing/2014/main" id="{8B04291F-397F-EB03-65B6-5755EB06D602}"/>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solidFill>
                  <a:schemeClr val="bg1"/>
                </a:solidFill>
                <a:effectLst/>
                <a:latin typeface="Montserrat" panose="00000500000000000000" pitchFamily="2" charset="0"/>
                <a:ea typeface="Calibri" panose="020f0502020204030204" pitchFamily="34" charset="0"/>
              </a:rPr>
              <a:t>©Stoel Rives LLP</a:t>
            </a:r>
            <a:endParaRPr lang="en-US" sz="700">
              <a:solidFill>
                <a:schemeClr val="bg1"/>
              </a:solidFill>
              <a:latin typeface="Montserrat" panose="00000500000000000000" pitchFamily="2" charset="0"/>
            </a:endParaRPr>
          </a:p>
        </p:txBody>
      </p:sp>
      <p:sp>
        <p:nvSpPr>
          <p:cNvPr id="4" name="Slide Number Placeholder 5">
            <a:extLst>
              <a:ext uri="{FF2B5EF4-FFF2-40B4-BE49-F238E27FC236}">
                <a16:creationId xmlns:a16="http://schemas.microsoft.com/office/drawing/2014/main" id="{D594441B-8417-ABE3-DB30-0AE5C1A43B1A}"/>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bg1"/>
                </a:solidFill>
                <a:latin typeface="Montserrat" panose="00000500000000000000" pitchFamily="2" charset="0"/>
              </a:defRPr>
            </a:lvl1pPr>
          </a:lstStyle>
          <a:p>
            <a:fld id="{EE6CD25B-82AB-4879-BA54-221C2B9DC0E8}" type="slidenum">
              <a:rPr lang="en-US" smtClean="0"/>
              <a:t>‹#›</a:t>
            </a:fld>
            <a:endParaRPr lang="en-US"/>
          </a:p>
        </p:txBody>
      </p:sp>
    </p:spTree>
    <p:extLst>
      <p:ext uri="{BB962C8B-B14F-4D97-AF65-F5344CB8AC3E}">
        <p14:creationId xmlns:p14="http://schemas.microsoft.com/office/powerpoint/2010/main" val="1890572315"/>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Yellow 1 - Left">
    <p:spTree>
      <p:nvGrpSpPr>
        <p:cNvPr id="1" name=""/>
        <p:cNvGrpSpPr/>
        <p:nvPr/>
      </p:nvGrpSpPr>
      <p:grpSpPr>
        <a:xfrm>
          <a:off x="0" y="0"/>
          <a:ext cx="0" cy="0"/>
        </a:xfrm>
      </p:grpSpPr>
      <p:sp>
        <p:nvSpPr>
          <p:cNvPr id="7" name="Freeform 37">
            <a:extLst>
              <a:ext uri="{FF2B5EF4-FFF2-40B4-BE49-F238E27FC236}">
                <a16:creationId xmlns:a16="http://schemas.microsoft.com/office/drawing/2014/main" id="{4DF2B92F-8155-218F-768F-F688DA48B4C4}"/>
              </a:ext>
            </a:extLst>
          </p:cNvPr>
          <p:cNvSpPr/>
          <p:nvPr userDrawn="1"/>
        </p:nvSpPr>
        <p:spPr>
          <a:xfrm>
            <a:off x="666748" y="0"/>
            <a:ext cx="2781301" cy="6858390"/>
          </a:xfrm>
          <a:custGeom>
            <a:gdLst>
              <a:gd name="connsiteX0" fmla="*/ 0 w 2085858"/>
              <a:gd name="connsiteY0" fmla="*/ 0 h 5143502"/>
              <a:gd name="connsiteX1" fmla="*/ 1596622 w 2085858"/>
              <a:gd name="connsiteY1" fmla="*/ 0 h 5143502"/>
              <a:gd name="connsiteX2" fmla="*/ 1598915 w 2085858"/>
              <a:gd name="connsiteY2" fmla="*/ 4477 h 5143502"/>
              <a:gd name="connsiteX3" fmla="*/ 2085858 w 2085858"/>
              <a:gd name="connsiteY3" fmla="*/ 2145317 h 5143502"/>
              <a:gd name="connsiteX4" fmla="*/ 1095943 w 2085858"/>
              <a:gd name="connsiteY4" fmla="*/ 5111687 h 5143502"/>
              <a:gd name="connsiteX5" fmla="*/ 1070554 w 2085858"/>
              <a:gd name="connsiteY5" fmla="*/ 5143502 h 5143502"/>
              <a:gd name="connsiteX6" fmla="*/ 0 w 2085858"/>
              <a:gd name="connsiteY6" fmla="*/ 5143502 h 51435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858" h="5143502">
                <a:moveTo>
                  <a:pt x="0" y="0"/>
                </a:moveTo>
                <a:lnTo>
                  <a:pt x="1596622" y="0"/>
                </a:lnTo>
                <a:lnTo>
                  <a:pt x="1598915" y="4477"/>
                </a:lnTo>
                <a:cubicBezTo>
                  <a:pt x="1910978" y="652113"/>
                  <a:pt x="2085858" y="1378292"/>
                  <a:pt x="2085858" y="2145317"/>
                </a:cubicBezTo>
                <a:cubicBezTo>
                  <a:pt x="2085858" y="3258568"/>
                  <a:pt x="1717468" y="4285776"/>
                  <a:pt x="1095943" y="5111687"/>
                </a:cubicBezTo>
                <a:lnTo>
                  <a:pt x="1070554" y="5143502"/>
                </a:lnTo>
                <a:lnTo>
                  <a:pt x="0" y="5143502"/>
                </a:lnTo>
                <a:close/>
              </a:path>
            </a:pathLst>
          </a:custGeom>
          <a:solidFill>
            <a:schemeClr val="accent4"/>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13" name="Freeform: Shape 12">
            <a:extLst>
              <a:ext uri="{FF2B5EF4-FFF2-40B4-BE49-F238E27FC236}">
                <a16:creationId xmlns:a16="http://schemas.microsoft.com/office/drawing/2014/main" id="{4DE35ABC-1702-2F1A-BF9C-3B2AA246CFD3}"/>
              </a:ext>
            </a:extLst>
          </p:cNvPr>
          <p:cNvSpPr/>
          <p:nvPr userDrawn="1"/>
        </p:nvSpPr>
        <p:spPr>
          <a:xfrm>
            <a:off x="0" y="0"/>
            <a:ext cx="3291419" cy="6858387"/>
          </a:xfrm>
          <a:custGeom>
            <a:gdLst>
              <a:gd name="connsiteX0" fmla="*/ 0 w 3291419"/>
              <a:gd name="connsiteY0" fmla="*/ 0 h 6858387"/>
              <a:gd name="connsiteX1" fmla="*/ 666748 w 3291419"/>
              <a:gd name="connsiteY1" fmla="*/ 0 h 6858387"/>
              <a:gd name="connsiteX2" fmla="*/ 2440082 w 3291419"/>
              <a:gd name="connsiteY2" fmla="*/ 0 h 6858387"/>
              <a:gd name="connsiteX3" fmla="*/ 2510568 w 3291419"/>
              <a:gd name="connsiteY3" fmla="*/ 122588 h 6858387"/>
              <a:gd name="connsiteX4" fmla="*/ 3291419 w 3291419"/>
              <a:gd name="connsiteY4" fmla="*/ 3206406 h 6858387"/>
              <a:gd name="connsiteX5" fmla="*/ 2313873 w 3291419"/>
              <a:gd name="connsiteY5" fmla="*/ 6627584 h 6858387"/>
              <a:gd name="connsiteX6" fmla="*/ 2160963 w 3291419"/>
              <a:gd name="connsiteY6" fmla="*/ 6858387 h 6858387"/>
              <a:gd name="connsiteX7" fmla="*/ 666748 w 3291419"/>
              <a:gd name="connsiteY7" fmla="*/ 6858387 h 6858387"/>
              <a:gd name="connsiteX8" fmla="*/ 666748 w 3291419"/>
              <a:gd name="connsiteY8" fmla="*/ 6858000 h 6858387"/>
              <a:gd name="connsiteX9" fmla="*/ 0 w 3291419"/>
              <a:gd name="connsiteY9" fmla="*/ 6858000 h 68583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1419" h="6858387">
                <a:moveTo>
                  <a:pt x="0" y="0"/>
                </a:moveTo>
                <a:lnTo>
                  <a:pt x="666748" y="0"/>
                </a:lnTo>
                <a:lnTo>
                  <a:pt x="2440082" y="0"/>
                </a:lnTo>
                <a:lnTo>
                  <a:pt x="2510568" y="122588"/>
                </a:lnTo>
                <a:cubicBezTo>
                  <a:pt x="3008552" y="1039295"/>
                  <a:pt x="3291419" y="2089817"/>
                  <a:pt x="3291419" y="3206406"/>
                </a:cubicBezTo>
                <a:cubicBezTo>
                  <a:pt x="3291419" y="4462571"/>
                  <a:pt x="2933416" y="5635117"/>
                  <a:pt x="2313873" y="6627584"/>
                </a:cubicBezTo>
                <a:lnTo>
                  <a:pt x="2160963" y="6858387"/>
                </a:lnTo>
                <a:lnTo>
                  <a:pt x="666748" y="6858387"/>
                </a:lnTo>
                <a:lnTo>
                  <a:pt x="666748" y="6858000"/>
                </a:lnTo>
                <a:lnTo>
                  <a:pt x="0" y="6858000"/>
                </a:lnTo>
                <a:close/>
              </a:path>
            </a:pathLst>
          </a:custGeom>
          <a:blipFill dpi="0" rotWithShape="1">
            <a:blip r:embed="rId1">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FB95E3B5-EC7F-2112-84B1-E53A02BCC99A}"/>
              </a:ext>
            </a:extLst>
          </p:cNvPr>
          <p:cNvSpPr/>
          <p:nvPr userDrawn="1"/>
        </p:nvSpPr>
        <p:spPr>
          <a:xfrm>
            <a:off x="4362477" y="1348589"/>
            <a:ext cx="6897537" cy="21566"/>
          </a:xfrm>
          <a:prstGeom prst="rect">
            <a:avLst/>
          </a:prstGeom>
          <a:solidFill>
            <a:srgbClr val="0095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Text Placeholder 21">
            <a:extLst>
              <a:ext uri="{FF2B5EF4-FFF2-40B4-BE49-F238E27FC236}">
                <a16:creationId xmlns:a16="http://schemas.microsoft.com/office/drawing/2014/main" id="{2CDB4339-8C73-DBAC-026B-F2AB8489ACBF}"/>
              </a:ext>
            </a:extLst>
          </p:cNvPr>
          <p:cNvSpPr>
            <a:spLocks noGrp="1"/>
          </p:cNvSpPr>
          <p:nvPr>
            <p:ph type="body" sz="quarter" idx="10"/>
          </p:nvPr>
        </p:nvSpPr>
        <p:spPr>
          <a:xfrm>
            <a:off x="4239744" y="688092"/>
            <a:ext cx="7020270" cy="547392"/>
          </a:xfrm>
        </p:spPr>
        <p:txBody>
          <a:bodyPr>
            <a:normAutofit/>
          </a:bodyPr>
          <a:lstStyle>
            <a:lvl1pPr marL="0" indent="0">
              <a:lnSpc>
                <a:spcPct val="100000"/>
              </a:lnSpc>
              <a:spcBef>
                <a:spcPct val="0"/>
              </a:spcBef>
              <a:buNone/>
              <a:defRPr sz="3000">
                <a:solidFill>
                  <a:srgbClr val="496A8B"/>
                </a:solidFill>
              </a:defRPr>
            </a:lvl1pPr>
          </a:lstStyle>
          <a:p>
            <a:pPr lvl="0"/>
            <a:r>
              <a:rPr lang="en-US"/>
              <a:t>Click to edit Master text styles</a:t>
            </a:r>
          </a:p>
        </p:txBody>
      </p:sp>
      <p:sp>
        <p:nvSpPr>
          <p:cNvPr id="24" name="Text Placeholder 23">
            <a:extLst>
              <a:ext uri="{FF2B5EF4-FFF2-40B4-BE49-F238E27FC236}">
                <a16:creationId xmlns:a16="http://schemas.microsoft.com/office/drawing/2014/main" id="{306B580C-C058-CD9F-F5ED-175F735B99E6}"/>
              </a:ext>
            </a:extLst>
          </p:cNvPr>
          <p:cNvSpPr>
            <a:spLocks noGrp="1"/>
          </p:cNvSpPr>
          <p:nvPr>
            <p:ph type="body" sz="quarter" idx="11"/>
          </p:nvPr>
        </p:nvSpPr>
        <p:spPr>
          <a:xfrm>
            <a:off x="4337050" y="1701800"/>
            <a:ext cx="6922964" cy="918457"/>
          </a:xfrm>
        </p:spPr>
        <p:txBody>
          <a:bodyPr wrap="square">
            <a:spAutoFit/>
          </a:bodyPr>
          <a:lstStyle>
            <a:lvl1pPr marL="0" indent="0">
              <a:lnSpc>
                <a:spcPct val="110000"/>
              </a:lnSpc>
              <a:spcBef>
                <a:spcPts val="750"/>
              </a:spcBef>
              <a:buNone/>
              <a:defRPr>
                <a:solidFill>
                  <a:srgbClr val="3B3838"/>
                </a:solidFill>
              </a:defRPr>
            </a:lvl1pPr>
            <a:lvl2pPr marL="684213" indent="-363538">
              <a:lnSpc>
                <a:spcPct val="110000"/>
              </a:lnSpc>
              <a:spcBef>
                <a:spcPts val="750"/>
              </a:spcBef>
              <a:buFont typeface="Arial" panose="020b0604020202020204" pitchFamily="34" charset="0"/>
              <a:buChar char="•"/>
              <a:defRPr>
                <a:solidFill>
                  <a:srgbClr val="3B3838"/>
                </a:solidFill>
              </a:defRPr>
            </a:lvl2pPr>
            <a:lvl3pPr>
              <a:lnSpc>
                <a:spcPct val="110000"/>
              </a:lnSpc>
              <a:spcBef>
                <a:spcPts val="750"/>
              </a:spcBef>
              <a:defRPr/>
            </a:lvl3pPr>
            <a:lvl4pPr>
              <a:lnSpc>
                <a:spcPct val="110000"/>
              </a:lnSpc>
              <a:spcBef>
                <a:spcPts val="750"/>
              </a:spcBef>
              <a:defRPr/>
            </a:lvl4pPr>
            <a:lvl5pPr>
              <a:lnSpc>
                <a:spcPct val="110000"/>
              </a:lnSpc>
              <a:spcBef>
                <a:spcPts val="750"/>
              </a:spcBef>
              <a:defRPr/>
            </a:lvl5pPr>
          </a:lstStyle>
          <a:p>
            <a:pPr lvl="0"/>
            <a:r>
              <a:rPr lang="en-US"/>
              <a:t>Click to edit Master text styles</a:t>
            </a:r>
          </a:p>
          <a:p>
            <a:pPr lvl="1"/>
            <a:r>
              <a:rPr lang="en-US"/>
              <a:t>Second level</a:t>
            </a:r>
          </a:p>
        </p:txBody>
      </p:sp>
      <p:pic>
        <p:nvPicPr>
          <p:cNvPr id="2" name="Picture 1" descr="A picture containing drawing, food&#10;&#10;Description automatically generated">
            <a:extLst>
              <a:ext uri="{FF2B5EF4-FFF2-40B4-BE49-F238E27FC236}">
                <a16:creationId xmlns:a16="http://schemas.microsoft.com/office/drawing/2014/main" id="{F9AD1FA6-0631-3188-0DE5-5DC32F137B1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48937" y="6239827"/>
            <a:ext cx="1997236" cy="404066"/>
          </a:xfrm>
          <a:prstGeom prst="rect">
            <a:avLst/>
          </a:prstGeom>
        </p:spPr>
      </p:pic>
      <p:sp>
        <p:nvSpPr>
          <p:cNvPr id="3" name="TextBox 2">
            <a:extLst>
              <a:ext uri="{FF2B5EF4-FFF2-40B4-BE49-F238E27FC236}">
                <a16:creationId xmlns:a16="http://schemas.microsoft.com/office/drawing/2014/main" id="{29B6CC49-FE81-2CC4-0258-E0EAC981A3DD}"/>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solidFill>
                  <a:schemeClr val="bg1"/>
                </a:solidFill>
                <a:effectLst/>
                <a:latin typeface="Montserrat" panose="00000500000000000000" pitchFamily="2" charset="0"/>
                <a:ea typeface="Calibri" panose="020f0502020204030204" pitchFamily="34" charset="0"/>
              </a:rPr>
              <a:t>©Stoel Rives LLP</a:t>
            </a:r>
            <a:endParaRPr lang="en-US" sz="700">
              <a:solidFill>
                <a:schemeClr val="bg1"/>
              </a:solidFill>
              <a:latin typeface="Montserrat" panose="00000500000000000000" pitchFamily="2" charset="0"/>
            </a:endParaRPr>
          </a:p>
        </p:txBody>
      </p:sp>
      <p:sp>
        <p:nvSpPr>
          <p:cNvPr id="5" name="Slide Number Placeholder 5">
            <a:extLst>
              <a:ext uri="{FF2B5EF4-FFF2-40B4-BE49-F238E27FC236}">
                <a16:creationId xmlns:a16="http://schemas.microsoft.com/office/drawing/2014/main" id="{FEB3918C-314C-319A-5EF0-BE55D31AAB8A}"/>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bg1"/>
                </a:solidFill>
                <a:latin typeface="Montserrat" panose="00000500000000000000" pitchFamily="2" charset="0"/>
              </a:defRPr>
            </a:lvl1pPr>
          </a:lstStyle>
          <a:p>
            <a:fld id="{EE6CD25B-82AB-4879-BA54-221C2B9DC0E8}" type="slidenum">
              <a:rPr lang="en-US" smtClean="0"/>
              <a:t>‹#›</a:t>
            </a:fld>
            <a:endParaRPr lang="en-US"/>
          </a:p>
        </p:txBody>
      </p:sp>
    </p:spTree>
    <p:extLst>
      <p:ext uri="{BB962C8B-B14F-4D97-AF65-F5344CB8AC3E}">
        <p14:creationId xmlns:p14="http://schemas.microsoft.com/office/powerpoint/2010/main" val="493565602"/>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Yellow 2 - Left">
    <p:spTree>
      <p:nvGrpSpPr>
        <p:cNvPr id="1" name=""/>
        <p:cNvGrpSpPr/>
        <p:nvPr/>
      </p:nvGrpSpPr>
      <p:grpSpPr>
        <a:xfrm>
          <a:off x="0" y="0"/>
          <a:ext cx="0" cy="0"/>
        </a:xfrm>
      </p:grpSpPr>
      <p:sp>
        <p:nvSpPr>
          <p:cNvPr id="7" name="Freeform 37">
            <a:extLst>
              <a:ext uri="{FF2B5EF4-FFF2-40B4-BE49-F238E27FC236}">
                <a16:creationId xmlns:a16="http://schemas.microsoft.com/office/drawing/2014/main" id="{4DF2B92F-8155-218F-768F-F688DA48B4C4}"/>
              </a:ext>
            </a:extLst>
          </p:cNvPr>
          <p:cNvSpPr/>
          <p:nvPr userDrawn="1"/>
        </p:nvSpPr>
        <p:spPr>
          <a:xfrm>
            <a:off x="666748" y="0"/>
            <a:ext cx="2781301" cy="6858390"/>
          </a:xfrm>
          <a:custGeom>
            <a:gdLst>
              <a:gd name="connsiteX0" fmla="*/ 0 w 2085858"/>
              <a:gd name="connsiteY0" fmla="*/ 0 h 5143502"/>
              <a:gd name="connsiteX1" fmla="*/ 1596622 w 2085858"/>
              <a:gd name="connsiteY1" fmla="*/ 0 h 5143502"/>
              <a:gd name="connsiteX2" fmla="*/ 1598915 w 2085858"/>
              <a:gd name="connsiteY2" fmla="*/ 4477 h 5143502"/>
              <a:gd name="connsiteX3" fmla="*/ 2085858 w 2085858"/>
              <a:gd name="connsiteY3" fmla="*/ 2145317 h 5143502"/>
              <a:gd name="connsiteX4" fmla="*/ 1095943 w 2085858"/>
              <a:gd name="connsiteY4" fmla="*/ 5111687 h 5143502"/>
              <a:gd name="connsiteX5" fmla="*/ 1070554 w 2085858"/>
              <a:gd name="connsiteY5" fmla="*/ 5143502 h 5143502"/>
              <a:gd name="connsiteX6" fmla="*/ 0 w 2085858"/>
              <a:gd name="connsiteY6" fmla="*/ 5143502 h 51435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858" h="5143502">
                <a:moveTo>
                  <a:pt x="0" y="0"/>
                </a:moveTo>
                <a:lnTo>
                  <a:pt x="1596622" y="0"/>
                </a:lnTo>
                <a:lnTo>
                  <a:pt x="1598915" y="4477"/>
                </a:lnTo>
                <a:cubicBezTo>
                  <a:pt x="1910978" y="652113"/>
                  <a:pt x="2085858" y="1378292"/>
                  <a:pt x="2085858" y="2145317"/>
                </a:cubicBezTo>
                <a:cubicBezTo>
                  <a:pt x="2085858" y="3258568"/>
                  <a:pt x="1717468" y="4285776"/>
                  <a:pt x="1095943" y="5111687"/>
                </a:cubicBezTo>
                <a:lnTo>
                  <a:pt x="1070554" y="5143502"/>
                </a:lnTo>
                <a:lnTo>
                  <a:pt x="0" y="5143502"/>
                </a:lnTo>
                <a:close/>
              </a:path>
            </a:pathLst>
          </a:custGeom>
          <a:solidFill>
            <a:schemeClr val="accent4"/>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13" name="Freeform: Shape 12">
            <a:extLst>
              <a:ext uri="{FF2B5EF4-FFF2-40B4-BE49-F238E27FC236}">
                <a16:creationId xmlns:a16="http://schemas.microsoft.com/office/drawing/2014/main" id="{4DE35ABC-1702-2F1A-BF9C-3B2AA246CFD3}"/>
              </a:ext>
            </a:extLst>
          </p:cNvPr>
          <p:cNvSpPr/>
          <p:nvPr userDrawn="1"/>
        </p:nvSpPr>
        <p:spPr>
          <a:xfrm>
            <a:off x="0" y="0"/>
            <a:ext cx="3291419" cy="6858387"/>
          </a:xfrm>
          <a:custGeom>
            <a:gdLst>
              <a:gd name="connsiteX0" fmla="*/ 0 w 3291419"/>
              <a:gd name="connsiteY0" fmla="*/ 0 h 6858387"/>
              <a:gd name="connsiteX1" fmla="*/ 666748 w 3291419"/>
              <a:gd name="connsiteY1" fmla="*/ 0 h 6858387"/>
              <a:gd name="connsiteX2" fmla="*/ 2440082 w 3291419"/>
              <a:gd name="connsiteY2" fmla="*/ 0 h 6858387"/>
              <a:gd name="connsiteX3" fmla="*/ 2510568 w 3291419"/>
              <a:gd name="connsiteY3" fmla="*/ 122588 h 6858387"/>
              <a:gd name="connsiteX4" fmla="*/ 3291419 w 3291419"/>
              <a:gd name="connsiteY4" fmla="*/ 3206406 h 6858387"/>
              <a:gd name="connsiteX5" fmla="*/ 2313873 w 3291419"/>
              <a:gd name="connsiteY5" fmla="*/ 6627584 h 6858387"/>
              <a:gd name="connsiteX6" fmla="*/ 2160963 w 3291419"/>
              <a:gd name="connsiteY6" fmla="*/ 6858387 h 6858387"/>
              <a:gd name="connsiteX7" fmla="*/ 666748 w 3291419"/>
              <a:gd name="connsiteY7" fmla="*/ 6858387 h 6858387"/>
              <a:gd name="connsiteX8" fmla="*/ 666748 w 3291419"/>
              <a:gd name="connsiteY8" fmla="*/ 6858000 h 6858387"/>
              <a:gd name="connsiteX9" fmla="*/ 0 w 3291419"/>
              <a:gd name="connsiteY9" fmla="*/ 6858000 h 68583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1419" h="6858387">
                <a:moveTo>
                  <a:pt x="0" y="0"/>
                </a:moveTo>
                <a:lnTo>
                  <a:pt x="666748" y="0"/>
                </a:lnTo>
                <a:lnTo>
                  <a:pt x="2440082" y="0"/>
                </a:lnTo>
                <a:lnTo>
                  <a:pt x="2510568" y="122588"/>
                </a:lnTo>
                <a:cubicBezTo>
                  <a:pt x="3008552" y="1039295"/>
                  <a:pt x="3291419" y="2089817"/>
                  <a:pt x="3291419" y="3206406"/>
                </a:cubicBezTo>
                <a:cubicBezTo>
                  <a:pt x="3291419" y="4462571"/>
                  <a:pt x="2933416" y="5635117"/>
                  <a:pt x="2313873" y="6627584"/>
                </a:cubicBezTo>
                <a:lnTo>
                  <a:pt x="2160963" y="6858387"/>
                </a:lnTo>
                <a:lnTo>
                  <a:pt x="666748" y="6858387"/>
                </a:lnTo>
                <a:lnTo>
                  <a:pt x="666748" y="6858000"/>
                </a:lnTo>
                <a:lnTo>
                  <a:pt x="0" y="6858000"/>
                </a:lnTo>
                <a:close/>
              </a:path>
            </a:pathLst>
          </a:custGeom>
          <a:blipFill dpi="0" rotWithShape="1">
            <a:blip r:embed="rId1">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FB95E3B5-EC7F-2112-84B1-E53A02BCC99A}"/>
              </a:ext>
            </a:extLst>
          </p:cNvPr>
          <p:cNvSpPr/>
          <p:nvPr userDrawn="1"/>
        </p:nvSpPr>
        <p:spPr>
          <a:xfrm>
            <a:off x="4362477" y="1348589"/>
            <a:ext cx="6897537" cy="21566"/>
          </a:xfrm>
          <a:prstGeom prst="rect">
            <a:avLst/>
          </a:prstGeom>
          <a:solidFill>
            <a:srgbClr val="0095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Text Placeholder 21">
            <a:extLst>
              <a:ext uri="{FF2B5EF4-FFF2-40B4-BE49-F238E27FC236}">
                <a16:creationId xmlns:a16="http://schemas.microsoft.com/office/drawing/2014/main" id="{2CDB4339-8C73-DBAC-026B-F2AB8489ACBF}"/>
              </a:ext>
            </a:extLst>
          </p:cNvPr>
          <p:cNvSpPr>
            <a:spLocks noGrp="1"/>
          </p:cNvSpPr>
          <p:nvPr>
            <p:ph type="body" sz="quarter" idx="10"/>
          </p:nvPr>
        </p:nvSpPr>
        <p:spPr>
          <a:xfrm>
            <a:off x="4239744" y="688092"/>
            <a:ext cx="7020270" cy="547392"/>
          </a:xfrm>
        </p:spPr>
        <p:txBody>
          <a:bodyPr>
            <a:normAutofit/>
          </a:bodyPr>
          <a:lstStyle>
            <a:lvl1pPr marL="0" indent="0">
              <a:lnSpc>
                <a:spcPct val="100000"/>
              </a:lnSpc>
              <a:spcBef>
                <a:spcPct val="0"/>
              </a:spcBef>
              <a:buNone/>
              <a:defRPr sz="3000">
                <a:solidFill>
                  <a:srgbClr val="496A8B"/>
                </a:solidFill>
              </a:defRPr>
            </a:lvl1pPr>
          </a:lstStyle>
          <a:p>
            <a:pPr lvl="0"/>
            <a:r>
              <a:rPr lang="en-US"/>
              <a:t>Click to edit Master text styles</a:t>
            </a:r>
          </a:p>
        </p:txBody>
      </p:sp>
      <p:sp>
        <p:nvSpPr>
          <p:cNvPr id="24" name="Text Placeholder 23">
            <a:extLst>
              <a:ext uri="{FF2B5EF4-FFF2-40B4-BE49-F238E27FC236}">
                <a16:creationId xmlns:a16="http://schemas.microsoft.com/office/drawing/2014/main" id="{306B580C-C058-CD9F-F5ED-175F735B99E6}"/>
              </a:ext>
            </a:extLst>
          </p:cNvPr>
          <p:cNvSpPr>
            <a:spLocks noGrp="1"/>
          </p:cNvSpPr>
          <p:nvPr>
            <p:ph type="body" sz="quarter" idx="11"/>
          </p:nvPr>
        </p:nvSpPr>
        <p:spPr>
          <a:xfrm>
            <a:off x="4337050" y="1701800"/>
            <a:ext cx="6922964" cy="918457"/>
          </a:xfrm>
        </p:spPr>
        <p:txBody>
          <a:bodyPr wrap="square">
            <a:spAutoFit/>
          </a:bodyPr>
          <a:lstStyle>
            <a:lvl1pPr marL="0" indent="0">
              <a:lnSpc>
                <a:spcPct val="110000"/>
              </a:lnSpc>
              <a:spcBef>
                <a:spcPts val="750"/>
              </a:spcBef>
              <a:buNone/>
              <a:defRPr>
                <a:solidFill>
                  <a:srgbClr val="3B3838"/>
                </a:solidFill>
              </a:defRPr>
            </a:lvl1pPr>
            <a:lvl2pPr marL="684213" indent="-363538">
              <a:lnSpc>
                <a:spcPct val="110000"/>
              </a:lnSpc>
              <a:spcBef>
                <a:spcPts val="750"/>
              </a:spcBef>
              <a:buFont typeface="Arial" panose="020b0604020202020204" pitchFamily="34" charset="0"/>
              <a:buChar char="•"/>
              <a:defRPr>
                <a:solidFill>
                  <a:srgbClr val="3B3838"/>
                </a:solidFill>
              </a:defRPr>
            </a:lvl2pPr>
            <a:lvl3pPr>
              <a:lnSpc>
                <a:spcPct val="110000"/>
              </a:lnSpc>
              <a:spcBef>
                <a:spcPts val="750"/>
              </a:spcBef>
              <a:defRPr/>
            </a:lvl3pPr>
            <a:lvl4pPr>
              <a:lnSpc>
                <a:spcPct val="110000"/>
              </a:lnSpc>
              <a:spcBef>
                <a:spcPts val="750"/>
              </a:spcBef>
              <a:defRPr/>
            </a:lvl4pPr>
            <a:lvl5pPr>
              <a:lnSpc>
                <a:spcPct val="110000"/>
              </a:lnSpc>
              <a:spcBef>
                <a:spcPts val="750"/>
              </a:spcBef>
              <a:defRPr/>
            </a:lvl5pPr>
          </a:lstStyle>
          <a:p>
            <a:pPr lvl="0"/>
            <a:r>
              <a:rPr lang="en-US"/>
              <a:t>Click to edit Master text styles</a:t>
            </a:r>
          </a:p>
          <a:p>
            <a:pPr lvl="1"/>
            <a:r>
              <a:rPr lang="en-US"/>
              <a:t>Second level</a:t>
            </a:r>
          </a:p>
        </p:txBody>
      </p:sp>
      <p:pic>
        <p:nvPicPr>
          <p:cNvPr id="2" name="Picture 1" descr="A picture containing drawing, food&#10;&#10;Description automatically generated">
            <a:extLst>
              <a:ext uri="{FF2B5EF4-FFF2-40B4-BE49-F238E27FC236}">
                <a16:creationId xmlns:a16="http://schemas.microsoft.com/office/drawing/2014/main" id="{CDF797F4-1CC3-446A-4A06-55475FB611F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48937" y="6239827"/>
            <a:ext cx="1997236" cy="404066"/>
          </a:xfrm>
          <a:prstGeom prst="rect">
            <a:avLst/>
          </a:prstGeom>
        </p:spPr>
      </p:pic>
      <p:sp>
        <p:nvSpPr>
          <p:cNvPr id="3" name="TextBox 2">
            <a:extLst>
              <a:ext uri="{FF2B5EF4-FFF2-40B4-BE49-F238E27FC236}">
                <a16:creationId xmlns:a16="http://schemas.microsoft.com/office/drawing/2014/main" id="{1C48C419-9476-16A3-7E0A-276B1515D6A3}"/>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solidFill>
                  <a:schemeClr val="bg1"/>
                </a:solidFill>
                <a:effectLst/>
                <a:latin typeface="Montserrat" panose="00000500000000000000" pitchFamily="2" charset="0"/>
                <a:ea typeface="Calibri" panose="020f0502020204030204" pitchFamily="34" charset="0"/>
              </a:rPr>
              <a:t>©Stoel Rives LLP</a:t>
            </a:r>
            <a:endParaRPr lang="en-US" sz="700">
              <a:solidFill>
                <a:schemeClr val="bg1"/>
              </a:solidFill>
              <a:latin typeface="Montserrat" panose="00000500000000000000" pitchFamily="2" charset="0"/>
            </a:endParaRPr>
          </a:p>
        </p:txBody>
      </p:sp>
      <p:sp>
        <p:nvSpPr>
          <p:cNvPr id="5" name="Slide Number Placeholder 5">
            <a:extLst>
              <a:ext uri="{FF2B5EF4-FFF2-40B4-BE49-F238E27FC236}">
                <a16:creationId xmlns:a16="http://schemas.microsoft.com/office/drawing/2014/main" id="{9A3D2E1E-A25F-DD70-85B2-AC735FC84AF7}"/>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bg1"/>
                </a:solidFill>
                <a:latin typeface="Montserrat" panose="00000500000000000000" pitchFamily="2" charset="0"/>
              </a:defRPr>
            </a:lvl1pPr>
          </a:lstStyle>
          <a:p>
            <a:fld id="{EE6CD25B-82AB-4879-BA54-221C2B9DC0E8}" type="slidenum">
              <a:rPr lang="en-US" smtClean="0"/>
              <a:t>‹#›</a:t>
            </a:fld>
            <a:endParaRPr lang="en-US"/>
          </a:p>
        </p:txBody>
      </p:sp>
    </p:spTree>
    <p:extLst>
      <p:ext uri="{BB962C8B-B14F-4D97-AF65-F5344CB8AC3E}">
        <p14:creationId xmlns:p14="http://schemas.microsoft.com/office/powerpoint/2010/main" val="636313689"/>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Purple - Left">
    <p:spTree>
      <p:nvGrpSpPr>
        <p:cNvPr id="1" name=""/>
        <p:cNvGrpSpPr/>
        <p:nvPr/>
      </p:nvGrpSpPr>
      <p:grpSpPr>
        <a:xfrm>
          <a:off x="0" y="0"/>
          <a:ext cx="0" cy="0"/>
        </a:xfrm>
      </p:grpSpPr>
      <p:sp>
        <p:nvSpPr>
          <p:cNvPr id="7" name="Freeform 37">
            <a:extLst>
              <a:ext uri="{FF2B5EF4-FFF2-40B4-BE49-F238E27FC236}">
                <a16:creationId xmlns:a16="http://schemas.microsoft.com/office/drawing/2014/main" id="{4DF2B92F-8155-218F-768F-F688DA48B4C4}"/>
              </a:ext>
            </a:extLst>
          </p:cNvPr>
          <p:cNvSpPr/>
          <p:nvPr userDrawn="1"/>
        </p:nvSpPr>
        <p:spPr>
          <a:xfrm>
            <a:off x="666748" y="0"/>
            <a:ext cx="2781301" cy="6858390"/>
          </a:xfrm>
          <a:custGeom>
            <a:gdLst>
              <a:gd name="connsiteX0" fmla="*/ 0 w 2085858"/>
              <a:gd name="connsiteY0" fmla="*/ 0 h 5143502"/>
              <a:gd name="connsiteX1" fmla="*/ 1596622 w 2085858"/>
              <a:gd name="connsiteY1" fmla="*/ 0 h 5143502"/>
              <a:gd name="connsiteX2" fmla="*/ 1598915 w 2085858"/>
              <a:gd name="connsiteY2" fmla="*/ 4477 h 5143502"/>
              <a:gd name="connsiteX3" fmla="*/ 2085858 w 2085858"/>
              <a:gd name="connsiteY3" fmla="*/ 2145317 h 5143502"/>
              <a:gd name="connsiteX4" fmla="*/ 1095943 w 2085858"/>
              <a:gd name="connsiteY4" fmla="*/ 5111687 h 5143502"/>
              <a:gd name="connsiteX5" fmla="*/ 1070554 w 2085858"/>
              <a:gd name="connsiteY5" fmla="*/ 5143502 h 5143502"/>
              <a:gd name="connsiteX6" fmla="*/ 0 w 2085858"/>
              <a:gd name="connsiteY6" fmla="*/ 5143502 h 51435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858" h="5143502">
                <a:moveTo>
                  <a:pt x="0" y="0"/>
                </a:moveTo>
                <a:lnTo>
                  <a:pt x="1596622" y="0"/>
                </a:lnTo>
                <a:lnTo>
                  <a:pt x="1598915" y="4477"/>
                </a:lnTo>
                <a:cubicBezTo>
                  <a:pt x="1910978" y="652113"/>
                  <a:pt x="2085858" y="1378292"/>
                  <a:pt x="2085858" y="2145317"/>
                </a:cubicBezTo>
                <a:cubicBezTo>
                  <a:pt x="2085858" y="3258568"/>
                  <a:pt x="1717468" y="4285776"/>
                  <a:pt x="1095943" y="5111687"/>
                </a:cubicBezTo>
                <a:lnTo>
                  <a:pt x="1070554" y="5143502"/>
                </a:lnTo>
                <a:lnTo>
                  <a:pt x="0" y="5143502"/>
                </a:lnTo>
                <a:close/>
              </a:path>
            </a:pathLst>
          </a:custGeom>
          <a:solidFill>
            <a:srgbClr val="7030A0"/>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13" name="Freeform: Shape 12">
            <a:extLst>
              <a:ext uri="{FF2B5EF4-FFF2-40B4-BE49-F238E27FC236}">
                <a16:creationId xmlns:a16="http://schemas.microsoft.com/office/drawing/2014/main" id="{4DE35ABC-1702-2F1A-BF9C-3B2AA246CFD3}"/>
              </a:ext>
            </a:extLst>
          </p:cNvPr>
          <p:cNvSpPr/>
          <p:nvPr userDrawn="1"/>
        </p:nvSpPr>
        <p:spPr>
          <a:xfrm>
            <a:off x="0" y="0"/>
            <a:ext cx="3291419" cy="6858387"/>
          </a:xfrm>
          <a:custGeom>
            <a:gdLst>
              <a:gd name="connsiteX0" fmla="*/ 0 w 3291419"/>
              <a:gd name="connsiteY0" fmla="*/ 0 h 6858387"/>
              <a:gd name="connsiteX1" fmla="*/ 666748 w 3291419"/>
              <a:gd name="connsiteY1" fmla="*/ 0 h 6858387"/>
              <a:gd name="connsiteX2" fmla="*/ 2440082 w 3291419"/>
              <a:gd name="connsiteY2" fmla="*/ 0 h 6858387"/>
              <a:gd name="connsiteX3" fmla="*/ 2510568 w 3291419"/>
              <a:gd name="connsiteY3" fmla="*/ 122588 h 6858387"/>
              <a:gd name="connsiteX4" fmla="*/ 3291419 w 3291419"/>
              <a:gd name="connsiteY4" fmla="*/ 3206406 h 6858387"/>
              <a:gd name="connsiteX5" fmla="*/ 2313873 w 3291419"/>
              <a:gd name="connsiteY5" fmla="*/ 6627584 h 6858387"/>
              <a:gd name="connsiteX6" fmla="*/ 2160963 w 3291419"/>
              <a:gd name="connsiteY6" fmla="*/ 6858387 h 6858387"/>
              <a:gd name="connsiteX7" fmla="*/ 666748 w 3291419"/>
              <a:gd name="connsiteY7" fmla="*/ 6858387 h 6858387"/>
              <a:gd name="connsiteX8" fmla="*/ 666748 w 3291419"/>
              <a:gd name="connsiteY8" fmla="*/ 6858000 h 6858387"/>
              <a:gd name="connsiteX9" fmla="*/ 0 w 3291419"/>
              <a:gd name="connsiteY9" fmla="*/ 6858000 h 68583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1419" h="6858387">
                <a:moveTo>
                  <a:pt x="0" y="0"/>
                </a:moveTo>
                <a:lnTo>
                  <a:pt x="666748" y="0"/>
                </a:lnTo>
                <a:lnTo>
                  <a:pt x="2440082" y="0"/>
                </a:lnTo>
                <a:lnTo>
                  <a:pt x="2510568" y="122588"/>
                </a:lnTo>
                <a:cubicBezTo>
                  <a:pt x="3008552" y="1039295"/>
                  <a:pt x="3291419" y="2089817"/>
                  <a:pt x="3291419" y="3206406"/>
                </a:cubicBezTo>
                <a:cubicBezTo>
                  <a:pt x="3291419" y="4462571"/>
                  <a:pt x="2933416" y="5635117"/>
                  <a:pt x="2313873" y="6627584"/>
                </a:cubicBezTo>
                <a:lnTo>
                  <a:pt x="2160963" y="6858387"/>
                </a:lnTo>
                <a:lnTo>
                  <a:pt x="666748" y="6858387"/>
                </a:lnTo>
                <a:lnTo>
                  <a:pt x="666748" y="6858000"/>
                </a:lnTo>
                <a:lnTo>
                  <a:pt x="0" y="6858000"/>
                </a:lnTo>
                <a:close/>
              </a:path>
            </a:pathLst>
          </a:custGeom>
          <a:blipFill dpi="0" rotWithShape="1">
            <a:blip r:embed="rId1">
              <a:duotone>
                <a:schemeClr val="accent1">
                  <a:shade val="45000"/>
                  <a:satMod val="135000"/>
                </a:schemeClr>
                <a:prstClr val="white"/>
              </a:duotone>
              <a:extLst>
                <a:ext uri="{28A0092B-C50C-407E-A947-70E740481C1C}">
                  <a14:useLocalDpi xmlns:a14="http://schemas.microsoft.com/office/drawing/2010/main"/>
                </a:ext>
              </a:extLst>
            </a:blip>
            <a:stretch>
              <a:fillRect b="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FB95E3B5-EC7F-2112-84B1-E53A02BCC99A}"/>
              </a:ext>
            </a:extLst>
          </p:cNvPr>
          <p:cNvSpPr/>
          <p:nvPr userDrawn="1"/>
        </p:nvSpPr>
        <p:spPr>
          <a:xfrm>
            <a:off x="4362477" y="1348589"/>
            <a:ext cx="6897537" cy="21566"/>
          </a:xfrm>
          <a:prstGeom prst="rect">
            <a:avLst/>
          </a:prstGeom>
          <a:solidFill>
            <a:srgbClr val="0095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Text Placeholder 21">
            <a:extLst>
              <a:ext uri="{FF2B5EF4-FFF2-40B4-BE49-F238E27FC236}">
                <a16:creationId xmlns:a16="http://schemas.microsoft.com/office/drawing/2014/main" id="{2CDB4339-8C73-DBAC-026B-F2AB8489ACBF}"/>
              </a:ext>
            </a:extLst>
          </p:cNvPr>
          <p:cNvSpPr>
            <a:spLocks noGrp="1"/>
          </p:cNvSpPr>
          <p:nvPr>
            <p:ph type="body" sz="quarter" idx="10"/>
          </p:nvPr>
        </p:nvSpPr>
        <p:spPr>
          <a:xfrm>
            <a:off x="4239744" y="688092"/>
            <a:ext cx="7020270" cy="547392"/>
          </a:xfrm>
        </p:spPr>
        <p:txBody>
          <a:bodyPr>
            <a:normAutofit/>
          </a:bodyPr>
          <a:lstStyle>
            <a:lvl1pPr marL="0" indent="0">
              <a:lnSpc>
                <a:spcPct val="100000"/>
              </a:lnSpc>
              <a:spcBef>
                <a:spcPct val="0"/>
              </a:spcBef>
              <a:buNone/>
              <a:defRPr sz="3000">
                <a:solidFill>
                  <a:srgbClr val="496A8B"/>
                </a:solidFill>
              </a:defRPr>
            </a:lvl1pPr>
          </a:lstStyle>
          <a:p>
            <a:pPr lvl="0"/>
            <a:r>
              <a:rPr lang="en-US"/>
              <a:t>Click to edit Master text styles</a:t>
            </a:r>
          </a:p>
        </p:txBody>
      </p:sp>
      <p:sp>
        <p:nvSpPr>
          <p:cNvPr id="24" name="Text Placeholder 23">
            <a:extLst>
              <a:ext uri="{FF2B5EF4-FFF2-40B4-BE49-F238E27FC236}">
                <a16:creationId xmlns:a16="http://schemas.microsoft.com/office/drawing/2014/main" id="{306B580C-C058-CD9F-F5ED-175F735B99E6}"/>
              </a:ext>
            </a:extLst>
          </p:cNvPr>
          <p:cNvSpPr>
            <a:spLocks noGrp="1"/>
          </p:cNvSpPr>
          <p:nvPr>
            <p:ph type="body" sz="quarter" idx="11"/>
          </p:nvPr>
        </p:nvSpPr>
        <p:spPr>
          <a:xfrm>
            <a:off x="4337050" y="1701800"/>
            <a:ext cx="6922964" cy="918457"/>
          </a:xfrm>
        </p:spPr>
        <p:txBody>
          <a:bodyPr wrap="square">
            <a:spAutoFit/>
          </a:bodyPr>
          <a:lstStyle>
            <a:lvl1pPr marL="0" indent="0">
              <a:lnSpc>
                <a:spcPct val="110000"/>
              </a:lnSpc>
              <a:spcBef>
                <a:spcPts val="750"/>
              </a:spcBef>
              <a:buNone/>
              <a:defRPr>
                <a:solidFill>
                  <a:srgbClr val="3B3838"/>
                </a:solidFill>
              </a:defRPr>
            </a:lvl1pPr>
            <a:lvl2pPr marL="684213" indent="-363538">
              <a:lnSpc>
                <a:spcPct val="110000"/>
              </a:lnSpc>
              <a:spcBef>
                <a:spcPts val="750"/>
              </a:spcBef>
              <a:buFont typeface="Arial" panose="020b0604020202020204" pitchFamily="34" charset="0"/>
              <a:buChar char="•"/>
              <a:defRPr>
                <a:solidFill>
                  <a:srgbClr val="3B3838"/>
                </a:solidFill>
              </a:defRPr>
            </a:lvl2pPr>
            <a:lvl3pPr>
              <a:lnSpc>
                <a:spcPct val="110000"/>
              </a:lnSpc>
              <a:spcBef>
                <a:spcPts val="750"/>
              </a:spcBef>
              <a:defRPr/>
            </a:lvl3pPr>
            <a:lvl4pPr>
              <a:lnSpc>
                <a:spcPct val="110000"/>
              </a:lnSpc>
              <a:spcBef>
                <a:spcPts val="750"/>
              </a:spcBef>
              <a:defRPr/>
            </a:lvl4pPr>
            <a:lvl5pPr>
              <a:lnSpc>
                <a:spcPct val="110000"/>
              </a:lnSpc>
              <a:spcBef>
                <a:spcPts val="750"/>
              </a:spcBef>
              <a:defRPr/>
            </a:lvl5pPr>
          </a:lstStyle>
          <a:p>
            <a:pPr lvl="0"/>
            <a:r>
              <a:rPr lang="en-US"/>
              <a:t>Click to edit Master text styles</a:t>
            </a:r>
          </a:p>
          <a:p>
            <a:pPr lvl="1"/>
            <a:r>
              <a:rPr lang="en-US"/>
              <a:t>Second level</a:t>
            </a:r>
          </a:p>
        </p:txBody>
      </p:sp>
      <p:pic>
        <p:nvPicPr>
          <p:cNvPr id="2" name="Picture 1" descr="A picture containing drawing, food&#10;&#10;Description automatically generated">
            <a:extLst>
              <a:ext uri="{FF2B5EF4-FFF2-40B4-BE49-F238E27FC236}">
                <a16:creationId xmlns:a16="http://schemas.microsoft.com/office/drawing/2014/main" id="{DC9A5A3C-434A-AC19-CF56-B29F14D8092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48937" y="6239827"/>
            <a:ext cx="1997236" cy="404066"/>
          </a:xfrm>
          <a:prstGeom prst="rect">
            <a:avLst/>
          </a:prstGeom>
        </p:spPr>
      </p:pic>
      <p:sp>
        <p:nvSpPr>
          <p:cNvPr id="6" name="TextBox 2">
            <a:extLst>
              <a:ext uri="{FF2B5EF4-FFF2-40B4-BE49-F238E27FC236}">
                <a16:creationId xmlns:a16="http://schemas.microsoft.com/office/drawing/2014/main" id="{44F0C931-B77F-1E89-0964-0CE4E6D5721A}"/>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effectLst/>
                <a:latin typeface="Montserrat" panose="00000500000000000000" pitchFamily="2" charset="0"/>
                <a:ea typeface="Calibri" panose="020f0502020204030204" pitchFamily="34" charset="0"/>
              </a:rPr>
              <a:t>©Stoel Rives LLP</a:t>
            </a:r>
            <a:endParaRPr lang="en-US" sz="700">
              <a:latin typeface="Montserrat" panose="00000500000000000000" pitchFamily="2" charset="0"/>
            </a:endParaRPr>
          </a:p>
        </p:txBody>
      </p:sp>
      <p:sp>
        <p:nvSpPr>
          <p:cNvPr id="8" name="Slide Number Placeholder 5">
            <a:extLst>
              <a:ext uri="{FF2B5EF4-FFF2-40B4-BE49-F238E27FC236}">
                <a16:creationId xmlns:a16="http://schemas.microsoft.com/office/drawing/2014/main" id="{BF77FD8E-6F47-52A9-3500-4A3EBA37A130}"/>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tx1"/>
                </a:solidFill>
                <a:latin typeface="Montserrat" panose="00000500000000000000" pitchFamily="2" charset="0"/>
              </a:defRPr>
            </a:lvl1pPr>
          </a:lstStyle>
          <a:p>
            <a:fld id="{EE6CD25B-82AB-4879-BA54-221C2B9DC0E8}" type="slidenum">
              <a:rPr lang="en-US" smtClean="0"/>
              <a:t>‹#›</a:t>
            </a:fld>
            <a:endParaRPr lang="en-US"/>
          </a:p>
        </p:txBody>
      </p:sp>
    </p:spTree>
    <p:extLst>
      <p:ext uri="{BB962C8B-B14F-4D97-AF65-F5344CB8AC3E}">
        <p14:creationId xmlns:p14="http://schemas.microsoft.com/office/powerpoint/2010/main" val="2908405767"/>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Image Placeholder - Left">
    <p:spTree>
      <p:nvGrpSpPr>
        <p:cNvPr id="1" name=""/>
        <p:cNvGrpSpPr/>
        <p:nvPr/>
      </p:nvGrpSpPr>
      <p:grpSpPr>
        <a:xfrm>
          <a:off x="0" y="0"/>
          <a:ext cx="0" cy="0"/>
        </a:xfrm>
      </p:grpSpPr>
      <p:sp>
        <p:nvSpPr>
          <p:cNvPr id="7" name="Freeform 37">
            <a:extLst>
              <a:ext uri="{FF2B5EF4-FFF2-40B4-BE49-F238E27FC236}">
                <a16:creationId xmlns:a16="http://schemas.microsoft.com/office/drawing/2014/main" id="{4DF2B92F-8155-218F-768F-F688DA48B4C4}"/>
              </a:ext>
            </a:extLst>
          </p:cNvPr>
          <p:cNvSpPr/>
          <p:nvPr userDrawn="1"/>
        </p:nvSpPr>
        <p:spPr>
          <a:xfrm>
            <a:off x="666748" y="0"/>
            <a:ext cx="2781301" cy="6858390"/>
          </a:xfrm>
          <a:custGeom>
            <a:gdLst>
              <a:gd name="connsiteX0" fmla="*/ 0 w 2085858"/>
              <a:gd name="connsiteY0" fmla="*/ 0 h 5143502"/>
              <a:gd name="connsiteX1" fmla="*/ 1596622 w 2085858"/>
              <a:gd name="connsiteY1" fmla="*/ 0 h 5143502"/>
              <a:gd name="connsiteX2" fmla="*/ 1598915 w 2085858"/>
              <a:gd name="connsiteY2" fmla="*/ 4477 h 5143502"/>
              <a:gd name="connsiteX3" fmla="*/ 2085858 w 2085858"/>
              <a:gd name="connsiteY3" fmla="*/ 2145317 h 5143502"/>
              <a:gd name="connsiteX4" fmla="*/ 1095943 w 2085858"/>
              <a:gd name="connsiteY4" fmla="*/ 5111687 h 5143502"/>
              <a:gd name="connsiteX5" fmla="*/ 1070554 w 2085858"/>
              <a:gd name="connsiteY5" fmla="*/ 5143502 h 5143502"/>
              <a:gd name="connsiteX6" fmla="*/ 0 w 2085858"/>
              <a:gd name="connsiteY6" fmla="*/ 5143502 h 51435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858" h="5143502">
                <a:moveTo>
                  <a:pt x="0" y="0"/>
                </a:moveTo>
                <a:lnTo>
                  <a:pt x="1596622" y="0"/>
                </a:lnTo>
                <a:lnTo>
                  <a:pt x="1598915" y="4477"/>
                </a:lnTo>
                <a:cubicBezTo>
                  <a:pt x="1910978" y="652113"/>
                  <a:pt x="2085858" y="1378292"/>
                  <a:pt x="2085858" y="2145317"/>
                </a:cubicBezTo>
                <a:cubicBezTo>
                  <a:pt x="2085858" y="3258568"/>
                  <a:pt x="1717468" y="4285776"/>
                  <a:pt x="1095943" y="5111687"/>
                </a:cubicBezTo>
                <a:lnTo>
                  <a:pt x="1070554" y="5143502"/>
                </a:lnTo>
                <a:lnTo>
                  <a:pt x="0" y="5143502"/>
                </a:lnTo>
                <a:close/>
              </a:path>
            </a:pathLst>
          </a:custGeom>
          <a:solidFill>
            <a:schemeClr val="tx2"/>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pic>
        <p:nvPicPr>
          <p:cNvPr id="14" name="Picture 13" descr="A picture containing drawing, food&#10;&#10;Description automatically generated">
            <a:extLst>
              <a:ext uri="{FF2B5EF4-FFF2-40B4-BE49-F238E27FC236}">
                <a16:creationId xmlns:a16="http://schemas.microsoft.com/office/drawing/2014/main" id="{CADE9401-2D3A-FC9F-5C2B-EC47B396B26C}"/>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9548937" y="6239827"/>
            <a:ext cx="1997236" cy="404066"/>
          </a:xfrm>
          <a:prstGeom prst="rect">
            <a:avLst/>
          </a:prstGeom>
        </p:spPr>
      </p:pic>
      <p:sp>
        <p:nvSpPr>
          <p:cNvPr id="15" name="Rectangle 14">
            <a:extLst>
              <a:ext uri="{FF2B5EF4-FFF2-40B4-BE49-F238E27FC236}">
                <a16:creationId xmlns:a16="http://schemas.microsoft.com/office/drawing/2014/main" id="{FB95E3B5-EC7F-2112-84B1-E53A02BCC99A}"/>
              </a:ext>
            </a:extLst>
          </p:cNvPr>
          <p:cNvSpPr/>
          <p:nvPr userDrawn="1"/>
        </p:nvSpPr>
        <p:spPr>
          <a:xfrm>
            <a:off x="4362477" y="1348589"/>
            <a:ext cx="6897537" cy="21566"/>
          </a:xfrm>
          <a:prstGeom prst="rect">
            <a:avLst/>
          </a:prstGeom>
          <a:solidFill>
            <a:srgbClr val="0095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Text Placeholder 21">
            <a:extLst>
              <a:ext uri="{FF2B5EF4-FFF2-40B4-BE49-F238E27FC236}">
                <a16:creationId xmlns:a16="http://schemas.microsoft.com/office/drawing/2014/main" id="{2CDB4339-8C73-DBAC-026B-F2AB8489ACBF}"/>
              </a:ext>
            </a:extLst>
          </p:cNvPr>
          <p:cNvSpPr>
            <a:spLocks noGrp="1"/>
          </p:cNvSpPr>
          <p:nvPr>
            <p:ph type="body" sz="quarter" idx="10"/>
          </p:nvPr>
        </p:nvSpPr>
        <p:spPr>
          <a:xfrm>
            <a:off x="4239744" y="688092"/>
            <a:ext cx="7020270" cy="547392"/>
          </a:xfrm>
        </p:spPr>
        <p:txBody>
          <a:bodyPr>
            <a:normAutofit/>
          </a:bodyPr>
          <a:lstStyle>
            <a:lvl1pPr marL="0" indent="0">
              <a:lnSpc>
                <a:spcPct val="100000"/>
              </a:lnSpc>
              <a:spcBef>
                <a:spcPct val="0"/>
              </a:spcBef>
              <a:buNone/>
              <a:defRPr sz="3000">
                <a:solidFill>
                  <a:srgbClr val="496A8B"/>
                </a:solidFill>
              </a:defRPr>
            </a:lvl1pPr>
          </a:lstStyle>
          <a:p>
            <a:pPr lvl="0"/>
            <a:r>
              <a:rPr lang="en-US"/>
              <a:t>Click to edit Master text styles</a:t>
            </a:r>
          </a:p>
        </p:txBody>
      </p:sp>
      <p:sp>
        <p:nvSpPr>
          <p:cNvPr id="24" name="Text Placeholder 23">
            <a:extLst>
              <a:ext uri="{FF2B5EF4-FFF2-40B4-BE49-F238E27FC236}">
                <a16:creationId xmlns:a16="http://schemas.microsoft.com/office/drawing/2014/main" id="{306B580C-C058-CD9F-F5ED-175F735B99E6}"/>
              </a:ext>
            </a:extLst>
          </p:cNvPr>
          <p:cNvSpPr>
            <a:spLocks noGrp="1"/>
          </p:cNvSpPr>
          <p:nvPr>
            <p:ph type="body" sz="quarter" idx="11"/>
          </p:nvPr>
        </p:nvSpPr>
        <p:spPr>
          <a:xfrm>
            <a:off x="4337050" y="1701800"/>
            <a:ext cx="6922964" cy="918457"/>
          </a:xfrm>
        </p:spPr>
        <p:txBody>
          <a:bodyPr wrap="square">
            <a:spAutoFit/>
          </a:bodyPr>
          <a:lstStyle>
            <a:lvl1pPr marL="0" indent="0">
              <a:lnSpc>
                <a:spcPct val="110000"/>
              </a:lnSpc>
              <a:spcBef>
                <a:spcPts val="750"/>
              </a:spcBef>
              <a:buNone/>
              <a:defRPr>
                <a:solidFill>
                  <a:srgbClr val="3B3838"/>
                </a:solidFill>
              </a:defRPr>
            </a:lvl1pPr>
            <a:lvl2pPr marL="687388" indent="-365760">
              <a:lnSpc>
                <a:spcPct val="110000"/>
              </a:lnSpc>
              <a:spcBef>
                <a:spcPts val="750"/>
              </a:spcBef>
              <a:buFont typeface="Arial" panose="020b0604020202020204" pitchFamily="34" charset="0"/>
              <a:buChar char="•"/>
              <a:defRPr>
                <a:solidFill>
                  <a:srgbClr val="3B3838"/>
                </a:solidFill>
              </a:defRPr>
            </a:lvl2pPr>
            <a:lvl3pPr>
              <a:lnSpc>
                <a:spcPct val="110000"/>
              </a:lnSpc>
              <a:spcBef>
                <a:spcPts val="750"/>
              </a:spcBef>
              <a:defRPr/>
            </a:lvl3pPr>
            <a:lvl4pPr>
              <a:lnSpc>
                <a:spcPct val="110000"/>
              </a:lnSpc>
              <a:spcBef>
                <a:spcPts val="750"/>
              </a:spcBef>
              <a:defRPr/>
            </a:lvl4pPr>
            <a:lvl5pPr>
              <a:lnSpc>
                <a:spcPct val="110000"/>
              </a:lnSpc>
              <a:spcBef>
                <a:spcPts val="750"/>
              </a:spcBef>
              <a:defRPr/>
            </a:lvl5pPr>
          </a:lstStyle>
          <a:p>
            <a:pPr lvl="0"/>
            <a:r>
              <a:rPr lang="en-US"/>
              <a:t>Click to edit Master text styles</a:t>
            </a:r>
          </a:p>
          <a:p>
            <a:pPr lvl="1"/>
            <a:r>
              <a:rPr lang="en-US"/>
              <a:t>Second level</a:t>
            </a:r>
          </a:p>
        </p:txBody>
      </p:sp>
      <p:sp>
        <p:nvSpPr>
          <p:cNvPr id="2" name="TextBox 2">
            <a:extLst>
              <a:ext uri="{FF2B5EF4-FFF2-40B4-BE49-F238E27FC236}">
                <a16:creationId xmlns:a16="http://schemas.microsoft.com/office/drawing/2014/main" id="{BBE7212A-8A15-8695-495B-1BD81F378CDB}"/>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solidFill>
                  <a:schemeClr val="bg1"/>
                </a:solidFill>
                <a:effectLst/>
                <a:latin typeface="Montserrat" panose="00000500000000000000" pitchFamily="2" charset="0"/>
                <a:ea typeface="Calibri" panose="020f0502020204030204" pitchFamily="34" charset="0"/>
              </a:rPr>
              <a:t>©Stoel Rives LLP</a:t>
            </a:r>
            <a:endParaRPr lang="en-US" sz="700">
              <a:solidFill>
                <a:schemeClr val="bg1"/>
              </a:solidFill>
              <a:latin typeface="Montserrat" panose="00000500000000000000" pitchFamily="2" charset="0"/>
            </a:endParaRPr>
          </a:p>
        </p:txBody>
      </p:sp>
      <p:sp>
        <p:nvSpPr>
          <p:cNvPr id="4" name="Slide Number Placeholder 5">
            <a:extLst>
              <a:ext uri="{FF2B5EF4-FFF2-40B4-BE49-F238E27FC236}">
                <a16:creationId xmlns:a16="http://schemas.microsoft.com/office/drawing/2014/main" id="{2506A169-9D0C-04CF-B713-0A06BA9D97FC}"/>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bg1"/>
                </a:solidFill>
                <a:latin typeface="Montserrat" panose="00000500000000000000" pitchFamily="2" charset="0"/>
              </a:defRPr>
            </a:lvl1pPr>
          </a:lstStyle>
          <a:p>
            <a:fld id="{EE6CD25B-82AB-4879-BA54-221C2B9DC0E8}" type="slidenum">
              <a:rPr lang="en-US" smtClean="0"/>
              <a:t>‹#›</a:t>
            </a:fld>
            <a:endParaRPr lang="en-US"/>
          </a:p>
        </p:txBody>
      </p:sp>
      <p:sp>
        <p:nvSpPr>
          <p:cNvPr id="10" name="Picture Placeholder 9">
            <a:extLst>
              <a:ext uri="{FF2B5EF4-FFF2-40B4-BE49-F238E27FC236}">
                <a16:creationId xmlns:a16="http://schemas.microsoft.com/office/drawing/2014/main" id="{D3E7FC3A-6F85-190C-925E-BCB8AB1AB2C5}"/>
              </a:ext>
            </a:extLst>
          </p:cNvPr>
          <p:cNvSpPr>
            <a:spLocks noGrp="1"/>
          </p:cNvSpPr>
          <p:nvPr>
            <p:ph type="pic" sz="quarter" idx="12"/>
          </p:nvPr>
        </p:nvSpPr>
        <p:spPr>
          <a:xfrm>
            <a:off x="0" y="0"/>
            <a:ext cx="3291419" cy="6858387"/>
          </a:xfrm>
          <a:custGeom>
            <a:gdLst>
              <a:gd name="connsiteX0" fmla="*/ 0 w 3291419"/>
              <a:gd name="connsiteY0" fmla="*/ 0 h 6858387"/>
              <a:gd name="connsiteX1" fmla="*/ 666748 w 3291419"/>
              <a:gd name="connsiteY1" fmla="*/ 0 h 6858387"/>
              <a:gd name="connsiteX2" fmla="*/ 2440082 w 3291419"/>
              <a:gd name="connsiteY2" fmla="*/ 0 h 6858387"/>
              <a:gd name="connsiteX3" fmla="*/ 2510568 w 3291419"/>
              <a:gd name="connsiteY3" fmla="*/ 122588 h 6858387"/>
              <a:gd name="connsiteX4" fmla="*/ 3291419 w 3291419"/>
              <a:gd name="connsiteY4" fmla="*/ 3206406 h 6858387"/>
              <a:gd name="connsiteX5" fmla="*/ 2313873 w 3291419"/>
              <a:gd name="connsiteY5" fmla="*/ 6627584 h 6858387"/>
              <a:gd name="connsiteX6" fmla="*/ 2160963 w 3291419"/>
              <a:gd name="connsiteY6" fmla="*/ 6858387 h 6858387"/>
              <a:gd name="connsiteX7" fmla="*/ 666748 w 3291419"/>
              <a:gd name="connsiteY7" fmla="*/ 6858387 h 6858387"/>
              <a:gd name="connsiteX8" fmla="*/ 666748 w 3291419"/>
              <a:gd name="connsiteY8" fmla="*/ 6858000 h 6858387"/>
              <a:gd name="connsiteX9" fmla="*/ 0 w 3291419"/>
              <a:gd name="connsiteY9" fmla="*/ 6858000 h 68583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1419" h="6858387">
                <a:moveTo>
                  <a:pt x="0" y="0"/>
                </a:moveTo>
                <a:lnTo>
                  <a:pt x="666748" y="0"/>
                </a:lnTo>
                <a:lnTo>
                  <a:pt x="2440082" y="0"/>
                </a:lnTo>
                <a:lnTo>
                  <a:pt x="2510568" y="122588"/>
                </a:lnTo>
                <a:cubicBezTo>
                  <a:pt x="3008552" y="1039295"/>
                  <a:pt x="3291419" y="2089817"/>
                  <a:pt x="3291419" y="3206406"/>
                </a:cubicBezTo>
                <a:cubicBezTo>
                  <a:pt x="3291419" y="4462571"/>
                  <a:pt x="2933416" y="5635117"/>
                  <a:pt x="2313873" y="6627584"/>
                </a:cubicBezTo>
                <a:lnTo>
                  <a:pt x="2160963" y="6858387"/>
                </a:lnTo>
                <a:lnTo>
                  <a:pt x="666748" y="6858387"/>
                </a:lnTo>
                <a:lnTo>
                  <a:pt x="666748" y="6858000"/>
                </a:lnTo>
                <a:lnTo>
                  <a:pt x="0" y="6858000"/>
                </a:lnTo>
                <a:close/>
              </a:path>
            </a:pathLst>
          </a:custGeom>
          <a:solidFill>
            <a:schemeClr val="bg2"/>
          </a:solidFill>
        </p:spPr>
        <p:txBody>
          <a:bodyPr wrap="square">
            <a:noAutofit/>
          </a:bodyPr>
          <a:lstStyle/>
          <a:p>
            <a:r>
              <a:rPr lang="en-US"/>
              <a:t>Click icon to add picture</a:t>
            </a:r>
          </a:p>
        </p:txBody>
      </p:sp>
    </p:spTree>
    <p:extLst>
      <p:ext uri="{BB962C8B-B14F-4D97-AF65-F5344CB8AC3E}">
        <p14:creationId xmlns:p14="http://schemas.microsoft.com/office/powerpoint/2010/main" val="325319919"/>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Bio - 1">
    <p:spTree>
      <p:nvGrpSpPr>
        <p:cNvPr id="1" name=""/>
        <p:cNvGrpSpPr/>
        <p:nvPr/>
      </p:nvGrpSpPr>
      <p:grpSpPr>
        <a:xfrm>
          <a:off x="0" y="0"/>
          <a:ext cx="0" cy="0"/>
        </a:xfrm>
      </p:grpSpPr>
      <p:sp>
        <p:nvSpPr>
          <p:cNvPr id="4" name="Picture Placeholder 68">
            <a:extLst>
              <a:ext uri="{FF2B5EF4-FFF2-40B4-BE49-F238E27FC236}">
                <a16:creationId xmlns:a16="http://schemas.microsoft.com/office/drawing/2014/main" id="{1A3428E9-8532-176A-5583-EB7B99FAAEF2}"/>
              </a:ext>
            </a:extLst>
          </p:cNvPr>
          <p:cNvSpPr>
            <a:spLocks noGrp="1"/>
          </p:cNvSpPr>
          <p:nvPr>
            <p:ph type="pic" sz="quarter" idx="33"/>
          </p:nvPr>
        </p:nvSpPr>
        <p:spPr>
          <a:xfrm>
            <a:off x="5199316" y="2464083"/>
            <a:ext cx="1810779" cy="1829464"/>
          </a:xfrm>
          <a:prstGeom prst="ellipse">
            <a:avLst/>
          </a:prstGeom>
        </p:spPr>
        <p:txBody>
          <a:bodyPr anchor="ctr">
            <a:normAutofit/>
          </a:bodyPr>
          <a:lstStyle>
            <a:lvl1pPr marL="0" indent="0" algn="ctr">
              <a:buNone/>
              <a:defRPr sz="1200"/>
            </a:lvl1pPr>
          </a:lstStyle>
          <a:p>
            <a:r>
              <a:rPr lang="en-US"/>
              <a:t>Click icon to add picture</a:t>
            </a:r>
          </a:p>
        </p:txBody>
      </p:sp>
      <p:pic>
        <p:nvPicPr>
          <p:cNvPr id="14" name="Picture 13" descr="A picture containing drawing, food&#10;&#10;Description automatically generated">
            <a:extLst>
              <a:ext uri="{FF2B5EF4-FFF2-40B4-BE49-F238E27FC236}">
                <a16:creationId xmlns:a16="http://schemas.microsoft.com/office/drawing/2014/main" id="{CADE9401-2D3A-FC9F-5C2B-EC47B396B26C}"/>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403064" y="334385"/>
            <a:ext cx="1997236" cy="404066"/>
          </a:xfrm>
          <a:prstGeom prst="rect">
            <a:avLst/>
          </a:prstGeom>
        </p:spPr>
      </p:pic>
      <p:sp>
        <p:nvSpPr>
          <p:cNvPr id="22" name="Text Placeholder 21">
            <a:extLst>
              <a:ext uri="{FF2B5EF4-FFF2-40B4-BE49-F238E27FC236}">
                <a16:creationId xmlns:a16="http://schemas.microsoft.com/office/drawing/2014/main" id="{2CDB4339-8C73-DBAC-026B-F2AB8489ACBF}"/>
              </a:ext>
            </a:extLst>
          </p:cNvPr>
          <p:cNvSpPr>
            <a:spLocks noGrp="1"/>
          </p:cNvSpPr>
          <p:nvPr>
            <p:ph type="body" sz="quarter" idx="10"/>
          </p:nvPr>
        </p:nvSpPr>
        <p:spPr>
          <a:xfrm>
            <a:off x="2594570" y="1425050"/>
            <a:ext cx="7020270" cy="547392"/>
          </a:xfrm>
        </p:spPr>
        <p:txBody>
          <a:bodyPr>
            <a:normAutofit/>
          </a:bodyPr>
          <a:lstStyle>
            <a:lvl1pPr marL="0" indent="0" algn="ctr">
              <a:lnSpc>
                <a:spcPct val="100000"/>
              </a:lnSpc>
              <a:spcBef>
                <a:spcPct val="0"/>
              </a:spcBef>
              <a:buNone/>
              <a:defRPr sz="3000">
                <a:solidFill>
                  <a:srgbClr val="496A8B"/>
                </a:solidFill>
              </a:defRPr>
            </a:lvl1pPr>
          </a:lstStyle>
          <a:p>
            <a:pPr lvl="0"/>
            <a:r>
              <a:rPr lang="en-US"/>
              <a:t>Click to edit Master text styles</a:t>
            </a:r>
          </a:p>
        </p:txBody>
      </p:sp>
      <p:sp>
        <p:nvSpPr>
          <p:cNvPr id="2" name="Content Placeholder 4">
            <a:extLst>
              <a:ext uri="{FF2B5EF4-FFF2-40B4-BE49-F238E27FC236}">
                <a16:creationId xmlns:a16="http://schemas.microsoft.com/office/drawing/2014/main" id="{96C00C48-38C0-35A7-7987-A0AAC6371954}"/>
              </a:ext>
            </a:extLst>
          </p:cNvPr>
          <p:cNvSpPr>
            <a:spLocks noGrp="1"/>
          </p:cNvSpPr>
          <p:nvPr>
            <p:ph sz="quarter" idx="36"/>
          </p:nvPr>
        </p:nvSpPr>
        <p:spPr>
          <a:xfrm>
            <a:off x="4616909" y="4491075"/>
            <a:ext cx="2975592" cy="1458943"/>
          </a:xfrm>
        </p:spPr>
        <p:txBody>
          <a:bodyPr/>
          <a:lstStyle>
            <a:lvl1pPr marL="0" indent="0" algn="ctr">
              <a:lnSpc>
                <a:spcPct val="100000"/>
              </a:lnSpc>
              <a:spcBef>
                <a:spcPts val="750"/>
              </a:spcBef>
              <a:buNone/>
              <a:defRPr sz="1600" b="1"/>
            </a:lvl1pPr>
            <a:lvl2pPr marL="0" indent="0" algn="ctr">
              <a:lnSpc>
                <a:spcPct val="100000"/>
              </a:lnSpc>
              <a:spcBef>
                <a:spcPts val="800"/>
              </a:spcBef>
              <a:buNone/>
              <a:defRPr sz="1200" i="1"/>
            </a:lvl2pPr>
            <a:lvl3pPr marL="0" indent="0" algn="ctr">
              <a:lnSpc>
                <a:spcPct val="100000"/>
              </a:lnSpc>
              <a:spcBef>
                <a:spcPts val="400"/>
              </a:spcBef>
              <a:buNone/>
              <a:defRPr sz="1100"/>
            </a:lvl3pPr>
            <a:lvl4pPr marL="0" indent="0" algn="ctr">
              <a:lnSpc>
                <a:spcPct val="100000"/>
              </a:lnSpc>
              <a:spcBef>
                <a:spcPts val="400"/>
              </a:spcBef>
              <a:buNone/>
              <a:defRPr sz="1100">
                <a:solidFill>
                  <a:srgbClr val="496A8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Box 2">
            <a:extLst>
              <a:ext uri="{FF2B5EF4-FFF2-40B4-BE49-F238E27FC236}">
                <a16:creationId xmlns:a16="http://schemas.microsoft.com/office/drawing/2014/main" id="{4B770312-D74D-4F99-1CD8-821BD5CF54FA}"/>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effectLst/>
                <a:latin typeface="Montserrat" panose="00000500000000000000" pitchFamily="2" charset="0"/>
                <a:ea typeface="Calibri" panose="020f0502020204030204" pitchFamily="34" charset="0"/>
              </a:rPr>
              <a:t>©Stoel Rives LLP</a:t>
            </a:r>
            <a:endParaRPr lang="en-US" sz="700">
              <a:latin typeface="Montserrat" panose="00000500000000000000" pitchFamily="2" charset="0"/>
            </a:endParaRPr>
          </a:p>
        </p:txBody>
      </p:sp>
      <p:sp>
        <p:nvSpPr>
          <p:cNvPr id="8" name="Slide Number Placeholder 5">
            <a:extLst>
              <a:ext uri="{FF2B5EF4-FFF2-40B4-BE49-F238E27FC236}">
                <a16:creationId xmlns:a16="http://schemas.microsoft.com/office/drawing/2014/main" id="{E347FA74-2868-AE8A-CCB1-8E29E1018EA7}"/>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tx1"/>
                </a:solidFill>
                <a:latin typeface="Montserrat" panose="00000500000000000000" pitchFamily="2" charset="0"/>
              </a:defRPr>
            </a:lvl1pPr>
          </a:lstStyle>
          <a:p>
            <a:fld id="{EE6CD25B-82AB-4879-BA54-221C2B9DC0E8}" type="slidenum">
              <a:rPr lang="en-US" smtClean="0"/>
              <a:t>‹#›</a:t>
            </a:fld>
            <a:endParaRPr lang="en-US"/>
          </a:p>
        </p:txBody>
      </p:sp>
    </p:spTree>
    <p:extLst>
      <p:ext uri="{BB962C8B-B14F-4D97-AF65-F5344CB8AC3E}">
        <p14:creationId xmlns:p14="http://schemas.microsoft.com/office/powerpoint/2010/main" val="2899502875"/>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Bio - 3">
    <p:spTree>
      <p:nvGrpSpPr>
        <p:cNvPr id="1" name=""/>
        <p:cNvGrpSpPr/>
        <p:nvPr/>
      </p:nvGrpSpPr>
      <p:grpSpPr>
        <a:xfrm>
          <a:off x="0" y="0"/>
          <a:ext cx="0" cy="0"/>
        </a:xfrm>
      </p:grpSpPr>
      <p:sp>
        <p:nvSpPr>
          <p:cNvPr id="2" name="Picture Placeholder 68">
            <a:extLst>
              <a:ext uri="{FF2B5EF4-FFF2-40B4-BE49-F238E27FC236}">
                <a16:creationId xmlns:a16="http://schemas.microsoft.com/office/drawing/2014/main" id="{AD041674-ACD1-89A9-5360-C1DB5328F7B6}"/>
              </a:ext>
            </a:extLst>
          </p:cNvPr>
          <p:cNvSpPr>
            <a:spLocks noGrp="1"/>
          </p:cNvSpPr>
          <p:nvPr>
            <p:ph type="pic" sz="quarter" idx="33"/>
          </p:nvPr>
        </p:nvSpPr>
        <p:spPr>
          <a:xfrm>
            <a:off x="1864458" y="2464083"/>
            <a:ext cx="1810779" cy="1829464"/>
          </a:xfrm>
          <a:prstGeom prst="ellipse">
            <a:avLst/>
          </a:prstGeom>
        </p:spPr>
        <p:txBody>
          <a:bodyPr anchor="ctr">
            <a:normAutofit/>
          </a:bodyPr>
          <a:lstStyle>
            <a:lvl1pPr marL="0" indent="0" algn="ctr">
              <a:buNone/>
              <a:defRPr sz="1200"/>
            </a:lvl1pPr>
          </a:lstStyle>
          <a:p>
            <a:r>
              <a:rPr lang="en-US"/>
              <a:t>Click icon to add picture</a:t>
            </a:r>
          </a:p>
        </p:txBody>
      </p:sp>
      <p:sp>
        <p:nvSpPr>
          <p:cNvPr id="3" name="Picture Placeholder 68">
            <a:extLst>
              <a:ext uri="{FF2B5EF4-FFF2-40B4-BE49-F238E27FC236}">
                <a16:creationId xmlns:a16="http://schemas.microsoft.com/office/drawing/2014/main" id="{BD712ADF-7A83-508A-142D-C27F4605F701}"/>
              </a:ext>
            </a:extLst>
          </p:cNvPr>
          <p:cNvSpPr>
            <a:spLocks noGrp="1"/>
          </p:cNvSpPr>
          <p:nvPr>
            <p:ph type="pic" sz="quarter" idx="34"/>
          </p:nvPr>
        </p:nvSpPr>
        <p:spPr>
          <a:xfrm>
            <a:off x="5191405" y="2464083"/>
            <a:ext cx="1810779" cy="1829464"/>
          </a:xfrm>
          <a:prstGeom prst="ellipse">
            <a:avLst/>
          </a:prstGeom>
        </p:spPr>
        <p:txBody>
          <a:bodyPr anchor="ctr">
            <a:normAutofit/>
          </a:bodyPr>
          <a:lstStyle>
            <a:lvl1pPr marL="0" indent="0" algn="ctr">
              <a:buNone/>
              <a:defRPr sz="1200"/>
            </a:lvl1pPr>
          </a:lstStyle>
          <a:p>
            <a:r>
              <a:rPr lang="en-US"/>
              <a:t>Click icon to add picture</a:t>
            </a:r>
          </a:p>
        </p:txBody>
      </p:sp>
      <p:sp>
        <p:nvSpPr>
          <p:cNvPr id="4" name="Picture Placeholder 68">
            <a:extLst>
              <a:ext uri="{FF2B5EF4-FFF2-40B4-BE49-F238E27FC236}">
                <a16:creationId xmlns:a16="http://schemas.microsoft.com/office/drawing/2014/main" id="{A227D28F-46B0-EB8A-DB52-34D98A5F21ED}"/>
              </a:ext>
            </a:extLst>
          </p:cNvPr>
          <p:cNvSpPr>
            <a:spLocks noGrp="1"/>
          </p:cNvSpPr>
          <p:nvPr>
            <p:ph type="pic" sz="quarter" idx="35"/>
          </p:nvPr>
        </p:nvSpPr>
        <p:spPr>
          <a:xfrm>
            <a:off x="8492529" y="2464083"/>
            <a:ext cx="1810779" cy="1829464"/>
          </a:xfrm>
          <a:prstGeom prst="ellipse">
            <a:avLst/>
          </a:prstGeom>
        </p:spPr>
        <p:txBody>
          <a:bodyPr anchor="ctr">
            <a:normAutofit/>
          </a:bodyPr>
          <a:lstStyle>
            <a:lvl1pPr marL="0" indent="0" algn="ctr">
              <a:buNone/>
              <a:defRPr sz="1200"/>
            </a:lvl1pPr>
          </a:lstStyle>
          <a:p>
            <a:r>
              <a:rPr lang="en-US"/>
              <a:t>Click icon to add picture</a:t>
            </a:r>
          </a:p>
        </p:txBody>
      </p:sp>
      <p:pic>
        <p:nvPicPr>
          <p:cNvPr id="14" name="Picture 13" descr="A picture containing drawing, food&#10;&#10;Description automatically generated">
            <a:extLst>
              <a:ext uri="{FF2B5EF4-FFF2-40B4-BE49-F238E27FC236}">
                <a16:creationId xmlns:a16="http://schemas.microsoft.com/office/drawing/2014/main" id="{CADE9401-2D3A-FC9F-5C2B-EC47B396B26C}"/>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403064" y="334385"/>
            <a:ext cx="1997236" cy="404066"/>
          </a:xfrm>
          <a:prstGeom prst="rect">
            <a:avLst/>
          </a:prstGeom>
        </p:spPr>
      </p:pic>
      <p:sp>
        <p:nvSpPr>
          <p:cNvPr id="22" name="Text Placeholder 21">
            <a:extLst>
              <a:ext uri="{FF2B5EF4-FFF2-40B4-BE49-F238E27FC236}">
                <a16:creationId xmlns:a16="http://schemas.microsoft.com/office/drawing/2014/main" id="{2CDB4339-8C73-DBAC-026B-F2AB8489ACBF}"/>
              </a:ext>
            </a:extLst>
          </p:cNvPr>
          <p:cNvSpPr>
            <a:spLocks noGrp="1"/>
          </p:cNvSpPr>
          <p:nvPr>
            <p:ph type="body" sz="quarter" idx="10"/>
          </p:nvPr>
        </p:nvSpPr>
        <p:spPr>
          <a:xfrm>
            <a:off x="2594570" y="1425050"/>
            <a:ext cx="7020270" cy="547392"/>
          </a:xfrm>
        </p:spPr>
        <p:txBody>
          <a:bodyPr>
            <a:normAutofit/>
          </a:bodyPr>
          <a:lstStyle>
            <a:lvl1pPr marL="0" indent="0" algn="ctr">
              <a:lnSpc>
                <a:spcPct val="100000"/>
              </a:lnSpc>
              <a:spcBef>
                <a:spcPct val="0"/>
              </a:spcBef>
              <a:buNone/>
              <a:defRPr sz="3000">
                <a:solidFill>
                  <a:srgbClr val="496A8B"/>
                </a:solidFill>
              </a:defRPr>
            </a:lvl1pPr>
          </a:lstStyle>
          <a:p>
            <a:pPr lvl="0"/>
            <a:r>
              <a:rPr lang="en-US"/>
              <a:t>Click to edit Master text styles</a:t>
            </a:r>
          </a:p>
        </p:txBody>
      </p:sp>
      <p:sp>
        <p:nvSpPr>
          <p:cNvPr id="5" name="Content Placeholder 4">
            <a:extLst>
              <a:ext uri="{FF2B5EF4-FFF2-40B4-BE49-F238E27FC236}">
                <a16:creationId xmlns:a16="http://schemas.microsoft.com/office/drawing/2014/main" id="{916D9998-7A22-9A7C-C1FA-12B75204BDC8}"/>
              </a:ext>
            </a:extLst>
          </p:cNvPr>
          <p:cNvSpPr>
            <a:spLocks noGrp="1"/>
          </p:cNvSpPr>
          <p:nvPr>
            <p:ph sz="quarter" idx="36"/>
          </p:nvPr>
        </p:nvSpPr>
        <p:spPr>
          <a:xfrm>
            <a:off x="1282051" y="4491075"/>
            <a:ext cx="2975592" cy="1458943"/>
          </a:xfrm>
        </p:spPr>
        <p:txBody>
          <a:bodyPr/>
          <a:lstStyle>
            <a:lvl1pPr marL="0" indent="0" algn="ctr">
              <a:lnSpc>
                <a:spcPct val="100000"/>
              </a:lnSpc>
              <a:spcBef>
                <a:spcPts val="750"/>
              </a:spcBef>
              <a:buNone/>
              <a:defRPr sz="1600" b="1"/>
            </a:lvl1pPr>
            <a:lvl2pPr marL="0" indent="0" algn="ctr">
              <a:lnSpc>
                <a:spcPct val="100000"/>
              </a:lnSpc>
              <a:spcBef>
                <a:spcPts val="800"/>
              </a:spcBef>
              <a:buNone/>
              <a:defRPr sz="1200" i="1"/>
            </a:lvl2pPr>
            <a:lvl3pPr marL="0" indent="0" algn="ctr">
              <a:lnSpc>
                <a:spcPct val="100000"/>
              </a:lnSpc>
              <a:spcBef>
                <a:spcPts val="400"/>
              </a:spcBef>
              <a:buNone/>
              <a:defRPr sz="1100"/>
            </a:lvl3pPr>
            <a:lvl4pPr marL="0" indent="0" algn="ctr">
              <a:lnSpc>
                <a:spcPct val="100000"/>
              </a:lnSpc>
              <a:spcBef>
                <a:spcPts val="400"/>
              </a:spcBef>
              <a:buNone/>
              <a:defRPr sz="1100">
                <a:solidFill>
                  <a:srgbClr val="496A8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4">
            <a:extLst>
              <a:ext uri="{FF2B5EF4-FFF2-40B4-BE49-F238E27FC236}">
                <a16:creationId xmlns:a16="http://schemas.microsoft.com/office/drawing/2014/main" id="{8EA6596A-0896-6DE8-3AC2-8336848C678D}"/>
              </a:ext>
            </a:extLst>
          </p:cNvPr>
          <p:cNvSpPr>
            <a:spLocks noGrp="1"/>
          </p:cNvSpPr>
          <p:nvPr>
            <p:ph sz="quarter" idx="37"/>
          </p:nvPr>
        </p:nvSpPr>
        <p:spPr>
          <a:xfrm>
            <a:off x="4616909" y="4491075"/>
            <a:ext cx="2975592" cy="1458943"/>
          </a:xfrm>
        </p:spPr>
        <p:txBody>
          <a:bodyPr/>
          <a:lstStyle>
            <a:lvl1pPr marL="0" indent="0" algn="ctr">
              <a:lnSpc>
                <a:spcPct val="100000"/>
              </a:lnSpc>
              <a:spcBef>
                <a:spcPts val="750"/>
              </a:spcBef>
              <a:buNone/>
              <a:defRPr sz="1600" b="1"/>
            </a:lvl1pPr>
            <a:lvl2pPr marL="0" indent="0" algn="ctr">
              <a:lnSpc>
                <a:spcPct val="100000"/>
              </a:lnSpc>
              <a:spcBef>
                <a:spcPts val="800"/>
              </a:spcBef>
              <a:buNone/>
              <a:defRPr sz="1200" i="1"/>
            </a:lvl2pPr>
            <a:lvl3pPr marL="0" indent="0" algn="ctr">
              <a:lnSpc>
                <a:spcPct val="100000"/>
              </a:lnSpc>
              <a:spcBef>
                <a:spcPts val="400"/>
              </a:spcBef>
              <a:buNone/>
              <a:defRPr sz="1100"/>
            </a:lvl3pPr>
            <a:lvl4pPr marL="0" indent="0" algn="ctr">
              <a:lnSpc>
                <a:spcPct val="100000"/>
              </a:lnSpc>
              <a:spcBef>
                <a:spcPts val="400"/>
              </a:spcBef>
              <a:buNone/>
              <a:defRPr sz="1100">
                <a:solidFill>
                  <a:srgbClr val="496A8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4">
            <a:extLst>
              <a:ext uri="{FF2B5EF4-FFF2-40B4-BE49-F238E27FC236}">
                <a16:creationId xmlns:a16="http://schemas.microsoft.com/office/drawing/2014/main" id="{674F4473-7028-E2C2-BD05-F36E2C4D2724}"/>
              </a:ext>
            </a:extLst>
          </p:cNvPr>
          <p:cNvSpPr>
            <a:spLocks noGrp="1"/>
          </p:cNvSpPr>
          <p:nvPr>
            <p:ph sz="quarter" idx="38"/>
          </p:nvPr>
        </p:nvSpPr>
        <p:spPr>
          <a:xfrm>
            <a:off x="7910122" y="4491075"/>
            <a:ext cx="2975592" cy="1458943"/>
          </a:xfrm>
        </p:spPr>
        <p:txBody>
          <a:bodyPr/>
          <a:lstStyle>
            <a:lvl1pPr marL="0" indent="0" algn="ctr">
              <a:lnSpc>
                <a:spcPct val="100000"/>
              </a:lnSpc>
              <a:spcBef>
                <a:spcPts val="750"/>
              </a:spcBef>
              <a:buNone/>
              <a:defRPr sz="1600" b="1"/>
            </a:lvl1pPr>
            <a:lvl2pPr marL="0" indent="0" algn="ctr">
              <a:lnSpc>
                <a:spcPct val="100000"/>
              </a:lnSpc>
              <a:spcBef>
                <a:spcPts val="800"/>
              </a:spcBef>
              <a:buNone/>
              <a:defRPr sz="1200" i="1"/>
            </a:lvl2pPr>
            <a:lvl3pPr marL="0" indent="0" algn="ctr">
              <a:lnSpc>
                <a:spcPct val="100000"/>
              </a:lnSpc>
              <a:spcBef>
                <a:spcPts val="400"/>
              </a:spcBef>
              <a:buNone/>
              <a:defRPr sz="1100"/>
            </a:lvl3pPr>
            <a:lvl4pPr marL="0" indent="0" algn="ctr">
              <a:lnSpc>
                <a:spcPct val="100000"/>
              </a:lnSpc>
              <a:spcBef>
                <a:spcPts val="400"/>
              </a:spcBef>
              <a:buNone/>
              <a:defRPr sz="1100">
                <a:solidFill>
                  <a:srgbClr val="496A8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Box 2">
            <a:extLst>
              <a:ext uri="{FF2B5EF4-FFF2-40B4-BE49-F238E27FC236}">
                <a16:creationId xmlns:a16="http://schemas.microsoft.com/office/drawing/2014/main" id="{1149BF98-AD32-3D9D-A476-AD6FE9453A66}"/>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effectLst/>
                <a:latin typeface="Montserrat" panose="00000500000000000000" pitchFamily="2" charset="0"/>
                <a:ea typeface="Calibri" panose="020f0502020204030204" pitchFamily="34" charset="0"/>
              </a:rPr>
              <a:t>©Stoel Rives LLP</a:t>
            </a:r>
            <a:endParaRPr lang="en-US" sz="700">
              <a:latin typeface="Montserrat" panose="00000500000000000000" pitchFamily="2" charset="0"/>
            </a:endParaRPr>
          </a:p>
        </p:txBody>
      </p:sp>
      <p:sp>
        <p:nvSpPr>
          <p:cNvPr id="12" name="Slide Number Placeholder 5">
            <a:extLst>
              <a:ext uri="{FF2B5EF4-FFF2-40B4-BE49-F238E27FC236}">
                <a16:creationId xmlns:a16="http://schemas.microsoft.com/office/drawing/2014/main" id="{A09E88F0-7E4D-59E8-04B4-2C2871864B49}"/>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tx1"/>
                </a:solidFill>
                <a:latin typeface="Montserrat" panose="00000500000000000000" pitchFamily="2" charset="0"/>
              </a:defRPr>
            </a:lvl1pPr>
          </a:lstStyle>
          <a:p>
            <a:fld id="{EE6CD25B-82AB-4879-BA54-221C2B9DC0E8}" type="slidenum">
              <a:rPr lang="en-US" smtClean="0"/>
              <a:t>‹#›</a:t>
            </a:fld>
            <a:endParaRPr lang="en-US"/>
          </a:p>
        </p:txBody>
      </p:sp>
    </p:spTree>
    <p:extLst>
      <p:ext uri="{BB962C8B-B14F-4D97-AF65-F5344CB8AC3E}">
        <p14:creationId xmlns:p14="http://schemas.microsoft.com/office/powerpoint/2010/main" val="1970888342"/>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Bio - 5">
    <p:spTree>
      <p:nvGrpSpPr>
        <p:cNvPr id="1" name=""/>
        <p:cNvGrpSpPr/>
        <p:nvPr/>
      </p:nvGrpSpPr>
      <p:grpSpPr>
        <a:xfrm>
          <a:off x="0" y="0"/>
          <a:ext cx="0" cy="0"/>
        </a:xfrm>
      </p:grpSpPr>
      <p:sp>
        <p:nvSpPr>
          <p:cNvPr id="70" name="Picture Placeholder 68">
            <a:extLst>
              <a:ext uri="{FF2B5EF4-FFF2-40B4-BE49-F238E27FC236}">
                <a16:creationId xmlns:a16="http://schemas.microsoft.com/office/drawing/2014/main" id="{5A39F8D1-2DDC-9CE4-3A9D-366320DC423B}"/>
              </a:ext>
            </a:extLst>
          </p:cNvPr>
          <p:cNvSpPr>
            <a:spLocks noGrp="1"/>
          </p:cNvSpPr>
          <p:nvPr>
            <p:ph type="pic" sz="quarter" idx="34"/>
          </p:nvPr>
        </p:nvSpPr>
        <p:spPr>
          <a:xfrm>
            <a:off x="3139819" y="2757089"/>
            <a:ext cx="1538384" cy="1554258"/>
          </a:xfrm>
          <a:prstGeom prst="ellipse">
            <a:avLst/>
          </a:prstGeom>
        </p:spPr>
        <p:txBody>
          <a:bodyPr anchor="ctr">
            <a:normAutofit/>
          </a:bodyPr>
          <a:lstStyle>
            <a:lvl1pPr marL="0" indent="0" algn="ctr">
              <a:buNone/>
              <a:defRPr sz="1200"/>
            </a:lvl1pPr>
          </a:lstStyle>
          <a:p>
            <a:r>
              <a:rPr lang="en-US"/>
              <a:t>Click icon to add picture</a:t>
            </a:r>
          </a:p>
        </p:txBody>
      </p:sp>
      <p:sp>
        <p:nvSpPr>
          <p:cNvPr id="71" name="Picture Placeholder 68">
            <a:extLst>
              <a:ext uri="{FF2B5EF4-FFF2-40B4-BE49-F238E27FC236}">
                <a16:creationId xmlns:a16="http://schemas.microsoft.com/office/drawing/2014/main" id="{ED6EDBD5-72DA-4588-F5E3-508648E19372}"/>
              </a:ext>
            </a:extLst>
          </p:cNvPr>
          <p:cNvSpPr>
            <a:spLocks noGrp="1"/>
          </p:cNvSpPr>
          <p:nvPr>
            <p:ph type="pic" sz="quarter" idx="35"/>
          </p:nvPr>
        </p:nvSpPr>
        <p:spPr>
          <a:xfrm>
            <a:off x="5340093" y="2757089"/>
            <a:ext cx="1538384" cy="1554258"/>
          </a:xfrm>
          <a:prstGeom prst="ellipse">
            <a:avLst/>
          </a:prstGeom>
        </p:spPr>
        <p:txBody>
          <a:bodyPr anchor="ctr">
            <a:normAutofit/>
          </a:bodyPr>
          <a:lstStyle>
            <a:lvl1pPr marL="0" indent="0" algn="ctr">
              <a:buNone/>
              <a:defRPr sz="1200"/>
            </a:lvl1pPr>
          </a:lstStyle>
          <a:p>
            <a:r>
              <a:rPr lang="en-US"/>
              <a:t>Click icon to add picture</a:t>
            </a:r>
          </a:p>
        </p:txBody>
      </p:sp>
      <p:sp>
        <p:nvSpPr>
          <p:cNvPr id="72" name="Picture Placeholder 68">
            <a:extLst>
              <a:ext uri="{FF2B5EF4-FFF2-40B4-BE49-F238E27FC236}">
                <a16:creationId xmlns:a16="http://schemas.microsoft.com/office/drawing/2014/main" id="{1D396E19-F7F7-2249-A924-E111153F73D6}"/>
              </a:ext>
            </a:extLst>
          </p:cNvPr>
          <p:cNvSpPr>
            <a:spLocks noGrp="1"/>
          </p:cNvSpPr>
          <p:nvPr>
            <p:ph type="pic" sz="quarter" idx="36"/>
          </p:nvPr>
        </p:nvSpPr>
        <p:spPr>
          <a:xfrm>
            <a:off x="7574869" y="2757089"/>
            <a:ext cx="1538384" cy="1554258"/>
          </a:xfrm>
          <a:prstGeom prst="ellipse">
            <a:avLst/>
          </a:prstGeom>
        </p:spPr>
        <p:txBody>
          <a:bodyPr anchor="ctr">
            <a:normAutofit/>
          </a:bodyPr>
          <a:lstStyle>
            <a:lvl1pPr marL="0" indent="0" algn="ctr">
              <a:buNone/>
              <a:defRPr sz="1200"/>
            </a:lvl1pPr>
          </a:lstStyle>
          <a:p>
            <a:r>
              <a:rPr lang="en-US"/>
              <a:t>Click icon to add picture</a:t>
            </a:r>
          </a:p>
        </p:txBody>
      </p:sp>
      <p:sp>
        <p:nvSpPr>
          <p:cNvPr id="73" name="Picture Placeholder 68">
            <a:extLst>
              <a:ext uri="{FF2B5EF4-FFF2-40B4-BE49-F238E27FC236}">
                <a16:creationId xmlns:a16="http://schemas.microsoft.com/office/drawing/2014/main" id="{28223E3E-2625-5B0F-B318-7CC47D2029AC}"/>
              </a:ext>
            </a:extLst>
          </p:cNvPr>
          <p:cNvSpPr>
            <a:spLocks noGrp="1"/>
          </p:cNvSpPr>
          <p:nvPr>
            <p:ph type="pic" sz="quarter" idx="37"/>
          </p:nvPr>
        </p:nvSpPr>
        <p:spPr>
          <a:xfrm>
            <a:off x="9809930" y="2757089"/>
            <a:ext cx="1538384" cy="1554258"/>
          </a:xfrm>
          <a:prstGeom prst="ellipse">
            <a:avLst/>
          </a:prstGeom>
        </p:spPr>
        <p:txBody>
          <a:bodyPr anchor="ctr">
            <a:normAutofit/>
          </a:bodyPr>
          <a:lstStyle>
            <a:lvl1pPr marL="0" indent="0" algn="ctr">
              <a:buNone/>
              <a:defRPr sz="1200"/>
            </a:lvl1pPr>
          </a:lstStyle>
          <a:p>
            <a:r>
              <a:rPr lang="en-US"/>
              <a:t>Click icon to add picture</a:t>
            </a:r>
          </a:p>
        </p:txBody>
      </p:sp>
      <p:sp>
        <p:nvSpPr>
          <p:cNvPr id="69" name="Picture Placeholder 68">
            <a:extLst>
              <a:ext uri="{FF2B5EF4-FFF2-40B4-BE49-F238E27FC236}">
                <a16:creationId xmlns:a16="http://schemas.microsoft.com/office/drawing/2014/main" id="{9212BA3B-D4D8-ECD2-D6CA-5AE0C3EC5EC3}"/>
              </a:ext>
            </a:extLst>
          </p:cNvPr>
          <p:cNvSpPr>
            <a:spLocks noGrp="1"/>
          </p:cNvSpPr>
          <p:nvPr>
            <p:ph type="pic" sz="quarter" idx="33"/>
          </p:nvPr>
        </p:nvSpPr>
        <p:spPr>
          <a:xfrm>
            <a:off x="939544" y="2757089"/>
            <a:ext cx="1538384" cy="1554258"/>
          </a:xfrm>
          <a:prstGeom prst="ellipse">
            <a:avLst/>
          </a:prstGeom>
        </p:spPr>
        <p:txBody>
          <a:bodyPr anchor="ctr">
            <a:normAutofit/>
          </a:bodyPr>
          <a:lstStyle>
            <a:lvl1pPr marL="0" indent="0" algn="ctr">
              <a:buNone/>
              <a:defRPr sz="1200"/>
            </a:lvl1pPr>
          </a:lstStyle>
          <a:p>
            <a:r>
              <a:rPr lang="en-US"/>
              <a:t>Click icon to add picture</a:t>
            </a:r>
          </a:p>
        </p:txBody>
      </p:sp>
      <p:pic>
        <p:nvPicPr>
          <p:cNvPr id="14" name="Picture 13" descr="A picture containing drawing, food&#10;&#10;Description automatically generated">
            <a:extLst>
              <a:ext uri="{FF2B5EF4-FFF2-40B4-BE49-F238E27FC236}">
                <a16:creationId xmlns:a16="http://schemas.microsoft.com/office/drawing/2014/main" id="{CADE9401-2D3A-FC9F-5C2B-EC47B396B26C}"/>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403064" y="334385"/>
            <a:ext cx="1997236" cy="404066"/>
          </a:xfrm>
          <a:prstGeom prst="rect">
            <a:avLst/>
          </a:prstGeom>
        </p:spPr>
      </p:pic>
      <p:sp>
        <p:nvSpPr>
          <p:cNvPr id="22" name="Text Placeholder 21">
            <a:extLst>
              <a:ext uri="{FF2B5EF4-FFF2-40B4-BE49-F238E27FC236}">
                <a16:creationId xmlns:a16="http://schemas.microsoft.com/office/drawing/2014/main" id="{2CDB4339-8C73-DBAC-026B-F2AB8489ACBF}"/>
              </a:ext>
            </a:extLst>
          </p:cNvPr>
          <p:cNvSpPr>
            <a:spLocks noGrp="1"/>
          </p:cNvSpPr>
          <p:nvPr>
            <p:ph type="body" sz="quarter" idx="10"/>
          </p:nvPr>
        </p:nvSpPr>
        <p:spPr>
          <a:xfrm>
            <a:off x="2594570" y="1425050"/>
            <a:ext cx="7020270" cy="547392"/>
          </a:xfrm>
        </p:spPr>
        <p:txBody>
          <a:bodyPr>
            <a:normAutofit/>
          </a:bodyPr>
          <a:lstStyle>
            <a:lvl1pPr marL="0" indent="0" algn="ctr">
              <a:lnSpc>
                <a:spcPct val="100000"/>
              </a:lnSpc>
              <a:spcBef>
                <a:spcPct val="0"/>
              </a:spcBef>
              <a:buNone/>
              <a:defRPr sz="3000">
                <a:solidFill>
                  <a:srgbClr val="496A8B"/>
                </a:solidFill>
              </a:defRPr>
            </a:lvl1pPr>
          </a:lstStyle>
          <a:p>
            <a:pPr lvl="0"/>
            <a:r>
              <a:rPr lang="en-US"/>
              <a:t>Click to edit Master text styles</a:t>
            </a:r>
          </a:p>
        </p:txBody>
      </p:sp>
      <p:sp>
        <p:nvSpPr>
          <p:cNvPr id="4" name="Content Placeholder 4">
            <a:extLst>
              <a:ext uri="{FF2B5EF4-FFF2-40B4-BE49-F238E27FC236}">
                <a16:creationId xmlns:a16="http://schemas.microsoft.com/office/drawing/2014/main" id="{16A77773-B088-423C-9319-1FF29C9F9463}"/>
              </a:ext>
            </a:extLst>
          </p:cNvPr>
          <p:cNvSpPr>
            <a:spLocks noGrp="1"/>
          </p:cNvSpPr>
          <p:nvPr>
            <p:ph sz="quarter" idx="39"/>
          </p:nvPr>
        </p:nvSpPr>
        <p:spPr>
          <a:xfrm>
            <a:off x="2869236" y="4484656"/>
            <a:ext cx="2079550" cy="1458943"/>
          </a:xfrm>
        </p:spPr>
        <p:txBody>
          <a:bodyPr>
            <a:normAutofit/>
          </a:bodyPr>
          <a:lstStyle>
            <a:lvl1pPr marL="0" indent="0" algn="ctr">
              <a:lnSpc>
                <a:spcPct val="100000"/>
              </a:lnSpc>
              <a:spcBef>
                <a:spcPts val="750"/>
              </a:spcBef>
              <a:buNone/>
              <a:defRPr sz="1400" b="1"/>
            </a:lvl1pPr>
            <a:lvl2pPr marL="0" indent="0" algn="ctr">
              <a:lnSpc>
                <a:spcPct val="100000"/>
              </a:lnSpc>
              <a:spcBef>
                <a:spcPts val="800"/>
              </a:spcBef>
              <a:buNone/>
              <a:defRPr sz="1100" i="1"/>
            </a:lvl2pPr>
            <a:lvl3pPr marL="0" indent="0" algn="ctr">
              <a:lnSpc>
                <a:spcPct val="100000"/>
              </a:lnSpc>
              <a:spcBef>
                <a:spcPts val="400"/>
              </a:spcBef>
              <a:buNone/>
              <a:defRPr sz="1050"/>
            </a:lvl3pPr>
            <a:lvl4pPr marL="0" indent="0" algn="ctr">
              <a:lnSpc>
                <a:spcPct val="100000"/>
              </a:lnSpc>
              <a:spcBef>
                <a:spcPts val="400"/>
              </a:spcBef>
              <a:buNone/>
              <a:defRPr sz="1050">
                <a:solidFill>
                  <a:srgbClr val="496A8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4">
            <a:extLst>
              <a:ext uri="{FF2B5EF4-FFF2-40B4-BE49-F238E27FC236}">
                <a16:creationId xmlns:a16="http://schemas.microsoft.com/office/drawing/2014/main" id="{56FAE80F-B114-8515-83B6-E4413F38F92B}"/>
              </a:ext>
            </a:extLst>
          </p:cNvPr>
          <p:cNvSpPr>
            <a:spLocks noGrp="1"/>
          </p:cNvSpPr>
          <p:nvPr>
            <p:ph sz="quarter" idx="40"/>
          </p:nvPr>
        </p:nvSpPr>
        <p:spPr>
          <a:xfrm>
            <a:off x="5069511" y="4484656"/>
            <a:ext cx="2079550" cy="1458943"/>
          </a:xfrm>
        </p:spPr>
        <p:txBody>
          <a:bodyPr>
            <a:normAutofit/>
          </a:bodyPr>
          <a:lstStyle>
            <a:lvl1pPr marL="0" indent="0" algn="ctr">
              <a:lnSpc>
                <a:spcPct val="100000"/>
              </a:lnSpc>
              <a:spcBef>
                <a:spcPts val="750"/>
              </a:spcBef>
              <a:buNone/>
              <a:defRPr sz="1400" b="1"/>
            </a:lvl1pPr>
            <a:lvl2pPr marL="0" indent="0" algn="ctr">
              <a:lnSpc>
                <a:spcPct val="100000"/>
              </a:lnSpc>
              <a:spcBef>
                <a:spcPts val="800"/>
              </a:spcBef>
              <a:buNone/>
              <a:defRPr sz="1100" i="1"/>
            </a:lvl2pPr>
            <a:lvl3pPr marL="0" indent="0" algn="ctr">
              <a:lnSpc>
                <a:spcPct val="100000"/>
              </a:lnSpc>
              <a:spcBef>
                <a:spcPts val="400"/>
              </a:spcBef>
              <a:buNone/>
              <a:defRPr sz="1050"/>
            </a:lvl3pPr>
            <a:lvl4pPr marL="0" indent="0" algn="ctr">
              <a:lnSpc>
                <a:spcPct val="100000"/>
              </a:lnSpc>
              <a:spcBef>
                <a:spcPts val="400"/>
              </a:spcBef>
              <a:buNone/>
              <a:defRPr sz="1050">
                <a:solidFill>
                  <a:srgbClr val="496A8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4">
            <a:extLst>
              <a:ext uri="{FF2B5EF4-FFF2-40B4-BE49-F238E27FC236}">
                <a16:creationId xmlns:a16="http://schemas.microsoft.com/office/drawing/2014/main" id="{F882BA25-6AD4-297A-F4BD-895131FCFCDB}"/>
              </a:ext>
            </a:extLst>
          </p:cNvPr>
          <p:cNvSpPr>
            <a:spLocks noGrp="1"/>
          </p:cNvSpPr>
          <p:nvPr>
            <p:ph sz="quarter" idx="41"/>
          </p:nvPr>
        </p:nvSpPr>
        <p:spPr>
          <a:xfrm>
            <a:off x="7304286" y="4484656"/>
            <a:ext cx="2079550" cy="1458943"/>
          </a:xfrm>
        </p:spPr>
        <p:txBody>
          <a:bodyPr>
            <a:normAutofit/>
          </a:bodyPr>
          <a:lstStyle>
            <a:lvl1pPr marL="0" indent="0" algn="ctr">
              <a:lnSpc>
                <a:spcPct val="100000"/>
              </a:lnSpc>
              <a:spcBef>
                <a:spcPts val="750"/>
              </a:spcBef>
              <a:buNone/>
              <a:defRPr sz="1400" b="1"/>
            </a:lvl1pPr>
            <a:lvl2pPr marL="0" indent="0" algn="ctr">
              <a:lnSpc>
                <a:spcPct val="100000"/>
              </a:lnSpc>
              <a:spcBef>
                <a:spcPts val="800"/>
              </a:spcBef>
              <a:buNone/>
              <a:defRPr sz="1100" i="1"/>
            </a:lvl2pPr>
            <a:lvl3pPr marL="0" indent="0" algn="ctr">
              <a:lnSpc>
                <a:spcPct val="100000"/>
              </a:lnSpc>
              <a:spcBef>
                <a:spcPts val="400"/>
              </a:spcBef>
              <a:buNone/>
              <a:defRPr sz="1050"/>
            </a:lvl3pPr>
            <a:lvl4pPr marL="0" indent="0" algn="ctr">
              <a:lnSpc>
                <a:spcPct val="100000"/>
              </a:lnSpc>
              <a:spcBef>
                <a:spcPts val="400"/>
              </a:spcBef>
              <a:buNone/>
              <a:defRPr sz="1050">
                <a:solidFill>
                  <a:srgbClr val="496A8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4">
            <a:extLst>
              <a:ext uri="{FF2B5EF4-FFF2-40B4-BE49-F238E27FC236}">
                <a16:creationId xmlns:a16="http://schemas.microsoft.com/office/drawing/2014/main" id="{8A0AC95F-26E4-F3DC-BA38-038C3E6BEC47}"/>
              </a:ext>
            </a:extLst>
          </p:cNvPr>
          <p:cNvSpPr>
            <a:spLocks noGrp="1"/>
          </p:cNvSpPr>
          <p:nvPr>
            <p:ph sz="quarter" idx="42"/>
          </p:nvPr>
        </p:nvSpPr>
        <p:spPr>
          <a:xfrm>
            <a:off x="9539347" y="4484656"/>
            <a:ext cx="2079550" cy="1458943"/>
          </a:xfrm>
        </p:spPr>
        <p:txBody>
          <a:bodyPr>
            <a:normAutofit/>
          </a:bodyPr>
          <a:lstStyle>
            <a:lvl1pPr marL="0" indent="0" algn="ctr">
              <a:lnSpc>
                <a:spcPct val="100000"/>
              </a:lnSpc>
              <a:spcBef>
                <a:spcPts val="750"/>
              </a:spcBef>
              <a:buNone/>
              <a:defRPr sz="1400" b="1"/>
            </a:lvl1pPr>
            <a:lvl2pPr marL="0" indent="0" algn="ctr">
              <a:lnSpc>
                <a:spcPct val="100000"/>
              </a:lnSpc>
              <a:spcBef>
                <a:spcPts val="800"/>
              </a:spcBef>
              <a:buNone/>
              <a:defRPr sz="1100" i="1"/>
            </a:lvl2pPr>
            <a:lvl3pPr marL="0" indent="0" algn="ctr">
              <a:lnSpc>
                <a:spcPct val="100000"/>
              </a:lnSpc>
              <a:spcBef>
                <a:spcPts val="400"/>
              </a:spcBef>
              <a:buNone/>
              <a:defRPr sz="1050"/>
            </a:lvl3pPr>
            <a:lvl4pPr marL="0" indent="0" algn="ctr">
              <a:lnSpc>
                <a:spcPct val="100000"/>
              </a:lnSpc>
              <a:spcBef>
                <a:spcPts val="400"/>
              </a:spcBef>
              <a:buNone/>
              <a:defRPr sz="1050">
                <a:solidFill>
                  <a:srgbClr val="496A8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4">
            <a:extLst>
              <a:ext uri="{FF2B5EF4-FFF2-40B4-BE49-F238E27FC236}">
                <a16:creationId xmlns:a16="http://schemas.microsoft.com/office/drawing/2014/main" id="{505559FF-BCD4-449B-320A-414046A3AFAD}"/>
              </a:ext>
            </a:extLst>
          </p:cNvPr>
          <p:cNvSpPr>
            <a:spLocks noGrp="1"/>
          </p:cNvSpPr>
          <p:nvPr>
            <p:ph sz="quarter" idx="43"/>
          </p:nvPr>
        </p:nvSpPr>
        <p:spPr>
          <a:xfrm>
            <a:off x="668961" y="4484656"/>
            <a:ext cx="2079550" cy="1458943"/>
          </a:xfrm>
        </p:spPr>
        <p:txBody>
          <a:bodyPr>
            <a:normAutofit/>
          </a:bodyPr>
          <a:lstStyle>
            <a:lvl1pPr marL="0" indent="0" algn="ctr">
              <a:lnSpc>
                <a:spcPct val="100000"/>
              </a:lnSpc>
              <a:spcBef>
                <a:spcPts val="750"/>
              </a:spcBef>
              <a:buNone/>
              <a:defRPr sz="1400" b="1"/>
            </a:lvl1pPr>
            <a:lvl2pPr marL="0" indent="0" algn="ctr">
              <a:lnSpc>
                <a:spcPct val="100000"/>
              </a:lnSpc>
              <a:spcBef>
                <a:spcPts val="800"/>
              </a:spcBef>
              <a:buNone/>
              <a:defRPr sz="1100" i="1"/>
            </a:lvl2pPr>
            <a:lvl3pPr marL="0" indent="0" algn="ctr">
              <a:lnSpc>
                <a:spcPct val="100000"/>
              </a:lnSpc>
              <a:spcBef>
                <a:spcPts val="400"/>
              </a:spcBef>
              <a:buNone/>
              <a:defRPr sz="1050"/>
            </a:lvl3pPr>
            <a:lvl4pPr marL="0" indent="0" algn="ctr">
              <a:lnSpc>
                <a:spcPct val="100000"/>
              </a:lnSpc>
              <a:spcBef>
                <a:spcPts val="400"/>
              </a:spcBef>
              <a:buNone/>
              <a:defRPr sz="1050">
                <a:solidFill>
                  <a:srgbClr val="496A8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Box 2">
            <a:extLst>
              <a:ext uri="{FF2B5EF4-FFF2-40B4-BE49-F238E27FC236}">
                <a16:creationId xmlns:a16="http://schemas.microsoft.com/office/drawing/2014/main" id="{F7EFB90D-42A7-7431-9943-D6BB54D77873}"/>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effectLst/>
                <a:latin typeface="Montserrat" panose="00000500000000000000" pitchFamily="2" charset="0"/>
                <a:ea typeface="Calibri" panose="020f0502020204030204" pitchFamily="34" charset="0"/>
              </a:rPr>
              <a:t>©Stoel Rives LLP</a:t>
            </a:r>
            <a:endParaRPr lang="en-US" sz="700">
              <a:latin typeface="Montserrat" panose="00000500000000000000" pitchFamily="2" charset="0"/>
            </a:endParaRPr>
          </a:p>
        </p:txBody>
      </p:sp>
      <p:sp>
        <p:nvSpPr>
          <p:cNvPr id="11" name="Slide Number Placeholder 5">
            <a:extLst>
              <a:ext uri="{FF2B5EF4-FFF2-40B4-BE49-F238E27FC236}">
                <a16:creationId xmlns:a16="http://schemas.microsoft.com/office/drawing/2014/main" id="{8958F4D4-7E26-58A4-925C-9619D7607961}"/>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tx1"/>
                </a:solidFill>
                <a:latin typeface="Montserrat" panose="00000500000000000000" pitchFamily="2" charset="0"/>
              </a:defRPr>
            </a:lvl1pPr>
          </a:lstStyle>
          <a:p>
            <a:fld id="{EE6CD25B-82AB-4879-BA54-221C2B9DC0E8}" type="slidenum">
              <a:rPr lang="en-US" smtClean="0"/>
              <a:t>‹#›</a:t>
            </a:fld>
            <a:endParaRPr lang="en-US"/>
          </a:p>
        </p:txBody>
      </p:sp>
    </p:spTree>
    <p:extLst>
      <p:ext uri="{BB962C8B-B14F-4D97-AF65-F5344CB8AC3E}">
        <p14:creationId xmlns:p14="http://schemas.microsoft.com/office/powerpoint/2010/main" val="194526846"/>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Blank">
    <p:bg>
      <p:bgPr>
        <a:solidFill>
          <a:schemeClr val="bg1"/>
        </a:solidFill>
        <a:effectLst/>
      </p:bgPr>
    </p:bg>
    <p:spTree>
      <p:nvGrpSpPr>
        <p:cNvPr id="1" name=""/>
        <p:cNvGrpSpPr/>
        <p:nvPr/>
      </p:nvGrpSpPr>
      <p:grpSpPr>
        <a:xfrm>
          <a:off x="0" y="0"/>
          <a:ext cx="0" cy="0"/>
        </a:xfrm>
      </p:grpSpPr>
      <p:pic>
        <p:nvPicPr>
          <p:cNvPr id="14" name="Picture 13" descr="A picture containing drawing, food&#10;&#10;Description automatically generated">
            <a:extLst>
              <a:ext uri="{FF2B5EF4-FFF2-40B4-BE49-F238E27FC236}">
                <a16:creationId xmlns:a16="http://schemas.microsoft.com/office/drawing/2014/main" id="{CADE9401-2D3A-FC9F-5C2B-EC47B396B26C}"/>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403064" y="334385"/>
            <a:ext cx="1997236" cy="404066"/>
          </a:xfrm>
          <a:prstGeom prst="rect">
            <a:avLst/>
          </a:prstGeom>
        </p:spPr>
      </p:pic>
      <p:sp>
        <p:nvSpPr>
          <p:cNvPr id="5" name="TextBox 2">
            <a:extLst>
              <a:ext uri="{FF2B5EF4-FFF2-40B4-BE49-F238E27FC236}">
                <a16:creationId xmlns:a16="http://schemas.microsoft.com/office/drawing/2014/main" id="{8E376D90-C9F3-FC30-C3B0-6B97DAF21492}"/>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effectLst/>
                <a:latin typeface="Montserrat" panose="00000500000000000000" pitchFamily="2" charset="0"/>
                <a:ea typeface="Calibri" panose="020f0502020204030204" pitchFamily="34" charset="0"/>
              </a:rPr>
              <a:t>©Stoel Rives LLP</a:t>
            </a:r>
            <a:endParaRPr lang="en-US" sz="700">
              <a:latin typeface="Montserrat" panose="00000500000000000000" pitchFamily="2" charset="0"/>
            </a:endParaRPr>
          </a:p>
        </p:txBody>
      </p:sp>
      <p:sp>
        <p:nvSpPr>
          <p:cNvPr id="6" name="Slide Number Placeholder 5">
            <a:extLst>
              <a:ext uri="{FF2B5EF4-FFF2-40B4-BE49-F238E27FC236}">
                <a16:creationId xmlns:a16="http://schemas.microsoft.com/office/drawing/2014/main" id="{82DBC828-325C-45FD-8CC9-1D6519EA7533}"/>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tx1"/>
                </a:solidFill>
                <a:latin typeface="Montserrat" panose="00000500000000000000" pitchFamily="2" charset="0"/>
              </a:defRPr>
            </a:lvl1pPr>
          </a:lstStyle>
          <a:p>
            <a:fld id="{EE6CD25B-82AB-4879-BA54-221C2B9DC0E8}" type="slidenum">
              <a:rPr lang="en-US" smtClean="0"/>
              <a:t>‹#›</a:t>
            </a:fld>
            <a:endParaRPr lang="en-US"/>
          </a:p>
        </p:txBody>
      </p:sp>
    </p:spTree>
    <p:extLst>
      <p:ext uri="{BB962C8B-B14F-4D97-AF65-F5344CB8AC3E}">
        <p14:creationId xmlns:p14="http://schemas.microsoft.com/office/powerpoint/2010/main" val="2299887931"/>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1_White - 1 Column">
    <p:bg bwMode="ltGray">
      <p:bgRef idx="1001">
        <a:schemeClr val="bg1"/>
      </p:bgRef>
    </p:bg>
    <p:spTree>
      <p:nvGrpSpPr>
        <p:cNvPr id="1" name=""/>
        <p:cNvGrpSpPr/>
        <p:nvPr/>
      </p:nvGrpSpPr>
      <p:grpSpPr>
        <a:xfrm>
          <a:off x="0" y="0"/>
          <a:ext cx="0" cy="0"/>
        </a:xfrm>
      </p:grpSpPr>
      <p:pic>
        <p:nvPicPr>
          <p:cNvPr id="14" name="Picture 13" descr="A picture containing drawing, food&#10;&#10;Description automatically generated">
            <a:extLst>
              <a:ext uri="{FF2B5EF4-FFF2-40B4-BE49-F238E27FC236}">
                <a16:creationId xmlns:a16="http://schemas.microsoft.com/office/drawing/2014/main" id="{CADE9401-2D3A-FC9F-5C2B-EC47B396B26C}"/>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403064" y="334385"/>
            <a:ext cx="1997236" cy="404066"/>
          </a:xfrm>
          <a:prstGeom prst="rect">
            <a:avLst/>
          </a:prstGeom>
        </p:spPr>
      </p:pic>
      <p:sp>
        <p:nvSpPr>
          <p:cNvPr id="22" name="Text Placeholder 21">
            <a:extLst>
              <a:ext uri="{FF2B5EF4-FFF2-40B4-BE49-F238E27FC236}">
                <a16:creationId xmlns:a16="http://schemas.microsoft.com/office/drawing/2014/main" id="{2CDB4339-8C73-DBAC-026B-F2AB8489ACBF}"/>
              </a:ext>
            </a:extLst>
          </p:cNvPr>
          <p:cNvSpPr>
            <a:spLocks noGrp="1"/>
          </p:cNvSpPr>
          <p:nvPr>
            <p:ph type="body" sz="quarter" idx="10"/>
          </p:nvPr>
        </p:nvSpPr>
        <p:spPr>
          <a:xfrm>
            <a:off x="2653545" y="688092"/>
            <a:ext cx="6897537" cy="547392"/>
          </a:xfrm>
        </p:spPr>
        <p:txBody>
          <a:bodyPr>
            <a:normAutofit/>
          </a:bodyPr>
          <a:lstStyle>
            <a:lvl1pPr marL="0" indent="0" algn="ctr">
              <a:lnSpc>
                <a:spcPct val="100000"/>
              </a:lnSpc>
              <a:spcBef>
                <a:spcPct val="0"/>
              </a:spcBef>
              <a:buNone/>
              <a:defRPr sz="3000">
                <a:solidFill>
                  <a:srgbClr val="496A8B"/>
                </a:solidFill>
              </a:defRPr>
            </a:lvl1pPr>
          </a:lstStyle>
          <a:p>
            <a:pPr lvl="0"/>
            <a:r>
              <a:rPr lang="en-US"/>
              <a:t>Click to edit Master text styles</a:t>
            </a:r>
          </a:p>
        </p:txBody>
      </p:sp>
      <p:sp>
        <p:nvSpPr>
          <p:cNvPr id="5" name="Rectangle 4">
            <a:extLst>
              <a:ext uri="{FF2B5EF4-FFF2-40B4-BE49-F238E27FC236}">
                <a16:creationId xmlns:a16="http://schemas.microsoft.com/office/drawing/2014/main" id="{75867070-F79C-0F8F-6179-8766DEDA699F}"/>
              </a:ext>
            </a:extLst>
          </p:cNvPr>
          <p:cNvSpPr/>
          <p:nvPr userDrawn="1"/>
        </p:nvSpPr>
        <p:spPr>
          <a:xfrm>
            <a:off x="1183128" y="1348589"/>
            <a:ext cx="9875520" cy="21566"/>
          </a:xfrm>
          <a:prstGeom prst="rect">
            <a:avLst/>
          </a:prstGeom>
          <a:solidFill>
            <a:srgbClr val="009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1660FBD-7D4E-2F48-9477-6DD593FF5D36}"/>
              </a:ext>
            </a:extLst>
          </p:cNvPr>
          <p:cNvSpPr>
            <a:spLocks noGrp="1"/>
          </p:cNvSpPr>
          <p:nvPr>
            <p:ph type="body" sz="quarter" idx="15"/>
          </p:nvPr>
        </p:nvSpPr>
        <p:spPr>
          <a:xfrm>
            <a:off x="1092200" y="1771169"/>
            <a:ext cx="10020226" cy="4671196"/>
          </a:xfrm>
        </p:spPr>
        <p:txBody>
          <a:bodyPr>
            <a:normAutofit/>
          </a:bodyPr>
          <a:lstStyle>
            <a:lvl1pPr marL="0" indent="0">
              <a:lnSpc>
                <a:spcPct val="110000"/>
              </a:lnSpc>
              <a:spcBef>
                <a:spcPts val="750"/>
              </a:spcBef>
              <a:buNone/>
              <a:defRPr lang="en-US" sz="2000" kern="1200" smtClean="0">
                <a:solidFill>
                  <a:schemeClr val="bg2">
                    <a:lumMod val="25000"/>
                  </a:schemeClr>
                </a:solidFill>
                <a:latin typeface="Montserrat" panose="00000500000000000000" pitchFamily="2" charset="0"/>
                <a:ea typeface="+mn-ea"/>
                <a:cs typeface="+mn-cs"/>
              </a:defRPr>
            </a:lvl1pPr>
            <a:lvl2pPr marL="461963" indent="-234950">
              <a:defRPr>
                <a:solidFill>
                  <a:srgbClr val="3B3838"/>
                </a:solidFill>
              </a:defRPr>
            </a:lvl2pPr>
          </a:lstStyle>
          <a:p>
            <a:pPr lvl="0"/>
            <a:r>
              <a:rPr lang="en-US"/>
              <a:t>Click to edit Master text styles</a:t>
            </a:r>
          </a:p>
          <a:p>
            <a:pPr lvl="1"/>
            <a:r>
              <a:rPr lang="en-US"/>
              <a:t>Second level</a:t>
            </a:r>
          </a:p>
        </p:txBody>
      </p:sp>
      <p:sp>
        <p:nvSpPr>
          <p:cNvPr id="7" name="TextBox 2">
            <a:extLst>
              <a:ext uri="{FF2B5EF4-FFF2-40B4-BE49-F238E27FC236}">
                <a16:creationId xmlns:a16="http://schemas.microsoft.com/office/drawing/2014/main" id="{2CF0C319-D4D4-87C5-42CE-C8CBC262D312}"/>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effectLst/>
                <a:latin typeface="Montserrat" panose="00000500000000000000" pitchFamily="2" charset="0"/>
                <a:ea typeface="Calibri" panose="020f0502020204030204" pitchFamily="34" charset="0"/>
              </a:rPr>
              <a:t>©Stoel Rives LLP</a:t>
            </a:r>
            <a:endParaRPr lang="en-US" sz="700">
              <a:latin typeface="Montserrat" panose="00000500000000000000" pitchFamily="2" charset="0"/>
            </a:endParaRPr>
          </a:p>
        </p:txBody>
      </p:sp>
      <p:sp>
        <p:nvSpPr>
          <p:cNvPr id="8" name="Slide Number Placeholder 5">
            <a:extLst>
              <a:ext uri="{FF2B5EF4-FFF2-40B4-BE49-F238E27FC236}">
                <a16:creationId xmlns:a16="http://schemas.microsoft.com/office/drawing/2014/main" id="{DC72B24A-198C-5F7C-193B-5C1ACF82BEAB}"/>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tx1"/>
                </a:solidFill>
                <a:latin typeface="Montserrat" panose="00000500000000000000" pitchFamily="2" charset="0"/>
              </a:defRPr>
            </a:lvl1pPr>
          </a:lstStyle>
          <a:p>
            <a:fld id="{EE6CD25B-82AB-4879-BA54-221C2B9DC0E8}" type="slidenum">
              <a:rPr lang="en-US" smtClean="0"/>
              <a:t>‹#›</a:t>
            </a:fld>
            <a:endParaRPr lang="en-US"/>
          </a:p>
        </p:txBody>
      </p:sp>
    </p:spTree>
    <p:extLst>
      <p:ext uri="{BB962C8B-B14F-4D97-AF65-F5344CB8AC3E}">
        <p14:creationId xmlns:p14="http://schemas.microsoft.com/office/powerpoint/2010/main" val="216754862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Firm Overview - Practices">
    <p:spTree>
      <p:nvGrpSpPr>
        <p:cNvPr id="1" name=""/>
        <p:cNvGrpSpPr/>
        <p:nvPr/>
      </p:nvGrpSpPr>
      <p:grpSpPr>
        <a:xfrm>
          <a:off x="0" y="0"/>
          <a:ext cx="0" cy="0"/>
        </a:xfrm>
      </p:grpSpPr>
      <p:sp>
        <p:nvSpPr>
          <p:cNvPr id="7" name="Freeform 37">
            <a:extLst>
              <a:ext uri="{FF2B5EF4-FFF2-40B4-BE49-F238E27FC236}">
                <a16:creationId xmlns:a16="http://schemas.microsoft.com/office/drawing/2014/main" id="{4DF2B92F-8155-218F-768F-F688DA48B4C4}"/>
              </a:ext>
            </a:extLst>
          </p:cNvPr>
          <p:cNvSpPr/>
          <p:nvPr userDrawn="1"/>
        </p:nvSpPr>
        <p:spPr>
          <a:xfrm>
            <a:off x="666748" y="0"/>
            <a:ext cx="2781301" cy="6858390"/>
          </a:xfrm>
          <a:custGeom>
            <a:gdLst>
              <a:gd name="connsiteX0" fmla="*/ 0 w 2085858"/>
              <a:gd name="connsiteY0" fmla="*/ 0 h 5143502"/>
              <a:gd name="connsiteX1" fmla="*/ 1596622 w 2085858"/>
              <a:gd name="connsiteY1" fmla="*/ 0 h 5143502"/>
              <a:gd name="connsiteX2" fmla="*/ 1598915 w 2085858"/>
              <a:gd name="connsiteY2" fmla="*/ 4477 h 5143502"/>
              <a:gd name="connsiteX3" fmla="*/ 2085858 w 2085858"/>
              <a:gd name="connsiteY3" fmla="*/ 2145317 h 5143502"/>
              <a:gd name="connsiteX4" fmla="*/ 1095943 w 2085858"/>
              <a:gd name="connsiteY4" fmla="*/ 5111687 h 5143502"/>
              <a:gd name="connsiteX5" fmla="*/ 1070554 w 2085858"/>
              <a:gd name="connsiteY5" fmla="*/ 5143502 h 5143502"/>
              <a:gd name="connsiteX6" fmla="*/ 0 w 2085858"/>
              <a:gd name="connsiteY6" fmla="*/ 5143502 h 51435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858" h="5143502">
                <a:moveTo>
                  <a:pt x="0" y="0"/>
                </a:moveTo>
                <a:lnTo>
                  <a:pt x="1596622" y="0"/>
                </a:lnTo>
                <a:lnTo>
                  <a:pt x="1598915" y="4477"/>
                </a:lnTo>
                <a:cubicBezTo>
                  <a:pt x="1910978" y="652113"/>
                  <a:pt x="2085858" y="1378292"/>
                  <a:pt x="2085858" y="2145317"/>
                </a:cubicBezTo>
                <a:cubicBezTo>
                  <a:pt x="2085858" y="3258568"/>
                  <a:pt x="1717468" y="4285776"/>
                  <a:pt x="1095943" y="5111687"/>
                </a:cubicBezTo>
                <a:lnTo>
                  <a:pt x="1070554" y="5143502"/>
                </a:lnTo>
                <a:lnTo>
                  <a:pt x="0" y="5143502"/>
                </a:lnTo>
                <a:close/>
              </a:path>
            </a:pathLst>
          </a:custGeom>
          <a:solidFill>
            <a:schemeClr val="accent5"/>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01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DE35ABC-1702-2F1A-BF9C-3B2AA246CFD3}"/>
              </a:ext>
            </a:extLst>
          </p:cNvPr>
          <p:cNvSpPr/>
          <p:nvPr userDrawn="1"/>
        </p:nvSpPr>
        <p:spPr>
          <a:xfrm>
            <a:off x="0" y="0"/>
            <a:ext cx="3291419" cy="6858387"/>
          </a:xfrm>
          <a:custGeom>
            <a:gdLst>
              <a:gd name="connsiteX0" fmla="*/ 0 w 3291419"/>
              <a:gd name="connsiteY0" fmla="*/ 0 h 6858387"/>
              <a:gd name="connsiteX1" fmla="*/ 666748 w 3291419"/>
              <a:gd name="connsiteY1" fmla="*/ 0 h 6858387"/>
              <a:gd name="connsiteX2" fmla="*/ 2440082 w 3291419"/>
              <a:gd name="connsiteY2" fmla="*/ 0 h 6858387"/>
              <a:gd name="connsiteX3" fmla="*/ 2510568 w 3291419"/>
              <a:gd name="connsiteY3" fmla="*/ 122588 h 6858387"/>
              <a:gd name="connsiteX4" fmla="*/ 3291419 w 3291419"/>
              <a:gd name="connsiteY4" fmla="*/ 3206406 h 6858387"/>
              <a:gd name="connsiteX5" fmla="*/ 2313873 w 3291419"/>
              <a:gd name="connsiteY5" fmla="*/ 6627584 h 6858387"/>
              <a:gd name="connsiteX6" fmla="*/ 2160963 w 3291419"/>
              <a:gd name="connsiteY6" fmla="*/ 6858387 h 6858387"/>
              <a:gd name="connsiteX7" fmla="*/ 666748 w 3291419"/>
              <a:gd name="connsiteY7" fmla="*/ 6858387 h 6858387"/>
              <a:gd name="connsiteX8" fmla="*/ 666748 w 3291419"/>
              <a:gd name="connsiteY8" fmla="*/ 6858000 h 6858387"/>
              <a:gd name="connsiteX9" fmla="*/ 0 w 3291419"/>
              <a:gd name="connsiteY9" fmla="*/ 6858000 h 68583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1419" h="6858387">
                <a:moveTo>
                  <a:pt x="0" y="0"/>
                </a:moveTo>
                <a:lnTo>
                  <a:pt x="666748" y="0"/>
                </a:lnTo>
                <a:lnTo>
                  <a:pt x="2440082" y="0"/>
                </a:lnTo>
                <a:lnTo>
                  <a:pt x="2510568" y="122588"/>
                </a:lnTo>
                <a:cubicBezTo>
                  <a:pt x="3008552" y="1039295"/>
                  <a:pt x="3291419" y="2089817"/>
                  <a:pt x="3291419" y="3206406"/>
                </a:cubicBezTo>
                <a:cubicBezTo>
                  <a:pt x="3291419" y="4462571"/>
                  <a:pt x="2933416" y="5635117"/>
                  <a:pt x="2313873" y="6627584"/>
                </a:cubicBezTo>
                <a:lnTo>
                  <a:pt x="2160963" y="6858387"/>
                </a:lnTo>
                <a:lnTo>
                  <a:pt x="666748" y="6858387"/>
                </a:lnTo>
                <a:lnTo>
                  <a:pt x="666748" y="6858000"/>
                </a:lnTo>
                <a:lnTo>
                  <a:pt x="0" y="6858000"/>
                </a:lnTo>
                <a:close/>
              </a:path>
            </a:pathLst>
          </a:custGeom>
          <a:blipFill dpi="0" rotWithShape="1">
            <a:blip r:embed="rId1">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B95E3B5-EC7F-2112-84B1-E53A02BCC99A}"/>
              </a:ext>
            </a:extLst>
          </p:cNvPr>
          <p:cNvSpPr/>
          <p:nvPr userDrawn="1"/>
        </p:nvSpPr>
        <p:spPr>
          <a:xfrm>
            <a:off x="4362477" y="1348589"/>
            <a:ext cx="6897537" cy="21566"/>
          </a:xfrm>
          <a:prstGeom prst="rect">
            <a:avLst/>
          </a:prstGeom>
          <a:solidFill>
            <a:srgbClr val="0095A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A picture containing drawing, food&#10;&#10;Description automatically generated">
            <a:extLst>
              <a:ext uri="{FF2B5EF4-FFF2-40B4-BE49-F238E27FC236}">
                <a16:creationId xmlns:a16="http://schemas.microsoft.com/office/drawing/2014/main" id="{ACFD04AD-6FD7-BC2B-C2AC-22A4A187276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48937" y="6239827"/>
            <a:ext cx="1997236" cy="404066"/>
          </a:xfrm>
          <a:prstGeom prst="rect">
            <a:avLst/>
          </a:prstGeom>
        </p:spPr>
      </p:pic>
      <p:sp>
        <p:nvSpPr>
          <p:cNvPr id="3" name="TextBox 2">
            <a:extLst>
              <a:ext uri="{FF2B5EF4-FFF2-40B4-BE49-F238E27FC236}">
                <a16:creationId xmlns:a16="http://schemas.microsoft.com/office/drawing/2014/main" id="{EB5CECD4-9610-929F-5403-BE3A436375FF}"/>
              </a:ext>
            </a:extLst>
          </p:cNvPr>
          <p:cNvSpPr txBox="1"/>
          <p:nvPr userDrawn="1"/>
        </p:nvSpPr>
        <p:spPr>
          <a:xfrm>
            <a:off x="4239744" y="685800"/>
            <a:ext cx="702027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3000" b="0" i="0" u="none" strike="noStrike" kern="1200" cap="none" spc="0" normalizeH="0" baseline="0" noProof="0">
                <a:ln>
                  <a:noFill/>
                </a:ln>
                <a:solidFill>
                  <a:srgbClr val="496A8B"/>
                </a:solidFill>
                <a:effectLst/>
                <a:uLnTx/>
                <a:uFillTx/>
                <a:latin typeface="Montserrat" panose="00000500000000000000" pitchFamily="2" charset="0"/>
                <a:ea typeface="+mn-ea"/>
                <a:cs typeface="+mn-cs"/>
              </a:rPr>
              <a:t>Practices</a:t>
            </a:r>
          </a:p>
        </p:txBody>
      </p:sp>
      <p:graphicFrame>
        <p:nvGraphicFramePr>
          <p:cNvPr id="8" name="Table 8">
            <a:extLst>
              <a:ext uri="{FF2B5EF4-FFF2-40B4-BE49-F238E27FC236}">
                <a16:creationId xmlns:a16="http://schemas.microsoft.com/office/drawing/2014/main" id="{0D6D014A-0B8B-7B3C-27A4-00D1B9E27E9F}"/>
              </a:ext>
            </a:extLst>
          </p:cNvPr>
          <p:cNvGraphicFramePr>
            <a:graphicFrameLocks noGrp="1"/>
          </p:cNvGraphicFramePr>
          <p:nvPr userDrawn="1">
            <p:extLst>
              <p:ext uri="{D42A27DB-BD31-4B8C-83A1-F6EECF244321}">
                <p14:modId xmlns:p14="http://schemas.microsoft.com/office/powerpoint/2010/main" val="3308321986"/>
              </p:ext>
            </p:extLst>
          </p:nvPr>
        </p:nvGraphicFramePr>
        <p:xfrm>
          <a:off x="4242814" y="1616583"/>
          <a:ext cx="7017201" cy="4705976"/>
        </p:xfrm>
        <a:graphic>
          <a:graphicData uri="http://schemas.openxmlformats.org/drawingml/2006/table">
            <a:tbl>
              <a:tblPr firstRow="1" bandRow="1">
                <a:tableStyleId>{5C22544A-7EE6-4342-B048-85BDC9FD1C3A}</a:tableStyleId>
              </a:tblPr>
              <a:tblGrid>
                <a:gridCol w="2339067">
                  <a:extLst>
                    <a:ext uri="{9D8B030D-6E8A-4147-A177-3AD203B41FA5}">
                      <a16:colId xmlns:a16="http://schemas.microsoft.com/office/drawing/2014/main" val="1666636507"/>
                    </a:ext>
                  </a:extLst>
                </a:gridCol>
                <a:gridCol w="2339067">
                  <a:extLst>
                    <a:ext uri="{9D8B030D-6E8A-4147-A177-3AD203B41FA5}">
                      <a16:colId xmlns:a16="http://schemas.microsoft.com/office/drawing/2014/main" val="291761336"/>
                    </a:ext>
                  </a:extLst>
                </a:gridCol>
                <a:gridCol w="2339067">
                  <a:extLst>
                    <a:ext uri="{9D8B030D-6E8A-4147-A177-3AD203B41FA5}">
                      <a16:colId xmlns:a16="http://schemas.microsoft.com/office/drawing/2014/main" val="666536498"/>
                    </a:ext>
                  </a:extLst>
                </a:gridCol>
              </a:tblGrid>
              <a:tr h="4705976">
                <a:tc>
                  <a:txBody>
                    <a:bodyPr/>
                    <a:lstStyle/>
                    <a:p>
                      <a:pPr marL="342900" marR="0" lvl="0" indent="-342900" algn="l" defTabSz="914400" rtl="0" eaLnBrk="1" fontAlgn="t" latinLnBrk="0" hangingPunct="1">
                        <a:lnSpc>
                          <a:spcPct val="110000"/>
                        </a:lnSpc>
                        <a:spcBef>
                          <a:spcPct val="0"/>
                        </a:spcBef>
                        <a:spcAft>
                          <a:spcPts val="500"/>
                        </a:spcAft>
                        <a:buClrTx/>
                        <a:buSzPts val="1400"/>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Antitrust</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Banking</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Bankruptcy</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Construction and Design</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Corporate</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Corporate Finance</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Corporate Governance</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Employee Benefits</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Energy</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Environmental</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Estates and Trusts</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Exempt Organizations</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Forest Products</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latinLnBrk="0" hangingPunct="1">
                        <a:lnSpc>
                          <a:spcPct val="110000"/>
                        </a:lnSpc>
                        <a:spcBef>
                          <a:spcPct val="0"/>
                        </a:spcBef>
                        <a:spcAft>
                          <a:spcPts val="500"/>
                        </a:spcAft>
                        <a:buFont typeface="Symbol" panose="05050102010706020507" pitchFamily="18" charset="2"/>
                        <a:buChar char=""/>
                        <a:tabLst>
                          <a:tab pos="228600"/>
                        </a:tabLst>
                      </a:pPr>
                      <a:endParaRPr lang="en-US" sz="1400" b="0" kern="1200">
                        <a:solidFill>
                          <a:schemeClr val="tx1"/>
                        </a:solidFill>
                        <a:effectLst/>
                        <a:latin typeface="Montserrat Light" panose="00000400000000000000" pitchFamily="2"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Governmental Entities</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Health Care</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Insurance</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Intellectual Property</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Labor and Employment</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Land Use</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Litigation</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Mergers and Acquisitions</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Municipal Law</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Natural Resources</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Oil and Gas</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Patent</a:t>
                      </a:r>
                      <a:endParaRPr lang="en-US" sz="1400" b="0" kern="1200">
                        <a:solidFill>
                          <a:schemeClr val="tx1"/>
                        </a:solidFill>
                        <a:effectLst/>
                        <a:latin typeface="Montserrat Light" panose="00000400000000000000" pitchFamily="2"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Products Liability</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Project Finance</a:t>
                      </a: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Real Estate</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Renewable Energy</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State and Federal Taxation</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Technology</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Trade Regulation</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Trademarks and Copyrights</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Venture Capital</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Water Law</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White-Collar Crime</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fontAlgn="t" latinLnBrk="0" hangingPunct="1">
                        <a:lnSpc>
                          <a:spcPct val="110000"/>
                        </a:lnSpc>
                        <a:spcBef>
                          <a:spcPct val="0"/>
                        </a:spcBef>
                        <a:spcAft>
                          <a:spcPts val="500"/>
                        </a:spcAft>
                        <a:buFont typeface="Symbol" panose="05050102010706020507" pitchFamily="18" charset="2"/>
                        <a:buChar char=""/>
                        <a:tabLst>
                          <a:tab pos="228600"/>
                        </a:tabLst>
                      </a:pPr>
                      <a:r>
                        <a:rPr lang="en-US" sz="1400" b="0" kern="1200">
                          <a:solidFill>
                            <a:schemeClr val="tx1"/>
                          </a:solidFill>
                          <a:effectLst/>
                          <a:latin typeface="Montserrat Light" panose="00000400000000000000" pitchFamily="2" charset="0"/>
                          <a:ea typeface="Times New Roman" panose="02020603050405020304" pitchFamily="18" charset="0"/>
                          <a:cs typeface="Times New Roman" panose="02020603050405020304" pitchFamily="18" charset="0"/>
                        </a:rPr>
                        <a:t>Workouts and Restructuring</a:t>
                      </a:r>
                      <a:endParaRPr lang="en-US" sz="1400" b="0" kern="1200">
                        <a:solidFill>
                          <a:schemeClr val="tx1"/>
                        </a:solidFill>
                        <a:effectLst/>
                        <a:latin typeface="Montserrat Light" panose="00000400000000000000" pitchFamily="2" charset="0"/>
                        <a:cs typeface="Times New Roman" panose="02020603050405020304" pitchFamily="18" charset="0"/>
                      </a:endParaRPr>
                    </a:p>
                    <a:p>
                      <a:pPr marL="342900" marR="0" lvl="0" indent="-342900" algn="l" defTabSz="914400" rtl="0" eaLnBrk="1" latinLnBrk="0" hangingPunct="1">
                        <a:lnSpc>
                          <a:spcPct val="110000"/>
                        </a:lnSpc>
                        <a:spcBef>
                          <a:spcPct val="0"/>
                        </a:spcBef>
                        <a:spcAft>
                          <a:spcPts val="500"/>
                        </a:spcAft>
                        <a:buFont typeface="Symbol" panose="05050102010706020507" pitchFamily="18" charset="2"/>
                        <a:buChar char=""/>
                        <a:tabLst>
                          <a:tab pos="228600"/>
                        </a:tabLst>
                      </a:pPr>
                      <a:endParaRPr lang="en-US" sz="1400" b="0" kern="1200">
                        <a:solidFill>
                          <a:schemeClr val="tx1"/>
                        </a:solidFill>
                        <a:effectLst/>
                        <a:latin typeface="Montserrat Light" panose="00000400000000000000" pitchFamily="2"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3652318"/>
                  </a:ext>
                </a:extLst>
              </a:tr>
            </a:tbl>
          </a:graphicData>
        </a:graphic>
      </p:graphicFrame>
      <p:sp>
        <p:nvSpPr>
          <p:cNvPr id="9" name="TextBox 2">
            <a:extLst>
              <a:ext uri="{FF2B5EF4-FFF2-40B4-BE49-F238E27FC236}">
                <a16:creationId xmlns:a16="http://schemas.microsoft.com/office/drawing/2014/main" id="{A37F9967-4E04-EACE-C938-F04E79CD77ED}"/>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solidFill>
                  <a:schemeClr val="bg1"/>
                </a:solidFill>
                <a:effectLst/>
                <a:latin typeface="Montserrat" panose="00000500000000000000" pitchFamily="2" charset="0"/>
                <a:ea typeface="Calibri" panose="020f0502020204030204" pitchFamily="34" charset="0"/>
              </a:rPr>
              <a:t>©Stoel Rives LLP</a:t>
            </a:r>
            <a:endParaRPr lang="en-US" sz="700">
              <a:solidFill>
                <a:schemeClr val="bg1"/>
              </a:solidFill>
              <a:latin typeface="Montserrat" panose="00000500000000000000" pitchFamily="2" charset="0"/>
            </a:endParaRPr>
          </a:p>
        </p:txBody>
      </p:sp>
      <p:sp>
        <p:nvSpPr>
          <p:cNvPr id="10" name="Slide Number Placeholder 5">
            <a:extLst>
              <a:ext uri="{FF2B5EF4-FFF2-40B4-BE49-F238E27FC236}">
                <a16:creationId xmlns:a16="http://schemas.microsoft.com/office/drawing/2014/main" id="{BA7F02E4-C67F-CC80-9528-A5DAE6A36839}"/>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bg1"/>
                </a:solidFill>
                <a:latin typeface="Montserrat" panose="00000500000000000000" pitchFamily="2" charset="0"/>
              </a:defRPr>
            </a:lvl1pPr>
          </a:lstStyle>
          <a:p>
            <a:fld id="{EE6CD25B-82AB-4879-BA54-221C2B9DC0E8}" type="slidenum">
              <a:rPr lang="en-US" smtClean="0"/>
              <a:t>‹#›</a:t>
            </a:fld>
            <a:endParaRPr lang="en-US"/>
          </a:p>
        </p:txBody>
      </p:sp>
    </p:spTree>
    <p:extLst>
      <p:ext uri="{BB962C8B-B14F-4D97-AF65-F5344CB8AC3E}">
        <p14:creationId xmlns:p14="http://schemas.microsoft.com/office/powerpoint/2010/main" val="290531895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Firm Overview - Geographic Scope">
    <p:bg>
      <p:bgPr>
        <a:solidFill>
          <a:schemeClr val="bg1"/>
        </a:solidFill>
        <a:effectLst/>
      </p:bgPr>
    </p:bg>
    <p:spTree>
      <p:nvGrpSpPr>
        <p:cNvPr id="1" name=""/>
        <p:cNvGrpSpPr/>
        <p:nvPr/>
      </p:nvGrpSpPr>
      <p:grpSpPr>
        <a:xfrm>
          <a:off x="0" y="0"/>
          <a:ext cx="0" cy="0"/>
        </a:xfrm>
      </p:grpSpPr>
      <p:pic>
        <p:nvPicPr>
          <p:cNvPr id="14" name="Picture 13" descr="A picture containing drawing, food&#10;&#10;Description automatically generated">
            <a:extLst>
              <a:ext uri="{FF2B5EF4-FFF2-40B4-BE49-F238E27FC236}">
                <a16:creationId xmlns:a16="http://schemas.microsoft.com/office/drawing/2014/main" id="{CADE9401-2D3A-FC9F-5C2B-EC47B396B26C}"/>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403064" y="334385"/>
            <a:ext cx="1997236" cy="404066"/>
          </a:xfrm>
          <a:prstGeom prst="rect">
            <a:avLst/>
          </a:prstGeom>
        </p:spPr>
      </p:pic>
      <p:grpSp>
        <p:nvGrpSpPr>
          <p:cNvPr id="2" name="Group 1">
            <a:extLst>
              <a:ext uri="{FF2B5EF4-FFF2-40B4-BE49-F238E27FC236}">
                <a16:creationId xmlns:a16="http://schemas.microsoft.com/office/drawing/2014/main" id="{F402AA82-6C1B-AD83-5BDE-A0E7FE9C0A3A}"/>
              </a:ext>
            </a:extLst>
          </p:cNvPr>
          <p:cNvGrpSpPr>
            <a:grpSpLocks noChangeAspect="1"/>
          </p:cNvGrpSpPr>
          <p:nvPr userDrawn="1"/>
        </p:nvGrpSpPr>
        <p:grpSpPr>
          <a:xfrm>
            <a:off x="1789571" y="1481328"/>
            <a:ext cx="8612857" cy="4688598"/>
            <a:chOff x="134011" y="630662"/>
            <a:chExt cx="8167579" cy="4446199"/>
          </a:xfrm>
        </p:grpSpPr>
        <p:grpSp>
          <p:nvGrpSpPr>
            <p:cNvPr id="4" name="Group 3">
              <a:extLst>
                <a:ext uri="{FF2B5EF4-FFF2-40B4-BE49-F238E27FC236}">
                  <a16:creationId xmlns:a16="http://schemas.microsoft.com/office/drawing/2014/main" id="{7F60C50C-1F87-105B-ABE4-2794F6A6253E}"/>
                </a:ext>
              </a:extLst>
            </p:cNvPr>
            <p:cNvGrpSpPr/>
            <p:nvPr/>
          </p:nvGrpSpPr>
          <p:grpSpPr>
            <a:xfrm>
              <a:off x="151426" y="2396837"/>
              <a:ext cx="1890078" cy="729660"/>
              <a:chOff x="-33124" y="3122830"/>
              <a:chExt cx="1024046" cy="380520"/>
            </a:xfrm>
          </p:grpSpPr>
          <p:sp>
            <p:nvSpPr>
              <p:cNvPr id="98" name="Teardrop 97">
                <a:extLst>
                  <a:ext uri="{FF2B5EF4-FFF2-40B4-BE49-F238E27FC236}">
                    <a16:creationId xmlns:a16="http://schemas.microsoft.com/office/drawing/2014/main" id="{21EBBD4B-07D6-1CEB-E93B-2CBD3AF7A046}"/>
                  </a:ext>
                </a:extLst>
              </p:cNvPr>
              <p:cNvSpPr/>
              <p:nvPr/>
            </p:nvSpPr>
            <p:spPr>
              <a:xfrm>
                <a:off x="-33124" y="3165280"/>
                <a:ext cx="166568" cy="166568"/>
              </a:xfrm>
              <a:prstGeom prst="teardrop">
                <a:avLst/>
              </a:prstGeom>
              <a:solidFill>
                <a:srgbClr val="009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99" name="TextBox 98">
                <a:extLst>
                  <a:ext uri="{FF2B5EF4-FFF2-40B4-BE49-F238E27FC236}">
                    <a16:creationId xmlns:a16="http://schemas.microsoft.com/office/drawing/2014/main" id="{F7922E35-842E-3A48-AFBC-26CA6C44A64F}"/>
                  </a:ext>
                </a:extLst>
              </p:cNvPr>
              <p:cNvSpPr txBox="1"/>
              <p:nvPr/>
            </p:nvSpPr>
            <p:spPr>
              <a:xfrm>
                <a:off x="139334" y="3122830"/>
                <a:ext cx="851588" cy="3805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100" b="0" i="0" u="none" strike="noStrike" kern="1200" cap="none" spc="0" normalizeH="0" baseline="0" noProof="0">
                    <a:ln>
                      <a:noFill/>
                    </a:ln>
                    <a:solidFill>
                      <a:prstClr val="black"/>
                    </a:solidFill>
                    <a:effectLst/>
                    <a:uLnTx/>
                    <a:uFillTx/>
                    <a:latin typeface="Montserrat"/>
                    <a:ea typeface="Helvetica Light" charset="0"/>
                    <a:cs typeface="Arial"/>
                  </a:rPr>
                  <a:t>Stoel Rives 10</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1100" b="0" i="0" u="none" strike="noStrike" kern="1200" cap="none" spc="0" normalizeH="0" baseline="0" noProof="0">
                    <a:ln>
                      <a:noFill/>
                    </a:ln>
                    <a:solidFill>
                      <a:prstClr val="black"/>
                    </a:solidFill>
                    <a:effectLst/>
                    <a:uLnTx/>
                    <a:uFillTx/>
                    <a:latin typeface="Montserrat"/>
                    <a:ea typeface="Helvetica Light" charset="0"/>
                    <a:cs typeface="Arial"/>
                  </a:rPr>
                  <a:t>Office Locations </a:t>
                </a:r>
                <a:br>
                  <a:rPr kumimoji="0" lang="en-US" sz="1100" b="0" i="0" u="none" strike="noStrike" kern="1200" cap="none" spc="0" normalizeH="0" baseline="0" noProof="0">
                    <a:ln>
                      <a:noFill/>
                    </a:ln>
                    <a:solidFill>
                      <a:prstClr val="black"/>
                    </a:solidFill>
                    <a:effectLst/>
                    <a:uLnTx/>
                    <a:uFillTx/>
                    <a:latin typeface="Montserrat"/>
                    <a:ea typeface="Helvetica Light" charset="0"/>
                    <a:cs typeface="Arial" panose="020b0604020202020204" pitchFamily="34" charset="0"/>
                  </a:rPr>
                </a:br>
                <a:r>
                  <a:rPr kumimoji="0" lang="en-US" sz="1100" b="0" i="0" u="none" strike="noStrike" kern="1200" cap="none" spc="0" normalizeH="0" baseline="0" noProof="0">
                    <a:ln>
                      <a:noFill/>
                    </a:ln>
                    <a:solidFill>
                      <a:prstClr val="black"/>
                    </a:solidFill>
                    <a:effectLst/>
                    <a:uLnTx/>
                    <a:uFillTx/>
                    <a:latin typeface="Montserrat"/>
                    <a:ea typeface="Helvetica Light" charset="0"/>
                    <a:cs typeface="Arial"/>
                  </a:rPr>
                  <a:t>(in seven states and Washington, D.C.)</a:t>
                </a:r>
              </a:p>
            </p:txBody>
          </p:sp>
        </p:grpSp>
        <p:grpSp>
          <p:nvGrpSpPr>
            <p:cNvPr id="5" name="Group 4">
              <a:extLst>
                <a:ext uri="{FF2B5EF4-FFF2-40B4-BE49-F238E27FC236}">
                  <a16:creationId xmlns:a16="http://schemas.microsoft.com/office/drawing/2014/main" id="{70EEDB61-5325-2434-A783-1832DAF90D83}"/>
                </a:ext>
              </a:extLst>
            </p:cNvPr>
            <p:cNvGrpSpPr/>
            <p:nvPr/>
          </p:nvGrpSpPr>
          <p:grpSpPr>
            <a:xfrm>
              <a:off x="2001928" y="630662"/>
              <a:ext cx="6299662" cy="4446199"/>
              <a:chOff x="446313" y="901958"/>
              <a:chExt cx="3789965" cy="2567658"/>
            </a:xfrm>
          </p:grpSpPr>
          <p:grpSp>
            <p:nvGrpSpPr>
              <p:cNvPr id="8" name="Group 7">
                <a:extLst>
                  <a:ext uri="{FF2B5EF4-FFF2-40B4-BE49-F238E27FC236}">
                    <a16:creationId xmlns:a16="http://schemas.microsoft.com/office/drawing/2014/main" id="{8D81C8E0-8953-3A0F-F68F-E1102C819F72}"/>
                  </a:ext>
                </a:extLst>
              </p:cNvPr>
              <p:cNvGrpSpPr/>
              <p:nvPr/>
            </p:nvGrpSpPr>
            <p:grpSpPr>
              <a:xfrm>
                <a:off x="446313" y="945689"/>
                <a:ext cx="3789965" cy="2523927"/>
                <a:chOff x="2359025" y="644525"/>
                <a:chExt cx="5068887" cy="3309938"/>
              </a:xfrm>
              <a:solidFill>
                <a:schemeClr val="bg1">
                  <a:lumMod val="85000"/>
                </a:schemeClr>
              </a:solidFill>
            </p:grpSpPr>
            <p:sp>
              <p:nvSpPr>
                <p:cNvPr id="24" name="Freeform 46">
                  <a:extLst>
                    <a:ext uri="{FF2B5EF4-FFF2-40B4-BE49-F238E27FC236}">
                      <a16:creationId xmlns:a16="http://schemas.microsoft.com/office/drawing/2014/main" id="{FCE946ED-4392-C3DE-DDE7-1E7C9F9D7912}"/>
                    </a:ext>
                  </a:extLst>
                </p:cNvPr>
                <p:cNvSpPr/>
                <p:nvPr/>
              </p:nvSpPr>
              <p:spPr bwMode="auto">
                <a:xfrm>
                  <a:off x="2741613" y="644525"/>
                  <a:ext cx="633412" cy="468312"/>
                </a:xfrm>
                <a:custGeom>
                  <a:cxnLst>
                    <a:cxn ang="0">
                      <a:pos x="1178" y="303"/>
                    </a:cxn>
                    <a:cxn ang="0">
                      <a:pos x="1092" y="679"/>
                    </a:cxn>
                    <a:cxn ang="0">
                      <a:pos x="1063" y="779"/>
                    </a:cxn>
                    <a:cxn ang="0">
                      <a:pos x="1054" y="794"/>
                    </a:cxn>
                    <a:cxn ang="0">
                      <a:pos x="1061" y="813"/>
                    </a:cxn>
                    <a:cxn ang="0">
                      <a:pos x="1064" y="830"/>
                    </a:cxn>
                    <a:cxn ang="0">
                      <a:pos x="1056" y="879"/>
                    </a:cxn>
                    <a:cxn ang="0">
                      <a:pos x="699" y="800"/>
                    </a:cxn>
                    <a:cxn ang="0">
                      <a:pos x="635" y="804"/>
                    </a:cxn>
                    <a:cxn ang="0">
                      <a:pos x="473" y="804"/>
                    </a:cxn>
                    <a:cxn ang="0">
                      <a:pos x="437" y="804"/>
                    </a:cxn>
                    <a:cxn ang="0">
                      <a:pos x="402" y="794"/>
                    </a:cxn>
                    <a:cxn ang="0">
                      <a:pos x="374" y="775"/>
                    </a:cxn>
                    <a:cxn ang="0">
                      <a:pos x="306" y="755"/>
                    </a:cxn>
                    <a:cxn ang="0">
                      <a:pos x="186" y="752"/>
                    </a:cxn>
                    <a:cxn ang="0">
                      <a:pos x="157" y="719"/>
                    </a:cxn>
                    <a:cxn ang="0">
                      <a:pos x="165" y="679"/>
                    </a:cxn>
                    <a:cxn ang="0">
                      <a:pos x="164" y="648"/>
                    </a:cxn>
                    <a:cxn ang="0">
                      <a:pos x="152" y="614"/>
                    </a:cxn>
                    <a:cxn ang="0">
                      <a:pos x="139" y="598"/>
                    </a:cxn>
                    <a:cxn ang="0">
                      <a:pos x="94" y="584"/>
                    </a:cxn>
                    <a:cxn ang="0">
                      <a:pos x="90" y="572"/>
                    </a:cxn>
                    <a:cxn ang="0">
                      <a:pos x="77" y="561"/>
                    </a:cxn>
                    <a:cxn ang="0">
                      <a:pos x="48" y="560"/>
                    </a:cxn>
                    <a:cxn ang="0">
                      <a:pos x="4" y="507"/>
                    </a:cxn>
                    <a:cxn ang="0">
                      <a:pos x="23" y="487"/>
                    </a:cxn>
                    <a:cxn ang="0">
                      <a:pos x="33" y="469"/>
                    </a:cxn>
                    <a:cxn ang="0">
                      <a:pos x="41" y="447"/>
                    </a:cxn>
                    <a:cxn ang="0">
                      <a:pos x="66" y="404"/>
                    </a:cxn>
                    <a:cxn ang="0">
                      <a:pos x="37" y="362"/>
                    </a:cxn>
                    <a:cxn ang="0">
                      <a:pos x="37" y="275"/>
                    </a:cxn>
                    <a:cxn ang="0">
                      <a:pos x="14" y="108"/>
                    </a:cxn>
                    <a:cxn ang="0">
                      <a:pos x="97" y="99"/>
                    </a:cxn>
                    <a:cxn ang="0">
                      <a:pos x="226" y="165"/>
                    </a:cxn>
                    <a:cxn ang="0">
                      <a:pos x="265" y="199"/>
                    </a:cxn>
                    <a:cxn ang="0">
                      <a:pos x="293" y="257"/>
                    </a:cxn>
                    <a:cxn ang="0">
                      <a:pos x="215" y="337"/>
                    </a:cxn>
                    <a:cxn ang="0">
                      <a:pos x="258" y="304"/>
                    </a:cxn>
                    <a:cxn ang="0">
                      <a:pos x="323" y="283"/>
                    </a:cxn>
                    <a:cxn ang="0">
                      <a:pos x="241" y="374"/>
                    </a:cxn>
                    <a:cxn ang="0">
                      <a:pos x="233" y="428"/>
                    </a:cxn>
                    <a:cxn ang="0">
                      <a:pos x="302" y="382"/>
                    </a:cxn>
                    <a:cxn ang="0">
                      <a:pos x="348" y="279"/>
                    </a:cxn>
                    <a:cxn ang="0">
                      <a:pos x="363" y="196"/>
                    </a:cxn>
                    <a:cxn ang="0">
                      <a:pos x="337" y="175"/>
                    </a:cxn>
                    <a:cxn ang="0">
                      <a:pos x="351" y="250"/>
                    </a:cxn>
                    <a:cxn ang="0">
                      <a:pos x="325" y="213"/>
                    </a:cxn>
                    <a:cxn ang="0">
                      <a:pos x="341" y="150"/>
                    </a:cxn>
                    <a:cxn ang="0">
                      <a:pos x="366" y="132"/>
                    </a:cxn>
                    <a:cxn ang="0">
                      <a:pos x="370" y="67"/>
                    </a:cxn>
                    <a:cxn ang="0">
                      <a:pos x="351" y="0"/>
                    </a:cxn>
                    <a:cxn ang="0">
                      <a:pos x="673" y="89"/>
                    </a:cxn>
                    <a:cxn ang="0">
                      <a:pos x="1093" y="200"/>
                    </a:cxn>
                    <a:cxn ang="0">
                      <a:pos x="1145" y="210"/>
                    </a:cxn>
                  </a:cxnLst>
                  <a:rect l="0" t="0" r="r" b="b"/>
                  <a:pathLst>
                    <a:path w="1196" h="883">
                      <a:moveTo>
                        <a:pt x="1196" y="218"/>
                      </a:moveTo>
                      <a:lnTo>
                        <a:pt x="1196" y="218"/>
                      </a:lnTo>
                      <a:lnTo>
                        <a:pt x="1178" y="303"/>
                      </a:lnTo>
                      <a:lnTo>
                        <a:pt x="1138" y="487"/>
                      </a:lnTo>
                      <a:lnTo>
                        <a:pt x="1114" y="589"/>
                      </a:lnTo>
                      <a:lnTo>
                        <a:pt x="1092" y="679"/>
                      </a:lnTo>
                      <a:lnTo>
                        <a:pt x="1074" y="747"/>
                      </a:lnTo>
                      <a:lnTo>
                        <a:pt x="1067" y="768"/>
                      </a:lnTo>
                      <a:lnTo>
                        <a:pt x="1063" y="779"/>
                      </a:lnTo>
                      <a:lnTo>
                        <a:pt x="1063" y="779"/>
                      </a:lnTo>
                      <a:lnTo>
                        <a:pt x="1057" y="787"/>
                      </a:lnTo>
                      <a:lnTo>
                        <a:pt x="1054" y="794"/>
                      </a:lnTo>
                      <a:lnTo>
                        <a:pt x="1054" y="800"/>
                      </a:lnTo>
                      <a:lnTo>
                        <a:pt x="1056" y="804"/>
                      </a:lnTo>
                      <a:lnTo>
                        <a:pt x="1061" y="813"/>
                      </a:lnTo>
                      <a:lnTo>
                        <a:pt x="1064" y="820"/>
                      </a:lnTo>
                      <a:lnTo>
                        <a:pt x="1064" y="830"/>
                      </a:lnTo>
                      <a:lnTo>
                        <a:pt x="1064" y="830"/>
                      </a:lnTo>
                      <a:lnTo>
                        <a:pt x="1063" y="851"/>
                      </a:lnTo>
                      <a:lnTo>
                        <a:pt x="1059" y="868"/>
                      </a:lnTo>
                      <a:lnTo>
                        <a:pt x="1056" y="879"/>
                      </a:lnTo>
                      <a:lnTo>
                        <a:pt x="1054" y="883"/>
                      </a:lnTo>
                      <a:lnTo>
                        <a:pt x="748" y="804"/>
                      </a:lnTo>
                      <a:lnTo>
                        <a:pt x="699" y="800"/>
                      </a:lnTo>
                      <a:lnTo>
                        <a:pt x="681" y="807"/>
                      </a:lnTo>
                      <a:lnTo>
                        <a:pt x="656" y="800"/>
                      </a:lnTo>
                      <a:lnTo>
                        <a:pt x="635" y="804"/>
                      </a:lnTo>
                      <a:lnTo>
                        <a:pt x="504" y="809"/>
                      </a:lnTo>
                      <a:lnTo>
                        <a:pt x="490" y="798"/>
                      </a:lnTo>
                      <a:lnTo>
                        <a:pt x="473" y="804"/>
                      </a:lnTo>
                      <a:lnTo>
                        <a:pt x="461" y="808"/>
                      </a:lnTo>
                      <a:lnTo>
                        <a:pt x="449" y="808"/>
                      </a:lnTo>
                      <a:lnTo>
                        <a:pt x="437" y="804"/>
                      </a:lnTo>
                      <a:lnTo>
                        <a:pt x="437" y="798"/>
                      </a:lnTo>
                      <a:lnTo>
                        <a:pt x="415" y="800"/>
                      </a:lnTo>
                      <a:lnTo>
                        <a:pt x="402" y="794"/>
                      </a:lnTo>
                      <a:lnTo>
                        <a:pt x="394" y="787"/>
                      </a:lnTo>
                      <a:lnTo>
                        <a:pt x="394" y="779"/>
                      </a:lnTo>
                      <a:lnTo>
                        <a:pt x="374" y="775"/>
                      </a:lnTo>
                      <a:lnTo>
                        <a:pt x="341" y="768"/>
                      </a:lnTo>
                      <a:lnTo>
                        <a:pt x="318" y="757"/>
                      </a:lnTo>
                      <a:lnTo>
                        <a:pt x="306" y="755"/>
                      </a:lnTo>
                      <a:lnTo>
                        <a:pt x="280" y="757"/>
                      </a:lnTo>
                      <a:lnTo>
                        <a:pt x="238" y="765"/>
                      </a:lnTo>
                      <a:lnTo>
                        <a:pt x="186" y="752"/>
                      </a:lnTo>
                      <a:lnTo>
                        <a:pt x="155" y="725"/>
                      </a:lnTo>
                      <a:lnTo>
                        <a:pt x="155" y="725"/>
                      </a:lnTo>
                      <a:lnTo>
                        <a:pt x="157" y="719"/>
                      </a:lnTo>
                      <a:lnTo>
                        <a:pt x="161" y="702"/>
                      </a:lnTo>
                      <a:lnTo>
                        <a:pt x="164" y="691"/>
                      </a:lnTo>
                      <a:lnTo>
                        <a:pt x="165" y="679"/>
                      </a:lnTo>
                      <a:lnTo>
                        <a:pt x="165" y="664"/>
                      </a:lnTo>
                      <a:lnTo>
                        <a:pt x="164" y="648"/>
                      </a:lnTo>
                      <a:lnTo>
                        <a:pt x="164" y="648"/>
                      </a:lnTo>
                      <a:lnTo>
                        <a:pt x="161" y="634"/>
                      </a:lnTo>
                      <a:lnTo>
                        <a:pt x="157" y="622"/>
                      </a:lnTo>
                      <a:lnTo>
                        <a:pt x="152" y="614"/>
                      </a:lnTo>
                      <a:lnTo>
                        <a:pt x="147" y="607"/>
                      </a:lnTo>
                      <a:lnTo>
                        <a:pt x="143" y="603"/>
                      </a:lnTo>
                      <a:lnTo>
                        <a:pt x="139" y="598"/>
                      </a:lnTo>
                      <a:lnTo>
                        <a:pt x="134" y="597"/>
                      </a:lnTo>
                      <a:lnTo>
                        <a:pt x="114" y="593"/>
                      </a:lnTo>
                      <a:lnTo>
                        <a:pt x="94" y="584"/>
                      </a:lnTo>
                      <a:lnTo>
                        <a:pt x="94" y="584"/>
                      </a:lnTo>
                      <a:lnTo>
                        <a:pt x="94" y="580"/>
                      </a:lnTo>
                      <a:lnTo>
                        <a:pt x="90" y="572"/>
                      </a:lnTo>
                      <a:lnTo>
                        <a:pt x="87" y="568"/>
                      </a:lnTo>
                      <a:lnTo>
                        <a:pt x="83" y="564"/>
                      </a:lnTo>
                      <a:lnTo>
                        <a:pt x="77" y="561"/>
                      </a:lnTo>
                      <a:lnTo>
                        <a:pt x="71" y="560"/>
                      </a:lnTo>
                      <a:lnTo>
                        <a:pt x="71" y="560"/>
                      </a:lnTo>
                      <a:lnTo>
                        <a:pt x="48" y="560"/>
                      </a:lnTo>
                      <a:lnTo>
                        <a:pt x="18" y="551"/>
                      </a:lnTo>
                      <a:lnTo>
                        <a:pt x="0" y="537"/>
                      </a:lnTo>
                      <a:lnTo>
                        <a:pt x="4" y="507"/>
                      </a:lnTo>
                      <a:lnTo>
                        <a:pt x="15" y="476"/>
                      </a:lnTo>
                      <a:lnTo>
                        <a:pt x="19" y="472"/>
                      </a:lnTo>
                      <a:lnTo>
                        <a:pt x="23" y="487"/>
                      </a:lnTo>
                      <a:lnTo>
                        <a:pt x="28" y="493"/>
                      </a:lnTo>
                      <a:lnTo>
                        <a:pt x="33" y="486"/>
                      </a:lnTo>
                      <a:lnTo>
                        <a:pt x="33" y="469"/>
                      </a:lnTo>
                      <a:lnTo>
                        <a:pt x="50" y="461"/>
                      </a:lnTo>
                      <a:lnTo>
                        <a:pt x="51" y="454"/>
                      </a:lnTo>
                      <a:lnTo>
                        <a:pt x="41" y="447"/>
                      </a:lnTo>
                      <a:lnTo>
                        <a:pt x="34" y="442"/>
                      </a:lnTo>
                      <a:lnTo>
                        <a:pt x="30" y="411"/>
                      </a:lnTo>
                      <a:lnTo>
                        <a:pt x="66" y="404"/>
                      </a:lnTo>
                      <a:lnTo>
                        <a:pt x="76" y="393"/>
                      </a:lnTo>
                      <a:lnTo>
                        <a:pt x="44" y="374"/>
                      </a:lnTo>
                      <a:lnTo>
                        <a:pt x="37" y="362"/>
                      </a:lnTo>
                      <a:lnTo>
                        <a:pt x="29" y="294"/>
                      </a:lnTo>
                      <a:lnTo>
                        <a:pt x="28" y="279"/>
                      </a:lnTo>
                      <a:lnTo>
                        <a:pt x="37" y="275"/>
                      </a:lnTo>
                      <a:lnTo>
                        <a:pt x="36" y="192"/>
                      </a:lnTo>
                      <a:lnTo>
                        <a:pt x="15" y="169"/>
                      </a:lnTo>
                      <a:lnTo>
                        <a:pt x="14" y="108"/>
                      </a:lnTo>
                      <a:lnTo>
                        <a:pt x="36" y="79"/>
                      </a:lnTo>
                      <a:lnTo>
                        <a:pt x="46" y="47"/>
                      </a:lnTo>
                      <a:lnTo>
                        <a:pt x="97" y="99"/>
                      </a:lnTo>
                      <a:lnTo>
                        <a:pt x="151" y="139"/>
                      </a:lnTo>
                      <a:lnTo>
                        <a:pt x="193" y="158"/>
                      </a:lnTo>
                      <a:lnTo>
                        <a:pt x="226" y="165"/>
                      </a:lnTo>
                      <a:lnTo>
                        <a:pt x="243" y="165"/>
                      </a:lnTo>
                      <a:lnTo>
                        <a:pt x="255" y="167"/>
                      </a:lnTo>
                      <a:lnTo>
                        <a:pt x="265" y="199"/>
                      </a:lnTo>
                      <a:lnTo>
                        <a:pt x="302" y="193"/>
                      </a:lnTo>
                      <a:lnTo>
                        <a:pt x="308" y="240"/>
                      </a:lnTo>
                      <a:lnTo>
                        <a:pt x="293" y="257"/>
                      </a:lnTo>
                      <a:lnTo>
                        <a:pt x="252" y="283"/>
                      </a:lnTo>
                      <a:lnTo>
                        <a:pt x="222" y="321"/>
                      </a:lnTo>
                      <a:lnTo>
                        <a:pt x="215" y="337"/>
                      </a:lnTo>
                      <a:lnTo>
                        <a:pt x="225" y="343"/>
                      </a:lnTo>
                      <a:lnTo>
                        <a:pt x="241" y="325"/>
                      </a:lnTo>
                      <a:lnTo>
                        <a:pt x="258" y="304"/>
                      </a:lnTo>
                      <a:lnTo>
                        <a:pt x="297" y="281"/>
                      </a:lnTo>
                      <a:lnTo>
                        <a:pt x="323" y="265"/>
                      </a:lnTo>
                      <a:lnTo>
                        <a:pt x="323" y="283"/>
                      </a:lnTo>
                      <a:lnTo>
                        <a:pt x="306" y="294"/>
                      </a:lnTo>
                      <a:lnTo>
                        <a:pt x="290" y="346"/>
                      </a:lnTo>
                      <a:lnTo>
                        <a:pt x="241" y="374"/>
                      </a:lnTo>
                      <a:lnTo>
                        <a:pt x="216" y="401"/>
                      </a:lnTo>
                      <a:lnTo>
                        <a:pt x="212" y="422"/>
                      </a:lnTo>
                      <a:lnTo>
                        <a:pt x="233" y="428"/>
                      </a:lnTo>
                      <a:lnTo>
                        <a:pt x="257" y="404"/>
                      </a:lnTo>
                      <a:lnTo>
                        <a:pt x="280" y="385"/>
                      </a:lnTo>
                      <a:lnTo>
                        <a:pt x="302" y="382"/>
                      </a:lnTo>
                      <a:lnTo>
                        <a:pt x="322" y="362"/>
                      </a:lnTo>
                      <a:lnTo>
                        <a:pt x="330" y="317"/>
                      </a:lnTo>
                      <a:lnTo>
                        <a:pt x="348" y="279"/>
                      </a:lnTo>
                      <a:lnTo>
                        <a:pt x="370" y="251"/>
                      </a:lnTo>
                      <a:lnTo>
                        <a:pt x="376" y="231"/>
                      </a:lnTo>
                      <a:lnTo>
                        <a:pt x="363" y="196"/>
                      </a:lnTo>
                      <a:lnTo>
                        <a:pt x="365" y="156"/>
                      </a:lnTo>
                      <a:lnTo>
                        <a:pt x="349" y="160"/>
                      </a:lnTo>
                      <a:lnTo>
                        <a:pt x="337" y="175"/>
                      </a:lnTo>
                      <a:lnTo>
                        <a:pt x="344" y="211"/>
                      </a:lnTo>
                      <a:lnTo>
                        <a:pt x="354" y="242"/>
                      </a:lnTo>
                      <a:lnTo>
                        <a:pt x="351" y="250"/>
                      </a:lnTo>
                      <a:lnTo>
                        <a:pt x="345" y="244"/>
                      </a:lnTo>
                      <a:lnTo>
                        <a:pt x="337" y="238"/>
                      </a:lnTo>
                      <a:lnTo>
                        <a:pt x="325" y="213"/>
                      </a:lnTo>
                      <a:lnTo>
                        <a:pt x="318" y="192"/>
                      </a:lnTo>
                      <a:lnTo>
                        <a:pt x="316" y="171"/>
                      </a:lnTo>
                      <a:lnTo>
                        <a:pt x="341" y="150"/>
                      </a:lnTo>
                      <a:lnTo>
                        <a:pt x="348" y="129"/>
                      </a:lnTo>
                      <a:lnTo>
                        <a:pt x="345" y="110"/>
                      </a:lnTo>
                      <a:lnTo>
                        <a:pt x="366" y="132"/>
                      </a:lnTo>
                      <a:lnTo>
                        <a:pt x="373" y="138"/>
                      </a:lnTo>
                      <a:lnTo>
                        <a:pt x="374" y="111"/>
                      </a:lnTo>
                      <a:lnTo>
                        <a:pt x="370" y="67"/>
                      </a:lnTo>
                      <a:lnTo>
                        <a:pt x="370" y="56"/>
                      </a:lnTo>
                      <a:lnTo>
                        <a:pt x="356" y="53"/>
                      </a:lnTo>
                      <a:lnTo>
                        <a:pt x="351" y="0"/>
                      </a:lnTo>
                      <a:lnTo>
                        <a:pt x="351" y="0"/>
                      </a:lnTo>
                      <a:lnTo>
                        <a:pt x="492" y="39"/>
                      </a:lnTo>
                      <a:lnTo>
                        <a:pt x="673" y="89"/>
                      </a:lnTo>
                      <a:lnTo>
                        <a:pt x="673" y="89"/>
                      </a:lnTo>
                      <a:lnTo>
                        <a:pt x="1093" y="200"/>
                      </a:lnTo>
                      <a:lnTo>
                        <a:pt x="1093" y="200"/>
                      </a:lnTo>
                      <a:lnTo>
                        <a:pt x="1111" y="204"/>
                      </a:lnTo>
                      <a:lnTo>
                        <a:pt x="1128" y="207"/>
                      </a:lnTo>
                      <a:lnTo>
                        <a:pt x="1145" y="210"/>
                      </a:lnTo>
                      <a:lnTo>
                        <a:pt x="1196" y="218"/>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5" name="Freeform 47">
                  <a:extLst>
                    <a:ext uri="{FF2B5EF4-FFF2-40B4-BE49-F238E27FC236}">
                      <a16:creationId xmlns:a16="http://schemas.microsoft.com/office/drawing/2014/main" id="{52D1A168-8B92-72F2-1AFE-169EF6468FDB}"/>
                    </a:ext>
                  </a:extLst>
                </p:cNvPr>
                <p:cNvSpPr/>
                <p:nvPr/>
              </p:nvSpPr>
              <p:spPr bwMode="auto">
                <a:xfrm>
                  <a:off x="3684588" y="2295525"/>
                  <a:ext cx="663575" cy="679450"/>
                </a:xfrm>
                <a:custGeom>
                  <a:cxnLst>
                    <a:cxn ang="0">
                      <a:pos x="185" y="0"/>
                    </a:cxn>
                    <a:cxn ang="0">
                      <a:pos x="1252" y="123"/>
                    </a:cxn>
                    <a:cxn ang="0">
                      <a:pos x="1246" y="240"/>
                    </a:cxn>
                    <a:cxn ang="0">
                      <a:pos x="1234" y="240"/>
                    </a:cxn>
                    <a:cxn ang="0">
                      <a:pos x="1152" y="1238"/>
                    </a:cxn>
                    <a:cxn ang="0">
                      <a:pos x="504" y="1178"/>
                    </a:cxn>
                    <a:cxn ang="0">
                      <a:pos x="497" y="1230"/>
                    </a:cxn>
                    <a:cxn ang="0">
                      <a:pos x="176" y="1193"/>
                    </a:cxn>
                    <a:cxn ang="0">
                      <a:pos x="155" y="1284"/>
                    </a:cxn>
                    <a:cxn ang="0">
                      <a:pos x="0" y="1262"/>
                    </a:cxn>
                    <a:cxn ang="0">
                      <a:pos x="185" y="0"/>
                    </a:cxn>
                  </a:cxnLst>
                  <a:rect l="0" t="0" r="r" b="b"/>
                  <a:pathLst>
                    <a:path w="1252" h="1284">
                      <a:moveTo>
                        <a:pt x="185" y="0"/>
                      </a:moveTo>
                      <a:lnTo>
                        <a:pt x="1252" y="123"/>
                      </a:lnTo>
                      <a:lnTo>
                        <a:pt x="1246" y="240"/>
                      </a:lnTo>
                      <a:lnTo>
                        <a:pt x="1234" y="240"/>
                      </a:lnTo>
                      <a:lnTo>
                        <a:pt x="1152" y="1238"/>
                      </a:lnTo>
                      <a:lnTo>
                        <a:pt x="504" y="1178"/>
                      </a:lnTo>
                      <a:lnTo>
                        <a:pt x="497" y="1230"/>
                      </a:lnTo>
                      <a:lnTo>
                        <a:pt x="176" y="1193"/>
                      </a:lnTo>
                      <a:lnTo>
                        <a:pt x="155" y="1284"/>
                      </a:lnTo>
                      <a:lnTo>
                        <a:pt x="0" y="1262"/>
                      </a:lnTo>
                      <a:lnTo>
                        <a:pt x="185" y="0"/>
                      </a:lnTo>
                      <a:close/>
                    </a:path>
                  </a:pathLst>
                </a:custGeom>
                <a:solidFill>
                  <a:schemeClr val="bg1">
                    <a:lumMod val="85000"/>
                  </a:schemeClr>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6" name="Freeform 48">
                  <a:extLst>
                    <a:ext uri="{FF2B5EF4-FFF2-40B4-BE49-F238E27FC236}">
                      <a16:creationId xmlns:a16="http://schemas.microsoft.com/office/drawing/2014/main" id="{3E550EC3-8FFA-9283-E0A4-79A0473F1F6E}"/>
                    </a:ext>
                  </a:extLst>
                </p:cNvPr>
                <p:cNvSpPr/>
                <p:nvPr/>
              </p:nvSpPr>
              <p:spPr bwMode="auto">
                <a:xfrm>
                  <a:off x="3932238" y="2422525"/>
                  <a:ext cx="1314450" cy="1296987"/>
                </a:xfrm>
                <a:custGeom>
                  <a:cxnLst>
                    <a:cxn ang="0">
                      <a:pos x="2477" y="1285"/>
                    </a:cxn>
                    <a:cxn ang="0">
                      <a:pos x="2454" y="1181"/>
                    </a:cxn>
                    <a:cxn ang="0">
                      <a:pos x="2395" y="719"/>
                    </a:cxn>
                    <a:cxn ang="0">
                      <a:pos x="2294" y="702"/>
                    </a:cxn>
                    <a:cxn ang="0">
                      <a:pos x="2190" y="645"/>
                    </a:cxn>
                    <a:cxn ang="0">
                      <a:pos x="2078" y="641"/>
                    </a:cxn>
                    <a:cxn ang="0">
                      <a:pos x="2011" y="650"/>
                    </a:cxn>
                    <a:cxn ang="0">
                      <a:pos x="1939" y="672"/>
                    </a:cxn>
                    <a:cxn ang="0">
                      <a:pos x="1828" y="648"/>
                    </a:cxn>
                    <a:cxn ang="0">
                      <a:pos x="1792" y="638"/>
                    </a:cxn>
                    <a:cxn ang="0">
                      <a:pos x="1709" y="613"/>
                    </a:cxn>
                    <a:cxn ang="0">
                      <a:pos x="1656" y="612"/>
                    </a:cxn>
                    <a:cxn ang="0">
                      <a:pos x="1561" y="586"/>
                    </a:cxn>
                    <a:cxn ang="0">
                      <a:pos x="1480" y="557"/>
                    </a:cxn>
                    <a:cxn ang="0">
                      <a:pos x="1389" y="509"/>
                    </a:cxn>
                    <a:cxn ang="0">
                      <a:pos x="1332" y="494"/>
                    </a:cxn>
                    <a:cxn ang="0">
                      <a:pos x="686" y="998"/>
                    </a:cxn>
                    <a:cxn ang="0">
                      <a:pos x="14" y="1003"/>
                    </a:cxn>
                    <a:cxn ang="0">
                      <a:pos x="72" y="1080"/>
                    </a:cxn>
                    <a:cxn ang="0">
                      <a:pos x="124" y="1126"/>
                    </a:cxn>
                    <a:cxn ang="0">
                      <a:pos x="228" y="1230"/>
                    </a:cxn>
                    <a:cxn ang="0">
                      <a:pos x="301" y="1306"/>
                    </a:cxn>
                    <a:cxn ang="0">
                      <a:pos x="322" y="1423"/>
                    </a:cxn>
                    <a:cxn ang="0">
                      <a:pos x="362" y="1527"/>
                    </a:cxn>
                    <a:cxn ang="0">
                      <a:pos x="407" y="1568"/>
                    </a:cxn>
                    <a:cxn ang="0">
                      <a:pos x="489" y="1627"/>
                    </a:cxn>
                    <a:cxn ang="0">
                      <a:pos x="601" y="1686"/>
                    </a:cxn>
                    <a:cxn ang="0">
                      <a:pos x="659" y="1638"/>
                    </a:cxn>
                    <a:cxn ang="0">
                      <a:pos x="701" y="1550"/>
                    </a:cxn>
                    <a:cxn ang="0">
                      <a:pos x="812" y="1509"/>
                    </a:cxn>
                    <a:cxn ang="0">
                      <a:pos x="936" y="1535"/>
                    </a:cxn>
                    <a:cxn ang="0">
                      <a:pos x="1011" y="1602"/>
                    </a:cxn>
                    <a:cxn ang="0">
                      <a:pos x="1104" y="1754"/>
                    </a:cxn>
                    <a:cxn ang="0">
                      <a:pos x="1160" y="1883"/>
                    </a:cxn>
                    <a:cxn ang="0">
                      <a:pos x="1294" y="2039"/>
                    </a:cxn>
                    <a:cxn ang="0">
                      <a:pos x="1309" y="2133"/>
                    </a:cxn>
                    <a:cxn ang="0">
                      <a:pos x="1370" y="2286"/>
                    </a:cxn>
                    <a:cxn ang="0">
                      <a:pos x="1505" y="2350"/>
                    </a:cxn>
                    <a:cxn ang="0">
                      <a:pos x="1599" y="2403"/>
                    </a:cxn>
                    <a:cxn ang="0">
                      <a:pos x="1681" y="2427"/>
                    </a:cxn>
                    <a:cxn ang="0">
                      <a:pos x="1768" y="2422"/>
                    </a:cxn>
                    <a:cxn ang="0">
                      <a:pos x="1743" y="2334"/>
                    </a:cxn>
                    <a:cxn ang="0">
                      <a:pos x="1696" y="2219"/>
                    </a:cxn>
                    <a:cxn ang="0">
                      <a:pos x="1749" y="2029"/>
                    </a:cxn>
                    <a:cxn ang="0">
                      <a:pos x="1711" y="1985"/>
                    </a:cxn>
                    <a:cxn ang="0">
                      <a:pos x="1793" y="1950"/>
                    </a:cxn>
                    <a:cxn ang="0">
                      <a:pos x="1782" y="1922"/>
                    </a:cxn>
                    <a:cxn ang="0">
                      <a:pos x="1861" y="1924"/>
                    </a:cxn>
                    <a:cxn ang="0">
                      <a:pos x="1849" y="1899"/>
                    </a:cxn>
                    <a:cxn ang="0">
                      <a:pos x="1907" y="1876"/>
                    </a:cxn>
                    <a:cxn ang="0">
                      <a:pos x="1901" y="1815"/>
                    </a:cxn>
                    <a:cxn ang="0">
                      <a:pos x="1964" y="1810"/>
                    </a:cxn>
                    <a:cxn ang="0">
                      <a:pos x="2018" y="1806"/>
                    </a:cxn>
                    <a:cxn ang="0">
                      <a:pos x="2173" y="1725"/>
                    </a:cxn>
                    <a:cxn ang="0">
                      <a:pos x="2219" y="1674"/>
                    </a:cxn>
                    <a:cxn ang="0">
                      <a:pos x="2216" y="1625"/>
                    </a:cxn>
                    <a:cxn ang="0">
                      <a:pos x="2255" y="1571"/>
                    </a:cxn>
                    <a:cxn ang="0">
                      <a:pos x="2265" y="1641"/>
                    </a:cxn>
                    <a:cxn ang="0">
                      <a:pos x="2412" y="1584"/>
                    </a:cxn>
                    <a:cxn ang="0">
                      <a:pos x="2459" y="1474"/>
                    </a:cxn>
                  </a:cxnLst>
                  <a:rect l="0" t="0" r="r" b="b"/>
                  <a:pathLst>
                    <a:path w="2484" h="2452">
                      <a:moveTo>
                        <a:pt x="2451" y="1388"/>
                      </a:moveTo>
                      <a:lnTo>
                        <a:pt x="2469" y="1348"/>
                      </a:lnTo>
                      <a:lnTo>
                        <a:pt x="2484" y="1317"/>
                      </a:lnTo>
                      <a:lnTo>
                        <a:pt x="2477" y="1285"/>
                      </a:lnTo>
                      <a:lnTo>
                        <a:pt x="2469" y="1239"/>
                      </a:lnTo>
                      <a:lnTo>
                        <a:pt x="2463" y="1226"/>
                      </a:lnTo>
                      <a:lnTo>
                        <a:pt x="2463" y="1194"/>
                      </a:lnTo>
                      <a:lnTo>
                        <a:pt x="2454" y="1181"/>
                      </a:lnTo>
                      <a:lnTo>
                        <a:pt x="2432" y="1131"/>
                      </a:lnTo>
                      <a:lnTo>
                        <a:pt x="2432" y="1121"/>
                      </a:lnTo>
                      <a:lnTo>
                        <a:pt x="2395" y="1085"/>
                      </a:lnTo>
                      <a:lnTo>
                        <a:pt x="2395" y="719"/>
                      </a:lnTo>
                      <a:lnTo>
                        <a:pt x="2339" y="713"/>
                      </a:lnTo>
                      <a:lnTo>
                        <a:pt x="2326" y="722"/>
                      </a:lnTo>
                      <a:lnTo>
                        <a:pt x="2312" y="716"/>
                      </a:lnTo>
                      <a:lnTo>
                        <a:pt x="2294" y="702"/>
                      </a:lnTo>
                      <a:lnTo>
                        <a:pt x="2275" y="691"/>
                      </a:lnTo>
                      <a:lnTo>
                        <a:pt x="2248" y="691"/>
                      </a:lnTo>
                      <a:lnTo>
                        <a:pt x="2214" y="668"/>
                      </a:lnTo>
                      <a:lnTo>
                        <a:pt x="2190" y="645"/>
                      </a:lnTo>
                      <a:lnTo>
                        <a:pt x="2162" y="636"/>
                      </a:lnTo>
                      <a:lnTo>
                        <a:pt x="2123" y="647"/>
                      </a:lnTo>
                      <a:lnTo>
                        <a:pt x="2108" y="644"/>
                      </a:lnTo>
                      <a:lnTo>
                        <a:pt x="2078" y="641"/>
                      </a:lnTo>
                      <a:lnTo>
                        <a:pt x="2064" y="652"/>
                      </a:lnTo>
                      <a:lnTo>
                        <a:pt x="2046" y="658"/>
                      </a:lnTo>
                      <a:lnTo>
                        <a:pt x="2029" y="647"/>
                      </a:lnTo>
                      <a:lnTo>
                        <a:pt x="2011" y="650"/>
                      </a:lnTo>
                      <a:lnTo>
                        <a:pt x="1997" y="662"/>
                      </a:lnTo>
                      <a:lnTo>
                        <a:pt x="1972" y="680"/>
                      </a:lnTo>
                      <a:lnTo>
                        <a:pt x="1949" y="686"/>
                      </a:lnTo>
                      <a:lnTo>
                        <a:pt x="1939" y="672"/>
                      </a:lnTo>
                      <a:lnTo>
                        <a:pt x="1921" y="655"/>
                      </a:lnTo>
                      <a:lnTo>
                        <a:pt x="1879" y="656"/>
                      </a:lnTo>
                      <a:lnTo>
                        <a:pt x="1853" y="644"/>
                      </a:lnTo>
                      <a:lnTo>
                        <a:pt x="1828" y="648"/>
                      </a:lnTo>
                      <a:lnTo>
                        <a:pt x="1814" y="670"/>
                      </a:lnTo>
                      <a:lnTo>
                        <a:pt x="1806" y="675"/>
                      </a:lnTo>
                      <a:lnTo>
                        <a:pt x="1799" y="647"/>
                      </a:lnTo>
                      <a:lnTo>
                        <a:pt x="1792" y="638"/>
                      </a:lnTo>
                      <a:lnTo>
                        <a:pt x="1759" y="659"/>
                      </a:lnTo>
                      <a:lnTo>
                        <a:pt x="1749" y="638"/>
                      </a:lnTo>
                      <a:lnTo>
                        <a:pt x="1717" y="613"/>
                      </a:lnTo>
                      <a:lnTo>
                        <a:pt x="1709" y="613"/>
                      </a:lnTo>
                      <a:lnTo>
                        <a:pt x="1697" y="629"/>
                      </a:lnTo>
                      <a:lnTo>
                        <a:pt x="1679" y="643"/>
                      </a:lnTo>
                      <a:lnTo>
                        <a:pt x="1663" y="640"/>
                      </a:lnTo>
                      <a:lnTo>
                        <a:pt x="1656" y="612"/>
                      </a:lnTo>
                      <a:lnTo>
                        <a:pt x="1642" y="611"/>
                      </a:lnTo>
                      <a:lnTo>
                        <a:pt x="1624" y="579"/>
                      </a:lnTo>
                      <a:lnTo>
                        <a:pt x="1582" y="575"/>
                      </a:lnTo>
                      <a:lnTo>
                        <a:pt x="1561" y="586"/>
                      </a:lnTo>
                      <a:lnTo>
                        <a:pt x="1545" y="569"/>
                      </a:lnTo>
                      <a:lnTo>
                        <a:pt x="1538" y="572"/>
                      </a:lnTo>
                      <a:lnTo>
                        <a:pt x="1512" y="575"/>
                      </a:lnTo>
                      <a:lnTo>
                        <a:pt x="1480" y="557"/>
                      </a:lnTo>
                      <a:lnTo>
                        <a:pt x="1437" y="555"/>
                      </a:lnTo>
                      <a:lnTo>
                        <a:pt x="1425" y="516"/>
                      </a:lnTo>
                      <a:lnTo>
                        <a:pt x="1405" y="504"/>
                      </a:lnTo>
                      <a:lnTo>
                        <a:pt x="1389" y="509"/>
                      </a:lnTo>
                      <a:lnTo>
                        <a:pt x="1378" y="505"/>
                      </a:lnTo>
                      <a:lnTo>
                        <a:pt x="1359" y="508"/>
                      </a:lnTo>
                      <a:lnTo>
                        <a:pt x="1346" y="509"/>
                      </a:lnTo>
                      <a:lnTo>
                        <a:pt x="1332" y="494"/>
                      </a:lnTo>
                      <a:lnTo>
                        <a:pt x="1294" y="459"/>
                      </a:lnTo>
                      <a:lnTo>
                        <a:pt x="1314" y="33"/>
                      </a:lnTo>
                      <a:lnTo>
                        <a:pt x="768" y="0"/>
                      </a:lnTo>
                      <a:lnTo>
                        <a:pt x="686" y="998"/>
                      </a:lnTo>
                      <a:lnTo>
                        <a:pt x="38" y="938"/>
                      </a:lnTo>
                      <a:lnTo>
                        <a:pt x="31" y="990"/>
                      </a:lnTo>
                      <a:lnTo>
                        <a:pt x="0" y="987"/>
                      </a:lnTo>
                      <a:lnTo>
                        <a:pt x="14" y="1003"/>
                      </a:lnTo>
                      <a:lnTo>
                        <a:pt x="41" y="1022"/>
                      </a:lnTo>
                      <a:lnTo>
                        <a:pt x="53" y="1044"/>
                      </a:lnTo>
                      <a:lnTo>
                        <a:pt x="60" y="1059"/>
                      </a:lnTo>
                      <a:lnTo>
                        <a:pt x="72" y="1080"/>
                      </a:lnTo>
                      <a:lnTo>
                        <a:pt x="85" y="1087"/>
                      </a:lnTo>
                      <a:lnTo>
                        <a:pt x="103" y="1094"/>
                      </a:lnTo>
                      <a:lnTo>
                        <a:pt x="117" y="1110"/>
                      </a:lnTo>
                      <a:lnTo>
                        <a:pt x="124" y="1126"/>
                      </a:lnTo>
                      <a:lnTo>
                        <a:pt x="142" y="1151"/>
                      </a:lnTo>
                      <a:lnTo>
                        <a:pt x="168" y="1170"/>
                      </a:lnTo>
                      <a:lnTo>
                        <a:pt x="213" y="1230"/>
                      </a:lnTo>
                      <a:lnTo>
                        <a:pt x="228" y="1230"/>
                      </a:lnTo>
                      <a:lnTo>
                        <a:pt x="245" y="1248"/>
                      </a:lnTo>
                      <a:lnTo>
                        <a:pt x="267" y="1260"/>
                      </a:lnTo>
                      <a:lnTo>
                        <a:pt x="292" y="1284"/>
                      </a:lnTo>
                      <a:lnTo>
                        <a:pt x="301" y="1306"/>
                      </a:lnTo>
                      <a:lnTo>
                        <a:pt x="307" y="1348"/>
                      </a:lnTo>
                      <a:lnTo>
                        <a:pt x="322" y="1378"/>
                      </a:lnTo>
                      <a:lnTo>
                        <a:pt x="329" y="1398"/>
                      </a:lnTo>
                      <a:lnTo>
                        <a:pt x="322" y="1423"/>
                      </a:lnTo>
                      <a:lnTo>
                        <a:pt x="322" y="1450"/>
                      </a:lnTo>
                      <a:lnTo>
                        <a:pt x="336" y="1481"/>
                      </a:lnTo>
                      <a:lnTo>
                        <a:pt x="356" y="1509"/>
                      </a:lnTo>
                      <a:lnTo>
                        <a:pt x="362" y="1527"/>
                      </a:lnTo>
                      <a:lnTo>
                        <a:pt x="371" y="1535"/>
                      </a:lnTo>
                      <a:lnTo>
                        <a:pt x="382" y="1543"/>
                      </a:lnTo>
                      <a:lnTo>
                        <a:pt x="396" y="1556"/>
                      </a:lnTo>
                      <a:lnTo>
                        <a:pt x="407" y="1568"/>
                      </a:lnTo>
                      <a:lnTo>
                        <a:pt x="432" y="1591"/>
                      </a:lnTo>
                      <a:lnTo>
                        <a:pt x="444" y="1604"/>
                      </a:lnTo>
                      <a:lnTo>
                        <a:pt x="464" y="1607"/>
                      </a:lnTo>
                      <a:lnTo>
                        <a:pt x="489" y="1627"/>
                      </a:lnTo>
                      <a:lnTo>
                        <a:pt x="522" y="1642"/>
                      </a:lnTo>
                      <a:lnTo>
                        <a:pt x="557" y="1668"/>
                      </a:lnTo>
                      <a:lnTo>
                        <a:pt x="578" y="1677"/>
                      </a:lnTo>
                      <a:lnTo>
                        <a:pt x="601" y="1686"/>
                      </a:lnTo>
                      <a:lnTo>
                        <a:pt x="625" y="1688"/>
                      </a:lnTo>
                      <a:lnTo>
                        <a:pt x="634" y="1663"/>
                      </a:lnTo>
                      <a:lnTo>
                        <a:pt x="650" y="1643"/>
                      </a:lnTo>
                      <a:lnTo>
                        <a:pt x="659" y="1638"/>
                      </a:lnTo>
                      <a:lnTo>
                        <a:pt x="677" y="1629"/>
                      </a:lnTo>
                      <a:lnTo>
                        <a:pt x="677" y="1600"/>
                      </a:lnTo>
                      <a:lnTo>
                        <a:pt x="690" y="1584"/>
                      </a:lnTo>
                      <a:lnTo>
                        <a:pt x="701" y="1550"/>
                      </a:lnTo>
                      <a:lnTo>
                        <a:pt x="730" y="1525"/>
                      </a:lnTo>
                      <a:lnTo>
                        <a:pt x="768" y="1516"/>
                      </a:lnTo>
                      <a:lnTo>
                        <a:pt x="791" y="1509"/>
                      </a:lnTo>
                      <a:lnTo>
                        <a:pt x="812" y="1509"/>
                      </a:lnTo>
                      <a:lnTo>
                        <a:pt x="844" y="1523"/>
                      </a:lnTo>
                      <a:lnTo>
                        <a:pt x="875" y="1527"/>
                      </a:lnTo>
                      <a:lnTo>
                        <a:pt x="894" y="1527"/>
                      </a:lnTo>
                      <a:lnTo>
                        <a:pt x="936" y="1535"/>
                      </a:lnTo>
                      <a:lnTo>
                        <a:pt x="952" y="1545"/>
                      </a:lnTo>
                      <a:lnTo>
                        <a:pt x="966" y="1574"/>
                      </a:lnTo>
                      <a:lnTo>
                        <a:pt x="983" y="1574"/>
                      </a:lnTo>
                      <a:lnTo>
                        <a:pt x="1011" y="1602"/>
                      </a:lnTo>
                      <a:lnTo>
                        <a:pt x="1026" y="1613"/>
                      </a:lnTo>
                      <a:lnTo>
                        <a:pt x="1048" y="1646"/>
                      </a:lnTo>
                      <a:lnTo>
                        <a:pt x="1079" y="1693"/>
                      </a:lnTo>
                      <a:lnTo>
                        <a:pt x="1104" y="1754"/>
                      </a:lnTo>
                      <a:lnTo>
                        <a:pt x="1119" y="1778"/>
                      </a:lnTo>
                      <a:lnTo>
                        <a:pt x="1138" y="1821"/>
                      </a:lnTo>
                      <a:lnTo>
                        <a:pt x="1138" y="1840"/>
                      </a:lnTo>
                      <a:lnTo>
                        <a:pt x="1160" y="1883"/>
                      </a:lnTo>
                      <a:lnTo>
                        <a:pt x="1201" y="1921"/>
                      </a:lnTo>
                      <a:lnTo>
                        <a:pt x="1213" y="1965"/>
                      </a:lnTo>
                      <a:lnTo>
                        <a:pt x="1267" y="2029"/>
                      </a:lnTo>
                      <a:lnTo>
                        <a:pt x="1294" y="2039"/>
                      </a:lnTo>
                      <a:lnTo>
                        <a:pt x="1289" y="2089"/>
                      </a:lnTo>
                      <a:lnTo>
                        <a:pt x="1281" y="2103"/>
                      </a:lnTo>
                      <a:lnTo>
                        <a:pt x="1291" y="2117"/>
                      </a:lnTo>
                      <a:lnTo>
                        <a:pt x="1309" y="2133"/>
                      </a:lnTo>
                      <a:lnTo>
                        <a:pt x="1309" y="2164"/>
                      </a:lnTo>
                      <a:lnTo>
                        <a:pt x="1341" y="2223"/>
                      </a:lnTo>
                      <a:lnTo>
                        <a:pt x="1355" y="2261"/>
                      </a:lnTo>
                      <a:lnTo>
                        <a:pt x="1370" y="2286"/>
                      </a:lnTo>
                      <a:lnTo>
                        <a:pt x="1381" y="2310"/>
                      </a:lnTo>
                      <a:lnTo>
                        <a:pt x="1427" y="2318"/>
                      </a:lnTo>
                      <a:lnTo>
                        <a:pt x="1457" y="2350"/>
                      </a:lnTo>
                      <a:lnTo>
                        <a:pt x="1505" y="2350"/>
                      </a:lnTo>
                      <a:lnTo>
                        <a:pt x="1539" y="2384"/>
                      </a:lnTo>
                      <a:lnTo>
                        <a:pt x="1561" y="2384"/>
                      </a:lnTo>
                      <a:lnTo>
                        <a:pt x="1578" y="2401"/>
                      </a:lnTo>
                      <a:lnTo>
                        <a:pt x="1599" y="2403"/>
                      </a:lnTo>
                      <a:lnTo>
                        <a:pt x="1607" y="2394"/>
                      </a:lnTo>
                      <a:lnTo>
                        <a:pt x="1660" y="2405"/>
                      </a:lnTo>
                      <a:lnTo>
                        <a:pt x="1660" y="2411"/>
                      </a:lnTo>
                      <a:lnTo>
                        <a:pt x="1681" y="2427"/>
                      </a:lnTo>
                      <a:lnTo>
                        <a:pt x="1709" y="2452"/>
                      </a:lnTo>
                      <a:lnTo>
                        <a:pt x="1721" y="2443"/>
                      </a:lnTo>
                      <a:lnTo>
                        <a:pt x="1731" y="2426"/>
                      </a:lnTo>
                      <a:lnTo>
                        <a:pt x="1768" y="2422"/>
                      </a:lnTo>
                      <a:lnTo>
                        <a:pt x="1759" y="2394"/>
                      </a:lnTo>
                      <a:lnTo>
                        <a:pt x="1757" y="2378"/>
                      </a:lnTo>
                      <a:lnTo>
                        <a:pt x="1752" y="2358"/>
                      </a:lnTo>
                      <a:lnTo>
                        <a:pt x="1743" y="2334"/>
                      </a:lnTo>
                      <a:lnTo>
                        <a:pt x="1725" y="2325"/>
                      </a:lnTo>
                      <a:lnTo>
                        <a:pt x="1717" y="2291"/>
                      </a:lnTo>
                      <a:lnTo>
                        <a:pt x="1711" y="2253"/>
                      </a:lnTo>
                      <a:lnTo>
                        <a:pt x="1696" y="2219"/>
                      </a:lnTo>
                      <a:lnTo>
                        <a:pt x="1697" y="2186"/>
                      </a:lnTo>
                      <a:lnTo>
                        <a:pt x="1713" y="2136"/>
                      </a:lnTo>
                      <a:lnTo>
                        <a:pt x="1724" y="2089"/>
                      </a:lnTo>
                      <a:lnTo>
                        <a:pt x="1749" y="2029"/>
                      </a:lnTo>
                      <a:lnTo>
                        <a:pt x="1743" y="2021"/>
                      </a:lnTo>
                      <a:lnTo>
                        <a:pt x="1729" y="2011"/>
                      </a:lnTo>
                      <a:lnTo>
                        <a:pt x="1711" y="1994"/>
                      </a:lnTo>
                      <a:lnTo>
                        <a:pt x="1711" y="1985"/>
                      </a:lnTo>
                      <a:lnTo>
                        <a:pt x="1721" y="1989"/>
                      </a:lnTo>
                      <a:lnTo>
                        <a:pt x="1771" y="1986"/>
                      </a:lnTo>
                      <a:lnTo>
                        <a:pt x="1779" y="1979"/>
                      </a:lnTo>
                      <a:lnTo>
                        <a:pt x="1793" y="1950"/>
                      </a:lnTo>
                      <a:lnTo>
                        <a:pt x="1779" y="1950"/>
                      </a:lnTo>
                      <a:lnTo>
                        <a:pt x="1774" y="1938"/>
                      </a:lnTo>
                      <a:lnTo>
                        <a:pt x="1772" y="1929"/>
                      </a:lnTo>
                      <a:lnTo>
                        <a:pt x="1782" y="1922"/>
                      </a:lnTo>
                      <a:lnTo>
                        <a:pt x="1807" y="1922"/>
                      </a:lnTo>
                      <a:lnTo>
                        <a:pt x="1832" y="1921"/>
                      </a:lnTo>
                      <a:lnTo>
                        <a:pt x="1845" y="1928"/>
                      </a:lnTo>
                      <a:lnTo>
                        <a:pt x="1861" y="1924"/>
                      </a:lnTo>
                      <a:lnTo>
                        <a:pt x="1888" y="1899"/>
                      </a:lnTo>
                      <a:lnTo>
                        <a:pt x="1879" y="1901"/>
                      </a:lnTo>
                      <a:lnTo>
                        <a:pt x="1856" y="1914"/>
                      </a:lnTo>
                      <a:lnTo>
                        <a:pt x="1849" y="1899"/>
                      </a:lnTo>
                      <a:lnTo>
                        <a:pt x="1861" y="1863"/>
                      </a:lnTo>
                      <a:lnTo>
                        <a:pt x="1871" y="1871"/>
                      </a:lnTo>
                      <a:lnTo>
                        <a:pt x="1883" y="1879"/>
                      </a:lnTo>
                      <a:lnTo>
                        <a:pt x="1907" y="1876"/>
                      </a:lnTo>
                      <a:lnTo>
                        <a:pt x="1922" y="1868"/>
                      </a:lnTo>
                      <a:lnTo>
                        <a:pt x="1918" y="1846"/>
                      </a:lnTo>
                      <a:lnTo>
                        <a:pt x="1897" y="1822"/>
                      </a:lnTo>
                      <a:lnTo>
                        <a:pt x="1901" y="1815"/>
                      </a:lnTo>
                      <a:lnTo>
                        <a:pt x="1922" y="1820"/>
                      </a:lnTo>
                      <a:lnTo>
                        <a:pt x="1936" y="1807"/>
                      </a:lnTo>
                      <a:lnTo>
                        <a:pt x="1947" y="1815"/>
                      </a:lnTo>
                      <a:lnTo>
                        <a:pt x="1964" y="1810"/>
                      </a:lnTo>
                      <a:lnTo>
                        <a:pt x="1972" y="1817"/>
                      </a:lnTo>
                      <a:lnTo>
                        <a:pt x="1986" y="1831"/>
                      </a:lnTo>
                      <a:lnTo>
                        <a:pt x="2004" y="1820"/>
                      </a:lnTo>
                      <a:lnTo>
                        <a:pt x="2018" y="1806"/>
                      </a:lnTo>
                      <a:lnTo>
                        <a:pt x="2057" y="1797"/>
                      </a:lnTo>
                      <a:lnTo>
                        <a:pt x="2097" y="1788"/>
                      </a:lnTo>
                      <a:lnTo>
                        <a:pt x="2158" y="1756"/>
                      </a:lnTo>
                      <a:lnTo>
                        <a:pt x="2173" y="1725"/>
                      </a:lnTo>
                      <a:lnTo>
                        <a:pt x="2178" y="1695"/>
                      </a:lnTo>
                      <a:lnTo>
                        <a:pt x="2197" y="1685"/>
                      </a:lnTo>
                      <a:lnTo>
                        <a:pt x="2208" y="1684"/>
                      </a:lnTo>
                      <a:lnTo>
                        <a:pt x="2219" y="1674"/>
                      </a:lnTo>
                      <a:lnTo>
                        <a:pt x="2233" y="1664"/>
                      </a:lnTo>
                      <a:lnTo>
                        <a:pt x="2228" y="1647"/>
                      </a:lnTo>
                      <a:lnTo>
                        <a:pt x="2222" y="1631"/>
                      </a:lnTo>
                      <a:lnTo>
                        <a:pt x="2216" y="1625"/>
                      </a:lnTo>
                      <a:lnTo>
                        <a:pt x="2214" y="1616"/>
                      </a:lnTo>
                      <a:lnTo>
                        <a:pt x="2221" y="1599"/>
                      </a:lnTo>
                      <a:lnTo>
                        <a:pt x="2236" y="1578"/>
                      </a:lnTo>
                      <a:lnTo>
                        <a:pt x="2255" y="1571"/>
                      </a:lnTo>
                      <a:lnTo>
                        <a:pt x="2264" y="1571"/>
                      </a:lnTo>
                      <a:lnTo>
                        <a:pt x="2265" y="1588"/>
                      </a:lnTo>
                      <a:lnTo>
                        <a:pt x="2268" y="1609"/>
                      </a:lnTo>
                      <a:lnTo>
                        <a:pt x="2265" y="1641"/>
                      </a:lnTo>
                      <a:lnTo>
                        <a:pt x="2276" y="1643"/>
                      </a:lnTo>
                      <a:lnTo>
                        <a:pt x="2308" y="1620"/>
                      </a:lnTo>
                      <a:lnTo>
                        <a:pt x="2332" y="1613"/>
                      </a:lnTo>
                      <a:lnTo>
                        <a:pt x="2412" y="1584"/>
                      </a:lnTo>
                      <a:lnTo>
                        <a:pt x="2430" y="1574"/>
                      </a:lnTo>
                      <a:lnTo>
                        <a:pt x="2445" y="1548"/>
                      </a:lnTo>
                      <a:lnTo>
                        <a:pt x="2461" y="1491"/>
                      </a:lnTo>
                      <a:lnTo>
                        <a:pt x="2459" y="1474"/>
                      </a:lnTo>
                      <a:lnTo>
                        <a:pt x="2445" y="1430"/>
                      </a:lnTo>
                      <a:lnTo>
                        <a:pt x="2450" y="1406"/>
                      </a:lnTo>
                      <a:lnTo>
                        <a:pt x="2451" y="1388"/>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7" name="Freeform 49">
                  <a:extLst>
                    <a:ext uri="{FF2B5EF4-FFF2-40B4-BE49-F238E27FC236}">
                      <a16:creationId xmlns:a16="http://schemas.microsoft.com/office/drawing/2014/main" id="{4DEAB0EF-94B5-A468-222A-B548D1E9D3EF}"/>
                    </a:ext>
                  </a:extLst>
                </p:cNvPr>
                <p:cNvSpPr/>
                <p:nvPr/>
              </p:nvSpPr>
              <p:spPr bwMode="auto">
                <a:xfrm>
                  <a:off x="3146425" y="2214563"/>
                  <a:ext cx="636587" cy="749300"/>
                </a:xfrm>
                <a:custGeom>
                  <a:cxnLst>
                    <a:cxn ang="0">
                      <a:pos x="338" y="0"/>
                    </a:cxn>
                    <a:cxn ang="0">
                      <a:pos x="338" y="0"/>
                    </a:cxn>
                    <a:cxn ang="0">
                      <a:pos x="328" y="47"/>
                    </a:cxn>
                    <a:cxn ang="0">
                      <a:pos x="314" y="116"/>
                    </a:cxn>
                    <a:cxn ang="0">
                      <a:pos x="314" y="116"/>
                    </a:cxn>
                    <a:cxn ang="0">
                      <a:pos x="299" y="165"/>
                    </a:cxn>
                    <a:cxn ang="0">
                      <a:pos x="289" y="198"/>
                    </a:cxn>
                    <a:cxn ang="0">
                      <a:pos x="272" y="208"/>
                    </a:cxn>
                    <a:cxn ang="0">
                      <a:pos x="260" y="201"/>
                    </a:cxn>
                    <a:cxn ang="0">
                      <a:pos x="238" y="183"/>
                    </a:cxn>
                    <a:cxn ang="0">
                      <a:pos x="218" y="193"/>
                    </a:cxn>
                    <a:cxn ang="0">
                      <a:pos x="207" y="173"/>
                    </a:cxn>
                    <a:cxn ang="0">
                      <a:pos x="177" y="182"/>
                    </a:cxn>
                    <a:cxn ang="0">
                      <a:pos x="163" y="197"/>
                    </a:cxn>
                    <a:cxn ang="0">
                      <a:pos x="164" y="245"/>
                    </a:cxn>
                    <a:cxn ang="0">
                      <a:pos x="163" y="312"/>
                    </a:cxn>
                    <a:cxn ang="0">
                      <a:pos x="163" y="370"/>
                    </a:cxn>
                    <a:cxn ang="0">
                      <a:pos x="159" y="393"/>
                    </a:cxn>
                    <a:cxn ang="0">
                      <a:pos x="143" y="413"/>
                    </a:cxn>
                    <a:cxn ang="0">
                      <a:pos x="138" y="438"/>
                    </a:cxn>
                    <a:cxn ang="0">
                      <a:pos x="141" y="468"/>
                    </a:cxn>
                    <a:cxn ang="0">
                      <a:pos x="157" y="511"/>
                    </a:cxn>
                    <a:cxn ang="0">
                      <a:pos x="160" y="552"/>
                    </a:cxn>
                    <a:cxn ang="0">
                      <a:pos x="172" y="566"/>
                    </a:cxn>
                    <a:cxn ang="0">
                      <a:pos x="193" y="594"/>
                    </a:cxn>
                    <a:cxn ang="0">
                      <a:pos x="179" y="606"/>
                    </a:cxn>
                    <a:cxn ang="0">
                      <a:pos x="156" y="622"/>
                    </a:cxn>
                    <a:cxn ang="0">
                      <a:pos x="110" y="658"/>
                    </a:cxn>
                    <a:cxn ang="0">
                      <a:pos x="95" y="719"/>
                    </a:cxn>
                    <a:cxn ang="0">
                      <a:pos x="77" y="755"/>
                    </a:cxn>
                    <a:cxn ang="0">
                      <a:pos x="61" y="770"/>
                    </a:cxn>
                    <a:cxn ang="0">
                      <a:pos x="49" y="778"/>
                    </a:cxn>
                    <a:cxn ang="0">
                      <a:pos x="41" y="796"/>
                    </a:cxn>
                    <a:cxn ang="0">
                      <a:pos x="48" y="827"/>
                    </a:cxn>
                    <a:cxn ang="0">
                      <a:pos x="41" y="852"/>
                    </a:cxn>
                    <a:cxn ang="0">
                      <a:pos x="70" y="876"/>
                    </a:cxn>
                    <a:cxn ang="0">
                      <a:pos x="59" y="894"/>
                    </a:cxn>
                    <a:cxn ang="0">
                      <a:pos x="23" y="910"/>
                    </a:cxn>
                    <a:cxn ang="0">
                      <a:pos x="12" y="930"/>
                    </a:cxn>
                    <a:cxn ang="0">
                      <a:pos x="0" y="960"/>
                    </a:cxn>
                    <a:cxn ang="0">
                      <a:pos x="644" y="1354"/>
                    </a:cxn>
                    <a:cxn ang="0">
                      <a:pos x="848" y="1391"/>
                    </a:cxn>
                    <a:cxn ang="0">
                      <a:pos x="1016" y="1414"/>
                    </a:cxn>
                    <a:cxn ang="0">
                      <a:pos x="1019" y="1416"/>
                    </a:cxn>
                    <a:cxn ang="0">
                      <a:pos x="1204" y="154"/>
                    </a:cxn>
                    <a:cxn ang="0">
                      <a:pos x="338" y="0"/>
                    </a:cxn>
                  </a:cxnLst>
                  <a:rect l="0" t="0" r="r" b="b"/>
                  <a:pathLst>
                    <a:path w="1204" h="1416">
                      <a:moveTo>
                        <a:pt x="338" y="0"/>
                      </a:moveTo>
                      <a:lnTo>
                        <a:pt x="338" y="0"/>
                      </a:lnTo>
                      <a:lnTo>
                        <a:pt x="328" y="47"/>
                      </a:lnTo>
                      <a:lnTo>
                        <a:pt x="314" y="116"/>
                      </a:lnTo>
                      <a:lnTo>
                        <a:pt x="314" y="116"/>
                      </a:lnTo>
                      <a:lnTo>
                        <a:pt x="299" y="165"/>
                      </a:lnTo>
                      <a:lnTo>
                        <a:pt x="289" y="198"/>
                      </a:lnTo>
                      <a:lnTo>
                        <a:pt x="272" y="208"/>
                      </a:lnTo>
                      <a:lnTo>
                        <a:pt x="260" y="201"/>
                      </a:lnTo>
                      <a:lnTo>
                        <a:pt x="238" y="183"/>
                      </a:lnTo>
                      <a:lnTo>
                        <a:pt x="218" y="193"/>
                      </a:lnTo>
                      <a:lnTo>
                        <a:pt x="207" y="173"/>
                      </a:lnTo>
                      <a:lnTo>
                        <a:pt x="177" y="182"/>
                      </a:lnTo>
                      <a:lnTo>
                        <a:pt x="163" y="197"/>
                      </a:lnTo>
                      <a:lnTo>
                        <a:pt x="164" y="245"/>
                      </a:lnTo>
                      <a:lnTo>
                        <a:pt x="163" y="312"/>
                      </a:lnTo>
                      <a:lnTo>
                        <a:pt x="163" y="370"/>
                      </a:lnTo>
                      <a:lnTo>
                        <a:pt x="159" y="393"/>
                      </a:lnTo>
                      <a:lnTo>
                        <a:pt x="143" y="413"/>
                      </a:lnTo>
                      <a:lnTo>
                        <a:pt x="138" y="438"/>
                      </a:lnTo>
                      <a:lnTo>
                        <a:pt x="141" y="468"/>
                      </a:lnTo>
                      <a:lnTo>
                        <a:pt x="157" y="511"/>
                      </a:lnTo>
                      <a:lnTo>
                        <a:pt x="160" y="552"/>
                      </a:lnTo>
                      <a:lnTo>
                        <a:pt x="172" y="566"/>
                      </a:lnTo>
                      <a:lnTo>
                        <a:pt x="193" y="594"/>
                      </a:lnTo>
                      <a:lnTo>
                        <a:pt x="179" y="606"/>
                      </a:lnTo>
                      <a:lnTo>
                        <a:pt x="156" y="622"/>
                      </a:lnTo>
                      <a:lnTo>
                        <a:pt x="110" y="658"/>
                      </a:lnTo>
                      <a:lnTo>
                        <a:pt x="95" y="719"/>
                      </a:lnTo>
                      <a:lnTo>
                        <a:pt x="77" y="755"/>
                      </a:lnTo>
                      <a:lnTo>
                        <a:pt x="61" y="770"/>
                      </a:lnTo>
                      <a:lnTo>
                        <a:pt x="49" y="778"/>
                      </a:lnTo>
                      <a:lnTo>
                        <a:pt x="41" y="796"/>
                      </a:lnTo>
                      <a:lnTo>
                        <a:pt x="48" y="827"/>
                      </a:lnTo>
                      <a:lnTo>
                        <a:pt x="41" y="852"/>
                      </a:lnTo>
                      <a:lnTo>
                        <a:pt x="70" y="876"/>
                      </a:lnTo>
                      <a:lnTo>
                        <a:pt x="59" y="894"/>
                      </a:lnTo>
                      <a:lnTo>
                        <a:pt x="23" y="910"/>
                      </a:lnTo>
                      <a:lnTo>
                        <a:pt x="12" y="930"/>
                      </a:lnTo>
                      <a:lnTo>
                        <a:pt x="0" y="960"/>
                      </a:lnTo>
                      <a:lnTo>
                        <a:pt x="644" y="1354"/>
                      </a:lnTo>
                      <a:lnTo>
                        <a:pt x="848" y="1391"/>
                      </a:lnTo>
                      <a:lnTo>
                        <a:pt x="1016" y="1414"/>
                      </a:lnTo>
                      <a:lnTo>
                        <a:pt x="1019" y="1416"/>
                      </a:lnTo>
                      <a:lnTo>
                        <a:pt x="1204" y="154"/>
                      </a:lnTo>
                      <a:lnTo>
                        <a:pt x="338" y="0"/>
                      </a:lnTo>
                      <a:close/>
                    </a:path>
                  </a:pathLst>
                </a:custGeom>
                <a:solidFill>
                  <a:schemeClr val="bg1">
                    <a:lumMod val="85000"/>
                  </a:schemeClr>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8" name="Freeform 9">
                  <a:extLst>
                    <a:ext uri="{FF2B5EF4-FFF2-40B4-BE49-F238E27FC236}">
                      <a16:creationId xmlns:a16="http://schemas.microsoft.com/office/drawing/2014/main" id="{F8E68EE5-398A-EEA6-1F8F-5A8490B1B650}"/>
                    </a:ext>
                  </a:extLst>
                </p:cNvPr>
                <p:cNvSpPr/>
                <p:nvPr/>
              </p:nvSpPr>
              <p:spPr bwMode="auto">
                <a:xfrm>
                  <a:off x="2498725" y="1404938"/>
                  <a:ext cx="749300" cy="1293812"/>
                </a:xfrm>
                <a:custGeom>
                  <a:cxnLst>
                    <a:cxn ang="0">
                      <a:pos x="1263" y="2382"/>
                    </a:cxn>
                    <a:cxn ang="0">
                      <a:pos x="1271" y="2308"/>
                    </a:cxn>
                    <a:cxn ang="0">
                      <a:pos x="1317" y="2249"/>
                    </a:cxn>
                    <a:cxn ang="0">
                      <a:pos x="1401" y="2136"/>
                    </a:cxn>
                    <a:cxn ang="0">
                      <a:pos x="1382" y="2082"/>
                    </a:cxn>
                    <a:cxn ang="0">
                      <a:pos x="1360" y="1968"/>
                    </a:cxn>
                    <a:cxn ang="0">
                      <a:pos x="652" y="866"/>
                    </a:cxn>
                    <a:cxn ang="0">
                      <a:pos x="627" y="840"/>
                    </a:cxn>
                    <a:cxn ang="0">
                      <a:pos x="642" y="801"/>
                    </a:cxn>
                    <a:cxn ang="0">
                      <a:pos x="146" y="0"/>
                    </a:cxn>
                    <a:cxn ang="0">
                      <a:pos x="129" y="50"/>
                    </a:cxn>
                    <a:cxn ang="0">
                      <a:pos x="123" y="139"/>
                    </a:cxn>
                    <a:cxn ang="0">
                      <a:pos x="93" y="190"/>
                    </a:cxn>
                    <a:cxn ang="0">
                      <a:pos x="43" y="278"/>
                    </a:cxn>
                    <a:cxn ang="0">
                      <a:pos x="3" y="345"/>
                    </a:cxn>
                    <a:cxn ang="0">
                      <a:pos x="19" y="411"/>
                    </a:cxn>
                    <a:cxn ang="0">
                      <a:pos x="54" y="494"/>
                    </a:cxn>
                    <a:cxn ang="0">
                      <a:pos x="30" y="604"/>
                    </a:cxn>
                    <a:cxn ang="0">
                      <a:pos x="18" y="672"/>
                    </a:cxn>
                    <a:cxn ang="0">
                      <a:pos x="64" y="798"/>
                    </a:cxn>
                    <a:cxn ang="0">
                      <a:pos x="94" y="883"/>
                    </a:cxn>
                    <a:cxn ang="0">
                      <a:pos x="80" y="930"/>
                    </a:cxn>
                    <a:cxn ang="0">
                      <a:pos x="128" y="968"/>
                    </a:cxn>
                    <a:cxn ang="0">
                      <a:pos x="158" y="959"/>
                    </a:cxn>
                    <a:cxn ang="0">
                      <a:pos x="208" y="948"/>
                    </a:cxn>
                    <a:cxn ang="0">
                      <a:pos x="284" y="975"/>
                    </a:cxn>
                    <a:cxn ang="0">
                      <a:pos x="270" y="986"/>
                    </a:cxn>
                    <a:cxn ang="0">
                      <a:pos x="222" y="968"/>
                    </a:cxn>
                    <a:cxn ang="0">
                      <a:pos x="182" y="964"/>
                    </a:cxn>
                    <a:cxn ang="0">
                      <a:pos x="194" y="1026"/>
                    </a:cxn>
                    <a:cxn ang="0">
                      <a:pos x="171" y="1057"/>
                    </a:cxn>
                    <a:cxn ang="0">
                      <a:pos x="161" y="1019"/>
                    </a:cxn>
                    <a:cxn ang="0">
                      <a:pos x="134" y="1026"/>
                    </a:cxn>
                    <a:cxn ang="0">
                      <a:pos x="126" y="1122"/>
                    </a:cxn>
                    <a:cxn ang="0">
                      <a:pos x="168" y="1195"/>
                    </a:cxn>
                    <a:cxn ang="0">
                      <a:pos x="197" y="1261"/>
                    </a:cxn>
                    <a:cxn ang="0">
                      <a:pos x="157" y="1286"/>
                    </a:cxn>
                    <a:cxn ang="0">
                      <a:pos x="186" y="1406"/>
                    </a:cxn>
                    <a:cxn ang="0">
                      <a:pos x="232" y="1513"/>
                    </a:cxn>
                    <a:cxn ang="0">
                      <a:pos x="275" y="1580"/>
                    </a:cxn>
                    <a:cxn ang="0">
                      <a:pos x="273" y="1635"/>
                    </a:cxn>
                    <a:cxn ang="0">
                      <a:pos x="295" y="1689"/>
                    </a:cxn>
                    <a:cxn ang="0">
                      <a:pos x="276" y="1795"/>
                    </a:cxn>
                    <a:cxn ang="0">
                      <a:pos x="408" y="1866"/>
                    </a:cxn>
                    <a:cxn ang="0">
                      <a:pos x="506" y="1948"/>
                    </a:cxn>
                    <a:cxn ang="0">
                      <a:pos x="622" y="2054"/>
                    </a:cxn>
                    <a:cxn ang="0">
                      <a:pos x="706" y="2131"/>
                    </a:cxn>
                    <a:cxn ang="0">
                      <a:pos x="787" y="2272"/>
                    </a:cxn>
                    <a:cxn ang="0">
                      <a:pos x="787" y="2385"/>
                    </a:cxn>
                    <a:cxn ang="0">
                      <a:pos x="1245" y="2440"/>
                    </a:cxn>
                  </a:cxnLst>
                  <a:rect l="0" t="0" r="r" b="b"/>
                  <a:pathLst>
                    <a:path w="1415" h="2447">
                      <a:moveTo>
                        <a:pt x="1281" y="2424"/>
                      </a:moveTo>
                      <a:lnTo>
                        <a:pt x="1292" y="2406"/>
                      </a:lnTo>
                      <a:lnTo>
                        <a:pt x="1263" y="2382"/>
                      </a:lnTo>
                      <a:lnTo>
                        <a:pt x="1270" y="2357"/>
                      </a:lnTo>
                      <a:lnTo>
                        <a:pt x="1263" y="2326"/>
                      </a:lnTo>
                      <a:lnTo>
                        <a:pt x="1271" y="2308"/>
                      </a:lnTo>
                      <a:lnTo>
                        <a:pt x="1283" y="2300"/>
                      </a:lnTo>
                      <a:lnTo>
                        <a:pt x="1299" y="2285"/>
                      </a:lnTo>
                      <a:lnTo>
                        <a:pt x="1317" y="2249"/>
                      </a:lnTo>
                      <a:lnTo>
                        <a:pt x="1332" y="2188"/>
                      </a:lnTo>
                      <a:lnTo>
                        <a:pt x="1378" y="2152"/>
                      </a:lnTo>
                      <a:lnTo>
                        <a:pt x="1401" y="2136"/>
                      </a:lnTo>
                      <a:lnTo>
                        <a:pt x="1415" y="2124"/>
                      </a:lnTo>
                      <a:lnTo>
                        <a:pt x="1394" y="2096"/>
                      </a:lnTo>
                      <a:lnTo>
                        <a:pt x="1382" y="2082"/>
                      </a:lnTo>
                      <a:lnTo>
                        <a:pt x="1379" y="2041"/>
                      </a:lnTo>
                      <a:lnTo>
                        <a:pt x="1363" y="1998"/>
                      </a:lnTo>
                      <a:lnTo>
                        <a:pt x="1360" y="1968"/>
                      </a:lnTo>
                      <a:lnTo>
                        <a:pt x="1365" y="1943"/>
                      </a:lnTo>
                      <a:lnTo>
                        <a:pt x="1367" y="1941"/>
                      </a:lnTo>
                      <a:lnTo>
                        <a:pt x="652" y="866"/>
                      </a:lnTo>
                      <a:lnTo>
                        <a:pt x="637" y="861"/>
                      </a:lnTo>
                      <a:lnTo>
                        <a:pt x="630" y="855"/>
                      </a:lnTo>
                      <a:lnTo>
                        <a:pt x="627" y="840"/>
                      </a:lnTo>
                      <a:lnTo>
                        <a:pt x="622" y="823"/>
                      </a:lnTo>
                      <a:lnTo>
                        <a:pt x="626" y="808"/>
                      </a:lnTo>
                      <a:lnTo>
                        <a:pt x="642" y="801"/>
                      </a:lnTo>
                      <a:lnTo>
                        <a:pt x="658" y="797"/>
                      </a:lnTo>
                      <a:lnTo>
                        <a:pt x="816" y="195"/>
                      </a:lnTo>
                      <a:lnTo>
                        <a:pt x="146" y="0"/>
                      </a:lnTo>
                      <a:lnTo>
                        <a:pt x="139" y="20"/>
                      </a:lnTo>
                      <a:lnTo>
                        <a:pt x="129" y="29"/>
                      </a:lnTo>
                      <a:lnTo>
                        <a:pt x="129" y="50"/>
                      </a:lnTo>
                      <a:lnTo>
                        <a:pt x="129" y="67"/>
                      </a:lnTo>
                      <a:lnTo>
                        <a:pt x="129" y="115"/>
                      </a:lnTo>
                      <a:lnTo>
                        <a:pt x="123" y="139"/>
                      </a:lnTo>
                      <a:lnTo>
                        <a:pt x="108" y="165"/>
                      </a:lnTo>
                      <a:lnTo>
                        <a:pt x="97" y="182"/>
                      </a:lnTo>
                      <a:lnTo>
                        <a:pt x="93" y="190"/>
                      </a:lnTo>
                      <a:lnTo>
                        <a:pt x="93" y="224"/>
                      </a:lnTo>
                      <a:lnTo>
                        <a:pt x="75" y="249"/>
                      </a:lnTo>
                      <a:lnTo>
                        <a:pt x="43" y="278"/>
                      </a:lnTo>
                      <a:lnTo>
                        <a:pt x="15" y="301"/>
                      </a:lnTo>
                      <a:lnTo>
                        <a:pt x="7" y="315"/>
                      </a:lnTo>
                      <a:lnTo>
                        <a:pt x="3" y="345"/>
                      </a:lnTo>
                      <a:lnTo>
                        <a:pt x="0" y="367"/>
                      </a:lnTo>
                      <a:lnTo>
                        <a:pt x="5" y="388"/>
                      </a:lnTo>
                      <a:lnTo>
                        <a:pt x="19" y="411"/>
                      </a:lnTo>
                      <a:lnTo>
                        <a:pt x="39" y="444"/>
                      </a:lnTo>
                      <a:lnTo>
                        <a:pt x="48" y="469"/>
                      </a:lnTo>
                      <a:lnTo>
                        <a:pt x="54" y="494"/>
                      </a:lnTo>
                      <a:lnTo>
                        <a:pt x="51" y="537"/>
                      </a:lnTo>
                      <a:lnTo>
                        <a:pt x="35" y="572"/>
                      </a:lnTo>
                      <a:lnTo>
                        <a:pt x="30" y="604"/>
                      </a:lnTo>
                      <a:lnTo>
                        <a:pt x="29" y="644"/>
                      </a:lnTo>
                      <a:lnTo>
                        <a:pt x="26" y="660"/>
                      </a:lnTo>
                      <a:lnTo>
                        <a:pt x="18" y="672"/>
                      </a:lnTo>
                      <a:lnTo>
                        <a:pt x="19" y="693"/>
                      </a:lnTo>
                      <a:lnTo>
                        <a:pt x="37" y="733"/>
                      </a:lnTo>
                      <a:lnTo>
                        <a:pt x="64" y="798"/>
                      </a:lnTo>
                      <a:lnTo>
                        <a:pt x="84" y="841"/>
                      </a:lnTo>
                      <a:lnTo>
                        <a:pt x="96" y="859"/>
                      </a:lnTo>
                      <a:lnTo>
                        <a:pt x="94" y="883"/>
                      </a:lnTo>
                      <a:lnTo>
                        <a:pt x="90" y="901"/>
                      </a:lnTo>
                      <a:lnTo>
                        <a:pt x="79" y="915"/>
                      </a:lnTo>
                      <a:lnTo>
                        <a:pt x="80" y="930"/>
                      </a:lnTo>
                      <a:lnTo>
                        <a:pt x="97" y="930"/>
                      </a:lnTo>
                      <a:lnTo>
                        <a:pt x="112" y="945"/>
                      </a:lnTo>
                      <a:lnTo>
                        <a:pt x="128" y="968"/>
                      </a:lnTo>
                      <a:lnTo>
                        <a:pt x="137" y="980"/>
                      </a:lnTo>
                      <a:lnTo>
                        <a:pt x="150" y="984"/>
                      </a:lnTo>
                      <a:lnTo>
                        <a:pt x="158" y="959"/>
                      </a:lnTo>
                      <a:lnTo>
                        <a:pt x="161" y="932"/>
                      </a:lnTo>
                      <a:lnTo>
                        <a:pt x="191" y="932"/>
                      </a:lnTo>
                      <a:lnTo>
                        <a:pt x="208" y="948"/>
                      </a:lnTo>
                      <a:lnTo>
                        <a:pt x="245" y="950"/>
                      </a:lnTo>
                      <a:lnTo>
                        <a:pt x="265" y="966"/>
                      </a:lnTo>
                      <a:lnTo>
                        <a:pt x="284" y="975"/>
                      </a:lnTo>
                      <a:lnTo>
                        <a:pt x="293" y="980"/>
                      </a:lnTo>
                      <a:lnTo>
                        <a:pt x="286" y="990"/>
                      </a:lnTo>
                      <a:lnTo>
                        <a:pt x="270" y="986"/>
                      </a:lnTo>
                      <a:lnTo>
                        <a:pt x="254" y="976"/>
                      </a:lnTo>
                      <a:lnTo>
                        <a:pt x="244" y="970"/>
                      </a:lnTo>
                      <a:lnTo>
                        <a:pt x="222" y="968"/>
                      </a:lnTo>
                      <a:lnTo>
                        <a:pt x="211" y="962"/>
                      </a:lnTo>
                      <a:lnTo>
                        <a:pt x="194" y="958"/>
                      </a:lnTo>
                      <a:lnTo>
                        <a:pt x="182" y="964"/>
                      </a:lnTo>
                      <a:lnTo>
                        <a:pt x="182" y="976"/>
                      </a:lnTo>
                      <a:lnTo>
                        <a:pt x="184" y="1011"/>
                      </a:lnTo>
                      <a:lnTo>
                        <a:pt x="194" y="1026"/>
                      </a:lnTo>
                      <a:lnTo>
                        <a:pt x="191" y="1062"/>
                      </a:lnTo>
                      <a:lnTo>
                        <a:pt x="184" y="1062"/>
                      </a:lnTo>
                      <a:lnTo>
                        <a:pt x="171" y="1057"/>
                      </a:lnTo>
                      <a:lnTo>
                        <a:pt x="164" y="1045"/>
                      </a:lnTo>
                      <a:lnTo>
                        <a:pt x="161" y="1025"/>
                      </a:lnTo>
                      <a:lnTo>
                        <a:pt x="161" y="1019"/>
                      </a:lnTo>
                      <a:lnTo>
                        <a:pt x="157" y="1012"/>
                      </a:lnTo>
                      <a:lnTo>
                        <a:pt x="139" y="1009"/>
                      </a:lnTo>
                      <a:lnTo>
                        <a:pt x="134" y="1026"/>
                      </a:lnTo>
                      <a:lnTo>
                        <a:pt x="133" y="1041"/>
                      </a:lnTo>
                      <a:lnTo>
                        <a:pt x="128" y="1075"/>
                      </a:lnTo>
                      <a:lnTo>
                        <a:pt x="126" y="1122"/>
                      </a:lnTo>
                      <a:lnTo>
                        <a:pt x="129" y="1147"/>
                      </a:lnTo>
                      <a:lnTo>
                        <a:pt x="147" y="1174"/>
                      </a:lnTo>
                      <a:lnTo>
                        <a:pt x="168" y="1195"/>
                      </a:lnTo>
                      <a:lnTo>
                        <a:pt x="191" y="1209"/>
                      </a:lnTo>
                      <a:lnTo>
                        <a:pt x="198" y="1236"/>
                      </a:lnTo>
                      <a:lnTo>
                        <a:pt x="197" y="1261"/>
                      </a:lnTo>
                      <a:lnTo>
                        <a:pt x="189" y="1277"/>
                      </a:lnTo>
                      <a:lnTo>
                        <a:pt x="175" y="1286"/>
                      </a:lnTo>
                      <a:lnTo>
                        <a:pt x="157" y="1286"/>
                      </a:lnTo>
                      <a:lnTo>
                        <a:pt x="155" y="1341"/>
                      </a:lnTo>
                      <a:lnTo>
                        <a:pt x="161" y="1359"/>
                      </a:lnTo>
                      <a:lnTo>
                        <a:pt x="186" y="1406"/>
                      </a:lnTo>
                      <a:lnTo>
                        <a:pt x="198" y="1435"/>
                      </a:lnTo>
                      <a:lnTo>
                        <a:pt x="220" y="1476"/>
                      </a:lnTo>
                      <a:lnTo>
                        <a:pt x="232" y="1513"/>
                      </a:lnTo>
                      <a:lnTo>
                        <a:pt x="250" y="1541"/>
                      </a:lnTo>
                      <a:lnTo>
                        <a:pt x="269" y="1576"/>
                      </a:lnTo>
                      <a:lnTo>
                        <a:pt x="275" y="1580"/>
                      </a:lnTo>
                      <a:lnTo>
                        <a:pt x="276" y="1608"/>
                      </a:lnTo>
                      <a:lnTo>
                        <a:pt x="277" y="1627"/>
                      </a:lnTo>
                      <a:lnTo>
                        <a:pt x="273" y="1635"/>
                      </a:lnTo>
                      <a:lnTo>
                        <a:pt x="287" y="1652"/>
                      </a:lnTo>
                      <a:lnTo>
                        <a:pt x="295" y="1664"/>
                      </a:lnTo>
                      <a:lnTo>
                        <a:pt x="295" y="1689"/>
                      </a:lnTo>
                      <a:lnTo>
                        <a:pt x="287" y="1739"/>
                      </a:lnTo>
                      <a:lnTo>
                        <a:pt x="279" y="1771"/>
                      </a:lnTo>
                      <a:lnTo>
                        <a:pt x="276" y="1795"/>
                      </a:lnTo>
                      <a:lnTo>
                        <a:pt x="326" y="1825"/>
                      </a:lnTo>
                      <a:lnTo>
                        <a:pt x="373" y="1841"/>
                      </a:lnTo>
                      <a:lnTo>
                        <a:pt x="408" y="1866"/>
                      </a:lnTo>
                      <a:lnTo>
                        <a:pt x="451" y="1878"/>
                      </a:lnTo>
                      <a:lnTo>
                        <a:pt x="472" y="1896"/>
                      </a:lnTo>
                      <a:lnTo>
                        <a:pt x="506" y="1948"/>
                      </a:lnTo>
                      <a:lnTo>
                        <a:pt x="547" y="1989"/>
                      </a:lnTo>
                      <a:lnTo>
                        <a:pt x="617" y="2003"/>
                      </a:lnTo>
                      <a:lnTo>
                        <a:pt x="622" y="2054"/>
                      </a:lnTo>
                      <a:lnTo>
                        <a:pt x="630" y="2078"/>
                      </a:lnTo>
                      <a:lnTo>
                        <a:pt x="667" y="2086"/>
                      </a:lnTo>
                      <a:lnTo>
                        <a:pt x="706" y="2131"/>
                      </a:lnTo>
                      <a:lnTo>
                        <a:pt x="753" y="2199"/>
                      </a:lnTo>
                      <a:lnTo>
                        <a:pt x="773" y="2228"/>
                      </a:lnTo>
                      <a:lnTo>
                        <a:pt x="787" y="2272"/>
                      </a:lnTo>
                      <a:lnTo>
                        <a:pt x="776" y="2321"/>
                      </a:lnTo>
                      <a:lnTo>
                        <a:pt x="776" y="2343"/>
                      </a:lnTo>
                      <a:lnTo>
                        <a:pt x="787" y="2385"/>
                      </a:lnTo>
                      <a:lnTo>
                        <a:pt x="810" y="2392"/>
                      </a:lnTo>
                      <a:lnTo>
                        <a:pt x="1240" y="2447"/>
                      </a:lnTo>
                      <a:lnTo>
                        <a:pt x="1245" y="2440"/>
                      </a:lnTo>
                      <a:lnTo>
                        <a:pt x="1281" y="2424"/>
                      </a:lnTo>
                      <a:close/>
                    </a:path>
                  </a:pathLst>
                </a:custGeom>
                <a:solidFill>
                  <a:schemeClr val="bg1">
                    <a:lumMod val="85000"/>
                  </a:schemeClr>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9" name="Freeform 10">
                  <a:extLst>
                    <a:ext uri="{FF2B5EF4-FFF2-40B4-BE49-F238E27FC236}">
                      <a16:creationId xmlns:a16="http://schemas.microsoft.com/office/drawing/2014/main" id="{38571E97-8B21-EE15-7374-6BF3AC9538FB}"/>
                    </a:ext>
                  </a:extLst>
                </p:cNvPr>
                <p:cNvSpPr/>
                <p:nvPr/>
              </p:nvSpPr>
              <p:spPr bwMode="auto">
                <a:xfrm>
                  <a:off x="4337050" y="2360613"/>
                  <a:ext cx="819150" cy="439737"/>
                </a:xfrm>
                <a:custGeom>
                  <a:cxnLst>
                    <a:cxn ang="0">
                      <a:pos x="0" y="134"/>
                    </a:cxn>
                    <a:cxn ang="0">
                      <a:pos x="548" y="150"/>
                    </a:cxn>
                    <a:cxn ang="0">
                      <a:pos x="566" y="611"/>
                    </a:cxn>
                    <a:cxn ang="0">
                      <a:pos x="593" y="625"/>
                    </a:cxn>
                    <a:cxn ang="0">
                      <a:pos x="623" y="626"/>
                    </a:cxn>
                    <a:cxn ang="0">
                      <a:pos x="659" y="633"/>
                    </a:cxn>
                    <a:cxn ang="0">
                      <a:pos x="714" y="674"/>
                    </a:cxn>
                    <a:cxn ang="0">
                      <a:pos x="772" y="689"/>
                    </a:cxn>
                    <a:cxn ang="0">
                      <a:pos x="795" y="703"/>
                    </a:cxn>
                    <a:cxn ang="0">
                      <a:pos x="858" y="696"/>
                    </a:cxn>
                    <a:cxn ang="0">
                      <a:pos x="890" y="729"/>
                    </a:cxn>
                    <a:cxn ang="0">
                      <a:pos x="913" y="760"/>
                    </a:cxn>
                    <a:cxn ang="0">
                      <a:pos x="943" y="730"/>
                    </a:cxn>
                    <a:cxn ang="0">
                      <a:pos x="983" y="755"/>
                    </a:cxn>
                    <a:cxn ang="0">
                      <a:pos x="1026" y="755"/>
                    </a:cxn>
                    <a:cxn ang="0">
                      <a:pos x="1040" y="792"/>
                    </a:cxn>
                    <a:cxn ang="0">
                      <a:pos x="1062" y="765"/>
                    </a:cxn>
                    <a:cxn ang="0">
                      <a:pos x="1113" y="773"/>
                    </a:cxn>
                    <a:cxn ang="0">
                      <a:pos x="1173" y="789"/>
                    </a:cxn>
                    <a:cxn ang="0">
                      <a:pos x="1206" y="797"/>
                    </a:cxn>
                    <a:cxn ang="0">
                      <a:pos x="1245" y="767"/>
                    </a:cxn>
                    <a:cxn ang="0">
                      <a:pos x="1280" y="775"/>
                    </a:cxn>
                    <a:cxn ang="0">
                      <a:pos x="1312" y="758"/>
                    </a:cxn>
                    <a:cxn ang="0">
                      <a:pos x="1357" y="764"/>
                    </a:cxn>
                    <a:cxn ang="0">
                      <a:pos x="1424" y="762"/>
                    </a:cxn>
                    <a:cxn ang="0">
                      <a:pos x="1482" y="808"/>
                    </a:cxn>
                    <a:cxn ang="0">
                      <a:pos x="1528" y="819"/>
                    </a:cxn>
                    <a:cxn ang="0">
                      <a:pos x="1548" y="411"/>
                    </a:cxn>
                    <a:cxn ang="0">
                      <a:pos x="1509" y="60"/>
                    </a:cxn>
                    <a:cxn ang="0">
                      <a:pos x="1224" y="53"/>
                    </a:cxn>
                    <a:cxn ang="0">
                      <a:pos x="816" y="42"/>
                    </a:cxn>
                    <a:cxn ang="0">
                      <a:pos x="604" y="32"/>
                    </a:cxn>
                    <a:cxn ang="0">
                      <a:pos x="20" y="0"/>
                    </a:cxn>
                    <a:cxn ang="0">
                      <a:pos x="2" y="117"/>
                    </a:cxn>
                  </a:cxnLst>
                  <a:rect l="0" t="0" r="r" b="b"/>
                  <a:pathLst>
                    <a:path w="1548" h="832">
                      <a:moveTo>
                        <a:pt x="2" y="117"/>
                      </a:moveTo>
                      <a:lnTo>
                        <a:pt x="0" y="134"/>
                      </a:lnTo>
                      <a:lnTo>
                        <a:pt x="2" y="117"/>
                      </a:lnTo>
                      <a:lnTo>
                        <a:pt x="548" y="150"/>
                      </a:lnTo>
                      <a:lnTo>
                        <a:pt x="528" y="576"/>
                      </a:lnTo>
                      <a:lnTo>
                        <a:pt x="566" y="611"/>
                      </a:lnTo>
                      <a:lnTo>
                        <a:pt x="580" y="626"/>
                      </a:lnTo>
                      <a:lnTo>
                        <a:pt x="593" y="625"/>
                      </a:lnTo>
                      <a:lnTo>
                        <a:pt x="612" y="622"/>
                      </a:lnTo>
                      <a:lnTo>
                        <a:pt x="623" y="626"/>
                      </a:lnTo>
                      <a:lnTo>
                        <a:pt x="639" y="621"/>
                      </a:lnTo>
                      <a:lnTo>
                        <a:pt x="659" y="633"/>
                      </a:lnTo>
                      <a:lnTo>
                        <a:pt x="671" y="672"/>
                      </a:lnTo>
                      <a:lnTo>
                        <a:pt x="714" y="674"/>
                      </a:lnTo>
                      <a:lnTo>
                        <a:pt x="746" y="692"/>
                      </a:lnTo>
                      <a:lnTo>
                        <a:pt x="772" y="689"/>
                      </a:lnTo>
                      <a:lnTo>
                        <a:pt x="779" y="686"/>
                      </a:lnTo>
                      <a:lnTo>
                        <a:pt x="795" y="703"/>
                      </a:lnTo>
                      <a:lnTo>
                        <a:pt x="816" y="692"/>
                      </a:lnTo>
                      <a:lnTo>
                        <a:pt x="858" y="696"/>
                      </a:lnTo>
                      <a:lnTo>
                        <a:pt x="876" y="728"/>
                      </a:lnTo>
                      <a:lnTo>
                        <a:pt x="890" y="729"/>
                      </a:lnTo>
                      <a:lnTo>
                        <a:pt x="897" y="757"/>
                      </a:lnTo>
                      <a:lnTo>
                        <a:pt x="913" y="760"/>
                      </a:lnTo>
                      <a:lnTo>
                        <a:pt x="931" y="746"/>
                      </a:lnTo>
                      <a:lnTo>
                        <a:pt x="943" y="730"/>
                      </a:lnTo>
                      <a:lnTo>
                        <a:pt x="951" y="730"/>
                      </a:lnTo>
                      <a:lnTo>
                        <a:pt x="983" y="755"/>
                      </a:lnTo>
                      <a:lnTo>
                        <a:pt x="993" y="776"/>
                      </a:lnTo>
                      <a:lnTo>
                        <a:pt x="1026" y="755"/>
                      </a:lnTo>
                      <a:lnTo>
                        <a:pt x="1033" y="764"/>
                      </a:lnTo>
                      <a:lnTo>
                        <a:pt x="1040" y="792"/>
                      </a:lnTo>
                      <a:lnTo>
                        <a:pt x="1048" y="787"/>
                      </a:lnTo>
                      <a:lnTo>
                        <a:pt x="1062" y="765"/>
                      </a:lnTo>
                      <a:lnTo>
                        <a:pt x="1087" y="761"/>
                      </a:lnTo>
                      <a:lnTo>
                        <a:pt x="1113" y="773"/>
                      </a:lnTo>
                      <a:lnTo>
                        <a:pt x="1155" y="772"/>
                      </a:lnTo>
                      <a:lnTo>
                        <a:pt x="1173" y="789"/>
                      </a:lnTo>
                      <a:lnTo>
                        <a:pt x="1183" y="803"/>
                      </a:lnTo>
                      <a:lnTo>
                        <a:pt x="1206" y="797"/>
                      </a:lnTo>
                      <a:lnTo>
                        <a:pt x="1231" y="779"/>
                      </a:lnTo>
                      <a:lnTo>
                        <a:pt x="1245" y="767"/>
                      </a:lnTo>
                      <a:lnTo>
                        <a:pt x="1263" y="764"/>
                      </a:lnTo>
                      <a:lnTo>
                        <a:pt x="1280" y="775"/>
                      </a:lnTo>
                      <a:lnTo>
                        <a:pt x="1298" y="769"/>
                      </a:lnTo>
                      <a:lnTo>
                        <a:pt x="1312" y="758"/>
                      </a:lnTo>
                      <a:lnTo>
                        <a:pt x="1342" y="761"/>
                      </a:lnTo>
                      <a:lnTo>
                        <a:pt x="1357" y="764"/>
                      </a:lnTo>
                      <a:lnTo>
                        <a:pt x="1396" y="753"/>
                      </a:lnTo>
                      <a:lnTo>
                        <a:pt x="1424" y="762"/>
                      </a:lnTo>
                      <a:lnTo>
                        <a:pt x="1448" y="785"/>
                      </a:lnTo>
                      <a:lnTo>
                        <a:pt x="1482" y="808"/>
                      </a:lnTo>
                      <a:lnTo>
                        <a:pt x="1509" y="808"/>
                      </a:lnTo>
                      <a:lnTo>
                        <a:pt x="1528" y="819"/>
                      </a:lnTo>
                      <a:lnTo>
                        <a:pt x="1543" y="832"/>
                      </a:lnTo>
                      <a:lnTo>
                        <a:pt x="1548" y="411"/>
                      </a:lnTo>
                      <a:lnTo>
                        <a:pt x="1509" y="174"/>
                      </a:lnTo>
                      <a:lnTo>
                        <a:pt x="1509" y="60"/>
                      </a:lnTo>
                      <a:lnTo>
                        <a:pt x="1509" y="60"/>
                      </a:lnTo>
                      <a:lnTo>
                        <a:pt x="1224" y="53"/>
                      </a:lnTo>
                      <a:lnTo>
                        <a:pt x="994" y="48"/>
                      </a:lnTo>
                      <a:lnTo>
                        <a:pt x="816" y="42"/>
                      </a:lnTo>
                      <a:lnTo>
                        <a:pt x="816" y="42"/>
                      </a:lnTo>
                      <a:lnTo>
                        <a:pt x="604" y="32"/>
                      </a:lnTo>
                      <a:lnTo>
                        <a:pt x="340" y="18"/>
                      </a:lnTo>
                      <a:lnTo>
                        <a:pt x="20" y="0"/>
                      </a:lnTo>
                      <a:lnTo>
                        <a:pt x="14" y="117"/>
                      </a:lnTo>
                      <a:lnTo>
                        <a:pt x="2" y="117"/>
                      </a:lnTo>
                      <a:close/>
                    </a:path>
                  </a:pathLst>
                </a:custGeom>
                <a:solidFill>
                  <a:schemeClr val="bg1">
                    <a:lumMod val="85000"/>
                  </a:schemeClr>
                </a:solidFill>
                <a:ln w="6350">
                  <a:solidFill>
                    <a:srgbClr val="FEF6DF"/>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0" name="Freeform 11">
                  <a:extLst>
                    <a:ext uri="{FF2B5EF4-FFF2-40B4-BE49-F238E27FC236}">
                      <a16:creationId xmlns:a16="http://schemas.microsoft.com/office/drawing/2014/main" id="{0EAA8979-DA7F-CF38-F6C4-F62B6DD7FA7F}"/>
                    </a:ext>
                  </a:extLst>
                </p:cNvPr>
                <p:cNvSpPr/>
                <p:nvPr/>
              </p:nvSpPr>
              <p:spPr bwMode="auto">
                <a:xfrm>
                  <a:off x="4440238" y="2008188"/>
                  <a:ext cx="696912" cy="384175"/>
                </a:xfrm>
                <a:custGeom>
                  <a:cxnLst>
                    <a:cxn ang="0">
                      <a:pos x="1313" y="727"/>
                    </a:cxn>
                    <a:cxn ang="0">
                      <a:pos x="1316" y="243"/>
                    </a:cxn>
                    <a:cxn ang="0">
                      <a:pos x="1285" y="227"/>
                    </a:cxn>
                    <a:cxn ang="0">
                      <a:pos x="1273" y="218"/>
                    </a:cxn>
                    <a:cxn ang="0">
                      <a:pos x="1263" y="187"/>
                    </a:cxn>
                    <a:cxn ang="0">
                      <a:pos x="1232" y="162"/>
                    </a:cxn>
                    <a:cxn ang="0">
                      <a:pos x="1246" y="137"/>
                    </a:cxn>
                    <a:cxn ang="0">
                      <a:pos x="1263" y="111"/>
                    </a:cxn>
                    <a:cxn ang="0">
                      <a:pos x="1263" y="86"/>
                    </a:cxn>
                    <a:cxn ang="0">
                      <a:pos x="1250" y="86"/>
                    </a:cxn>
                    <a:cxn ang="0">
                      <a:pos x="1211" y="86"/>
                    </a:cxn>
                    <a:cxn ang="0">
                      <a:pos x="1203" y="66"/>
                    </a:cxn>
                    <a:cxn ang="0">
                      <a:pos x="1182" y="39"/>
                    </a:cxn>
                    <a:cxn ang="0">
                      <a:pos x="1182" y="39"/>
                    </a:cxn>
                    <a:cxn ang="0">
                      <a:pos x="767" y="26"/>
                    </a:cxn>
                    <a:cxn ang="0">
                      <a:pos x="767" y="26"/>
                    </a:cxn>
                    <a:cxn ang="0">
                      <a:pos x="47" y="0"/>
                    </a:cxn>
                    <a:cxn ang="0">
                      <a:pos x="0" y="677"/>
                    </a:cxn>
                    <a:cxn ang="0">
                      <a:pos x="0" y="677"/>
                    </a:cxn>
                    <a:cxn ang="0">
                      <a:pos x="332" y="695"/>
                    </a:cxn>
                    <a:cxn ang="0">
                      <a:pos x="494" y="703"/>
                    </a:cxn>
                    <a:cxn ang="0">
                      <a:pos x="620" y="709"/>
                    </a:cxn>
                    <a:cxn ang="0">
                      <a:pos x="620" y="709"/>
                    </a:cxn>
                    <a:cxn ang="0">
                      <a:pos x="798" y="715"/>
                    </a:cxn>
                    <a:cxn ang="0">
                      <a:pos x="1028" y="720"/>
                    </a:cxn>
                    <a:cxn ang="0">
                      <a:pos x="1313" y="727"/>
                    </a:cxn>
                    <a:cxn ang="0">
                      <a:pos x="1313" y="727"/>
                    </a:cxn>
                  </a:cxnLst>
                  <a:rect l="0" t="0" r="r" b="b"/>
                  <a:pathLst>
                    <a:path w="1316" h="727">
                      <a:moveTo>
                        <a:pt x="1313" y="727"/>
                      </a:moveTo>
                      <a:lnTo>
                        <a:pt x="1316" y="243"/>
                      </a:lnTo>
                      <a:lnTo>
                        <a:pt x="1285" y="227"/>
                      </a:lnTo>
                      <a:lnTo>
                        <a:pt x="1273" y="218"/>
                      </a:lnTo>
                      <a:lnTo>
                        <a:pt x="1263" y="187"/>
                      </a:lnTo>
                      <a:lnTo>
                        <a:pt x="1232" y="162"/>
                      </a:lnTo>
                      <a:lnTo>
                        <a:pt x="1246" y="137"/>
                      </a:lnTo>
                      <a:lnTo>
                        <a:pt x="1263" y="111"/>
                      </a:lnTo>
                      <a:lnTo>
                        <a:pt x="1263" y="86"/>
                      </a:lnTo>
                      <a:lnTo>
                        <a:pt x="1250" y="86"/>
                      </a:lnTo>
                      <a:lnTo>
                        <a:pt x="1211" y="86"/>
                      </a:lnTo>
                      <a:lnTo>
                        <a:pt x="1203" y="66"/>
                      </a:lnTo>
                      <a:lnTo>
                        <a:pt x="1182" y="39"/>
                      </a:lnTo>
                      <a:lnTo>
                        <a:pt x="1182" y="39"/>
                      </a:lnTo>
                      <a:lnTo>
                        <a:pt x="767" y="26"/>
                      </a:lnTo>
                      <a:lnTo>
                        <a:pt x="767" y="26"/>
                      </a:lnTo>
                      <a:lnTo>
                        <a:pt x="47" y="0"/>
                      </a:lnTo>
                      <a:lnTo>
                        <a:pt x="0" y="677"/>
                      </a:lnTo>
                      <a:lnTo>
                        <a:pt x="0" y="677"/>
                      </a:lnTo>
                      <a:lnTo>
                        <a:pt x="332" y="695"/>
                      </a:lnTo>
                      <a:lnTo>
                        <a:pt x="494" y="703"/>
                      </a:lnTo>
                      <a:lnTo>
                        <a:pt x="620" y="709"/>
                      </a:lnTo>
                      <a:lnTo>
                        <a:pt x="620" y="709"/>
                      </a:lnTo>
                      <a:lnTo>
                        <a:pt x="798" y="715"/>
                      </a:lnTo>
                      <a:lnTo>
                        <a:pt x="1028" y="720"/>
                      </a:lnTo>
                      <a:lnTo>
                        <a:pt x="1313" y="727"/>
                      </a:lnTo>
                      <a:lnTo>
                        <a:pt x="1313" y="727"/>
                      </a:lnTo>
                      <a:close/>
                    </a:path>
                  </a:pathLst>
                </a:custGeom>
                <a:grp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1" name="Freeform 12">
                  <a:extLst>
                    <a:ext uri="{FF2B5EF4-FFF2-40B4-BE49-F238E27FC236}">
                      <a16:creationId xmlns:a16="http://schemas.microsoft.com/office/drawing/2014/main" id="{6F9BD298-2AF1-D429-64E5-4988FC440C7A}"/>
                    </a:ext>
                  </a:extLst>
                </p:cNvPr>
                <p:cNvSpPr/>
                <p:nvPr/>
              </p:nvSpPr>
              <p:spPr bwMode="auto">
                <a:xfrm>
                  <a:off x="4297363" y="1638300"/>
                  <a:ext cx="769937" cy="390525"/>
                </a:xfrm>
                <a:custGeom>
                  <a:cxnLst>
                    <a:cxn ang="0">
                      <a:pos x="1454" y="736"/>
                    </a:cxn>
                    <a:cxn ang="0">
                      <a:pos x="1456" y="738"/>
                    </a:cxn>
                    <a:cxn ang="0">
                      <a:pos x="1456" y="738"/>
                    </a:cxn>
                    <a:cxn ang="0">
                      <a:pos x="1447" y="718"/>
                    </a:cxn>
                    <a:cxn ang="0">
                      <a:pos x="1440" y="691"/>
                    </a:cxn>
                    <a:cxn ang="0">
                      <a:pos x="1440" y="691"/>
                    </a:cxn>
                    <a:cxn ang="0">
                      <a:pos x="1429" y="687"/>
                    </a:cxn>
                    <a:cxn ang="0">
                      <a:pos x="1421" y="684"/>
                    </a:cxn>
                    <a:cxn ang="0">
                      <a:pos x="1414" y="680"/>
                    </a:cxn>
                    <a:cxn ang="0">
                      <a:pos x="1414" y="680"/>
                    </a:cxn>
                    <a:cxn ang="0">
                      <a:pos x="1411" y="677"/>
                    </a:cxn>
                    <a:cxn ang="0">
                      <a:pos x="1406" y="665"/>
                    </a:cxn>
                    <a:cxn ang="0">
                      <a:pos x="1411" y="655"/>
                    </a:cxn>
                    <a:cxn ang="0">
                      <a:pos x="1407" y="630"/>
                    </a:cxn>
                    <a:cxn ang="0">
                      <a:pos x="1395" y="620"/>
                    </a:cxn>
                    <a:cxn ang="0">
                      <a:pos x="1388" y="608"/>
                    </a:cxn>
                    <a:cxn ang="0">
                      <a:pos x="1382" y="576"/>
                    </a:cxn>
                    <a:cxn ang="0">
                      <a:pos x="1382" y="527"/>
                    </a:cxn>
                    <a:cxn ang="0">
                      <a:pos x="1375" y="518"/>
                    </a:cxn>
                    <a:cxn ang="0">
                      <a:pos x="1368" y="502"/>
                    </a:cxn>
                    <a:cxn ang="0">
                      <a:pos x="1371" y="484"/>
                    </a:cxn>
                    <a:cxn ang="0">
                      <a:pos x="1371" y="439"/>
                    </a:cxn>
                    <a:cxn ang="0">
                      <a:pos x="1364" y="408"/>
                    </a:cxn>
                    <a:cxn ang="0">
                      <a:pos x="1352" y="398"/>
                    </a:cxn>
                    <a:cxn ang="0">
                      <a:pos x="1343" y="398"/>
                    </a:cxn>
                    <a:cxn ang="0">
                      <a:pos x="1339" y="386"/>
                    </a:cxn>
                    <a:cxn ang="0">
                      <a:pos x="1335" y="364"/>
                    </a:cxn>
                    <a:cxn ang="0">
                      <a:pos x="1331" y="347"/>
                    </a:cxn>
                    <a:cxn ang="0">
                      <a:pos x="1343" y="344"/>
                    </a:cxn>
                    <a:cxn ang="0">
                      <a:pos x="1343" y="337"/>
                    </a:cxn>
                    <a:cxn ang="0">
                      <a:pos x="1336" y="332"/>
                    </a:cxn>
                    <a:cxn ang="0">
                      <a:pos x="1332" y="318"/>
                    </a:cxn>
                    <a:cxn ang="0">
                      <a:pos x="1325" y="304"/>
                    </a:cxn>
                    <a:cxn ang="0">
                      <a:pos x="1316" y="283"/>
                    </a:cxn>
                    <a:cxn ang="0">
                      <a:pos x="1304" y="255"/>
                    </a:cxn>
                    <a:cxn ang="0">
                      <a:pos x="1292" y="228"/>
                    </a:cxn>
                    <a:cxn ang="0">
                      <a:pos x="1277" y="186"/>
                    </a:cxn>
                    <a:cxn ang="0">
                      <a:pos x="1263" y="169"/>
                    </a:cxn>
                    <a:cxn ang="0">
                      <a:pos x="1260" y="165"/>
                    </a:cxn>
                    <a:cxn ang="0">
                      <a:pos x="1241" y="149"/>
                    </a:cxn>
                    <a:cxn ang="0">
                      <a:pos x="1207" y="126"/>
                    </a:cxn>
                    <a:cxn ang="0">
                      <a:pos x="1185" y="118"/>
                    </a:cxn>
                    <a:cxn ang="0">
                      <a:pos x="1163" y="108"/>
                    </a:cxn>
                    <a:cxn ang="0">
                      <a:pos x="1143" y="90"/>
                    </a:cxn>
                    <a:cxn ang="0">
                      <a:pos x="1109" y="86"/>
                    </a:cxn>
                    <a:cxn ang="0">
                      <a:pos x="1067" y="89"/>
                    </a:cxn>
                    <a:cxn ang="0">
                      <a:pos x="1056" y="89"/>
                    </a:cxn>
                    <a:cxn ang="0">
                      <a:pos x="1039" y="96"/>
                    </a:cxn>
                    <a:cxn ang="0">
                      <a:pos x="1032" y="104"/>
                    </a:cxn>
                    <a:cxn ang="0">
                      <a:pos x="1019" y="100"/>
                    </a:cxn>
                    <a:cxn ang="0">
                      <a:pos x="1002" y="89"/>
                    </a:cxn>
                    <a:cxn ang="0">
                      <a:pos x="974" y="75"/>
                    </a:cxn>
                    <a:cxn ang="0">
                      <a:pos x="939" y="57"/>
                    </a:cxn>
                    <a:cxn ang="0">
                      <a:pos x="46" y="0"/>
                    </a:cxn>
                    <a:cxn ang="0">
                      <a:pos x="0" y="444"/>
                    </a:cxn>
                    <a:cxn ang="0">
                      <a:pos x="337" y="476"/>
                    </a:cxn>
                    <a:cxn ang="0">
                      <a:pos x="321" y="697"/>
                    </a:cxn>
                    <a:cxn ang="0">
                      <a:pos x="321" y="697"/>
                    </a:cxn>
                    <a:cxn ang="0">
                      <a:pos x="321" y="697"/>
                    </a:cxn>
                    <a:cxn ang="0">
                      <a:pos x="1039" y="723"/>
                    </a:cxn>
                    <a:cxn ang="0">
                      <a:pos x="1039" y="723"/>
                    </a:cxn>
                    <a:cxn ang="0">
                      <a:pos x="1454" y="736"/>
                    </a:cxn>
                    <a:cxn ang="0">
                      <a:pos x="1454" y="736"/>
                    </a:cxn>
                  </a:cxnLst>
                  <a:rect l="0" t="0" r="r" b="b"/>
                  <a:pathLst>
                    <a:path w="1456" h="738">
                      <a:moveTo>
                        <a:pt x="1454" y="736"/>
                      </a:moveTo>
                      <a:lnTo>
                        <a:pt x="1456" y="738"/>
                      </a:lnTo>
                      <a:lnTo>
                        <a:pt x="1456" y="738"/>
                      </a:lnTo>
                      <a:lnTo>
                        <a:pt x="1447" y="718"/>
                      </a:lnTo>
                      <a:lnTo>
                        <a:pt x="1440" y="691"/>
                      </a:lnTo>
                      <a:lnTo>
                        <a:pt x="1440" y="691"/>
                      </a:lnTo>
                      <a:lnTo>
                        <a:pt x="1429" y="687"/>
                      </a:lnTo>
                      <a:lnTo>
                        <a:pt x="1421" y="684"/>
                      </a:lnTo>
                      <a:lnTo>
                        <a:pt x="1414" y="680"/>
                      </a:lnTo>
                      <a:lnTo>
                        <a:pt x="1414" y="680"/>
                      </a:lnTo>
                      <a:lnTo>
                        <a:pt x="1411" y="677"/>
                      </a:lnTo>
                      <a:lnTo>
                        <a:pt x="1406" y="665"/>
                      </a:lnTo>
                      <a:lnTo>
                        <a:pt x="1411" y="655"/>
                      </a:lnTo>
                      <a:lnTo>
                        <a:pt x="1407" y="630"/>
                      </a:lnTo>
                      <a:lnTo>
                        <a:pt x="1395" y="620"/>
                      </a:lnTo>
                      <a:lnTo>
                        <a:pt x="1388" y="608"/>
                      </a:lnTo>
                      <a:lnTo>
                        <a:pt x="1382" y="576"/>
                      </a:lnTo>
                      <a:lnTo>
                        <a:pt x="1382" y="527"/>
                      </a:lnTo>
                      <a:lnTo>
                        <a:pt x="1375" y="518"/>
                      </a:lnTo>
                      <a:lnTo>
                        <a:pt x="1368" y="502"/>
                      </a:lnTo>
                      <a:lnTo>
                        <a:pt x="1371" y="484"/>
                      </a:lnTo>
                      <a:lnTo>
                        <a:pt x="1371" y="439"/>
                      </a:lnTo>
                      <a:lnTo>
                        <a:pt x="1364" y="408"/>
                      </a:lnTo>
                      <a:lnTo>
                        <a:pt x="1352" y="398"/>
                      </a:lnTo>
                      <a:lnTo>
                        <a:pt x="1343" y="398"/>
                      </a:lnTo>
                      <a:lnTo>
                        <a:pt x="1339" y="386"/>
                      </a:lnTo>
                      <a:lnTo>
                        <a:pt x="1335" y="364"/>
                      </a:lnTo>
                      <a:lnTo>
                        <a:pt x="1331" y="347"/>
                      </a:lnTo>
                      <a:lnTo>
                        <a:pt x="1343" y="344"/>
                      </a:lnTo>
                      <a:lnTo>
                        <a:pt x="1343" y="337"/>
                      </a:lnTo>
                      <a:lnTo>
                        <a:pt x="1336" y="332"/>
                      </a:lnTo>
                      <a:lnTo>
                        <a:pt x="1332" y="318"/>
                      </a:lnTo>
                      <a:lnTo>
                        <a:pt x="1325" y="304"/>
                      </a:lnTo>
                      <a:lnTo>
                        <a:pt x="1316" y="283"/>
                      </a:lnTo>
                      <a:lnTo>
                        <a:pt x="1304" y="255"/>
                      </a:lnTo>
                      <a:lnTo>
                        <a:pt x="1292" y="228"/>
                      </a:lnTo>
                      <a:lnTo>
                        <a:pt x="1277" y="186"/>
                      </a:lnTo>
                      <a:lnTo>
                        <a:pt x="1263" y="169"/>
                      </a:lnTo>
                      <a:lnTo>
                        <a:pt x="1260" y="165"/>
                      </a:lnTo>
                      <a:lnTo>
                        <a:pt x="1241" y="149"/>
                      </a:lnTo>
                      <a:lnTo>
                        <a:pt x="1207" y="126"/>
                      </a:lnTo>
                      <a:lnTo>
                        <a:pt x="1185" y="118"/>
                      </a:lnTo>
                      <a:lnTo>
                        <a:pt x="1163" y="108"/>
                      </a:lnTo>
                      <a:lnTo>
                        <a:pt x="1143" y="90"/>
                      </a:lnTo>
                      <a:lnTo>
                        <a:pt x="1109" y="86"/>
                      </a:lnTo>
                      <a:lnTo>
                        <a:pt x="1067" y="89"/>
                      </a:lnTo>
                      <a:lnTo>
                        <a:pt x="1056" y="89"/>
                      </a:lnTo>
                      <a:lnTo>
                        <a:pt x="1039" y="96"/>
                      </a:lnTo>
                      <a:lnTo>
                        <a:pt x="1032" y="104"/>
                      </a:lnTo>
                      <a:lnTo>
                        <a:pt x="1019" y="100"/>
                      </a:lnTo>
                      <a:lnTo>
                        <a:pt x="1002" y="89"/>
                      </a:lnTo>
                      <a:lnTo>
                        <a:pt x="974" y="75"/>
                      </a:lnTo>
                      <a:lnTo>
                        <a:pt x="939" y="57"/>
                      </a:lnTo>
                      <a:lnTo>
                        <a:pt x="46" y="0"/>
                      </a:lnTo>
                      <a:lnTo>
                        <a:pt x="0" y="444"/>
                      </a:lnTo>
                      <a:lnTo>
                        <a:pt x="337" y="476"/>
                      </a:lnTo>
                      <a:lnTo>
                        <a:pt x="321" y="697"/>
                      </a:lnTo>
                      <a:lnTo>
                        <a:pt x="321" y="697"/>
                      </a:lnTo>
                      <a:lnTo>
                        <a:pt x="321" y="697"/>
                      </a:lnTo>
                      <a:lnTo>
                        <a:pt x="1039" y="723"/>
                      </a:lnTo>
                      <a:lnTo>
                        <a:pt x="1039" y="723"/>
                      </a:lnTo>
                      <a:lnTo>
                        <a:pt x="1454" y="736"/>
                      </a:lnTo>
                      <a:lnTo>
                        <a:pt x="1454" y="736"/>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2" name="Freeform 13">
                  <a:extLst>
                    <a:ext uri="{FF2B5EF4-FFF2-40B4-BE49-F238E27FC236}">
                      <a16:creationId xmlns:a16="http://schemas.microsoft.com/office/drawing/2014/main" id="{7A766127-30BE-D5F2-4AC7-C0F8F3651DC4}"/>
                    </a:ext>
                  </a:extLst>
                </p:cNvPr>
                <p:cNvSpPr/>
                <p:nvPr/>
              </p:nvSpPr>
              <p:spPr bwMode="auto">
                <a:xfrm>
                  <a:off x="4321175" y="1289050"/>
                  <a:ext cx="661987" cy="444500"/>
                </a:xfrm>
                <a:custGeom>
                  <a:cxnLst>
                    <a:cxn ang="0">
                      <a:pos x="928" y="736"/>
                    </a:cxn>
                    <a:cxn ang="0">
                      <a:pos x="956" y="750"/>
                    </a:cxn>
                    <a:cxn ang="0">
                      <a:pos x="973" y="761"/>
                    </a:cxn>
                    <a:cxn ang="0">
                      <a:pos x="986" y="765"/>
                    </a:cxn>
                    <a:cxn ang="0">
                      <a:pos x="993" y="757"/>
                    </a:cxn>
                    <a:cxn ang="0">
                      <a:pos x="1010" y="750"/>
                    </a:cxn>
                    <a:cxn ang="0">
                      <a:pos x="1021" y="750"/>
                    </a:cxn>
                    <a:cxn ang="0">
                      <a:pos x="1063" y="747"/>
                    </a:cxn>
                    <a:cxn ang="0">
                      <a:pos x="1097" y="751"/>
                    </a:cxn>
                    <a:cxn ang="0">
                      <a:pos x="1117" y="769"/>
                    </a:cxn>
                    <a:cxn ang="0">
                      <a:pos x="1139" y="779"/>
                    </a:cxn>
                    <a:cxn ang="0">
                      <a:pos x="1161" y="787"/>
                    </a:cxn>
                    <a:cxn ang="0">
                      <a:pos x="1195" y="810"/>
                    </a:cxn>
                    <a:cxn ang="0">
                      <a:pos x="1214" y="826"/>
                    </a:cxn>
                    <a:cxn ang="0">
                      <a:pos x="1217" y="830"/>
                    </a:cxn>
                    <a:cxn ang="0">
                      <a:pos x="1224" y="839"/>
                    </a:cxn>
                    <a:cxn ang="0">
                      <a:pos x="1224" y="839"/>
                    </a:cxn>
                    <a:cxn ang="0">
                      <a:pos x="1224" y="828"/>
                    </a:cxn>
                    <a:cxn ang="0">
                      <a:pos x="1224" y="807"/>
                    </a:cxn>
                    <a:cxn ang="0">
                      <a:pos x="1204" y="794"/>
                    </a:cxn>
                    <a:cxn ang="0">
                      <a:pos x="1204" y="779"/>
                    </a:cxn>
                    <a:cxn ang="0">
                      <a:pos x="1211" y="765"/>
                    </a:cxn>
                    <a:cxn ang="0">
                      <a:pos x="1224" y="761"/>
                    </a:cxn>
                    <a:cxn ang="0">
                      <a:pos x="1224" y="729"/>
                    </a:cxn>
                    <a:cxn ang="0">
                      <a:pos x="1227" y="712"/>
                    </a:cxn>
                    <a:cxn ang="0">
                      <a:pos x="1236" y="708"/>
                    </a:cxn>
                    <a:cxn ang="0">
                      <a:pos x="1236" y="690"/>
                    </a:cxn>
                    <a:cxn ang="0">
                      <a:pos x="1225" y="667"/>
                    </a:cxn>
                    <a:cxn ang="0">
                      <a:pos x="1217" y="661"/>
                    </a:cxn>
                    <a:cxn ang="0">
                      <a:pos x="1221" y="637"/>
                    </a:cxn>
                    <a:cxn ang="0">
                      <a:pos x="1221" y="624"/>
                    </a:cxn>
                    <a:cxn ang="0">
                      <a:pos x="1236" y="624"/>
                    </a:cxn>
                    <a:cxn ang="0">
                      <a:pos x="1250" y="222"/>
                    </a:cxn>
                    <a:cxn ang="0">
                      <a:pos x="1236" y="206"/>
                    </a:cxn>
                    <a:cxn ang="0">
                      <a:pos x="1228" y="193"/>
                    </a:cxn>
                    <a:cxn ang="0">
                      <a:pos x="1204" y="184"/>
                    </a:cxn>
                    <a:cxn ang="0">
                      <a:pos x="1199" y="171"/>
                    </a:cxn>
                    <a:cxn ang="0">
                      <a:pos x="1188" y="157"/>
                    </a:cxn>
                    <a:cxn ang="0">
                      <a:pos x="1181" y="146"/>
                    </a:cxn>
                    <a:cxn ang="0">
                      <a:pos x="1181" y="135"/>
                    </a:cxn>
                    <a:cxn ang="0">
                      <a:pos x="1181" y="127"/>
                    </a:cxn>
                    <a:cxn ang="0">
                      <a:pos x="1193" y="111"/>
                    </a:cxn>
                    <a:cxn ang="0">
                      <a:pos x="1208" y="98"/>
                    </a:cxn>
                    <a:cxn ang="0">
                      <a:pos x="1225" y="81"/>
                    </a:cxn>
                    <a:cxn ang="0">
                      <a:pos x="1224" y="71"/>
                    </a:cxn>
                    <a:cxn ang="0">
                      <a:pos x="1222" y="67"/>
                    </a:cxn>
                    <a:cxn ang="0">
                      <a:pos x="1222" y="67"/>
                    </a:cxn>
                    <a:cxn ang="0">
                      <a:pos x="982" y="57"/>
                    </a:cxn>
                    <a:cxn ang="0">
                      <a:pos x="787" y="48"/>
                    </a:cxn>
                    <a:cxn ang="0">
                      <a:pos x="634" y="41"/>
                    </a:cxn>
                    <a:cxn ang="0">
                      <a:pos x="634" y="41"/>
                    </a:cxn>
                    <a:cxn ang="0">
                      <a:pos x="483" y="31"/>
                    </a:cxn>
                    <a:cxn ang="0">
                      <a:pos x="295" y="17"/>
                    </a:cxn>
                    <a:cxn ang="0">
                      <a:pos x="65" y="0"/>
                    </a:cxn>
                    <a:cxn ang="0">
                      <a:pos x="0" y="661"/>
                    </a:cxn>
                    <a:cxn ang="0">
                      <a:pos x="893" y="718"/>
                    </a:cxn>
                    <a:cxn ang="0">
                      <a:pos x="928" y="736"/>
                    </a:cxn>
                  </a:cxnLst>
                  <a:rect l="0" t="0" r="r" b="b"/>
                  <a:pathLst>
                    <a:path w="1250" h="839">
                      <a:moveTo>
                        <a:pt x="928" y="736"/>
                      </a:moveTo>
                      <a:lnTo>
                        <a:pt x="956" y="750"/>
                      </a:lnTo>
                      <a:lnTo>
                        <a:pt x="973" y="761"/>
                      </a:lnTo>
                      <a:lnTo>
                        <a:pt x="986" y="765"/>
                      </a:lnTo>
                      <a:lnTo>
                        <a:pt x="993" y="757"/>
                      </a:lnTo>
                      <a:lnTo>
                        <a:pt x="1010" y="750"/>
                      </a:lnTo>
                      <a:lnTo>
                        <a:pt x="1021" y="750"/>
                      </a:lnTo>
                      <a:lnTo>
                        <a:pt x="1063" y="747"/>
                      </a:lnTo>
                      <a:lnTo>
                        <a:pt x="1097" y="751"/>
                      </a:lnTo>
                      <a:lnTo>
                        <a:pt x="1117" y="769"/>
                      </a:lnTo>
                      <a:lnTo>
                        <a:pt x="1139" y="779"/>
                      </a:lnTo>
                      <a:lnTo>
                        <a:pt x="1161" y="787"/>
                      </a:lnTo>
                      <a:lnTo>
                        <a:pt x="1195" y="810"/>
                      </a:lnTo>
                      <a:lnTo>
                        <a:pt x="1214" y="826"/>
                      </a:lnTo>
                      <a:lnTo>
                        <a:pt x="1217" y="830"/>
                      </a:lnTo>
                      <a:lnTo>
                        <a:pt x="1224" y="839"/>
                      </a:lnTo>
                      <a:lnTo>
                        <a:pt x="1224" y="839"/>
                      </a:lnTo>
                      <a:lnTo>
                        <a:pt x="1224" y="828"/>
                      </a:lnTo>
                      <a:lnTo>
                        <a:pt x="1224" y="807"/>
                      </a:lnTo>
                      <a:lnTo>
                        <a:pt x="1204" y="794"/>
                      </a:lnTo>
                      <a:lnTo>
                        <a:pt x="1204" y="779"/>
                      </a:lnTo>
                      <a:lnTo>
                        <a:pt x="1211" y="765"/>
                      </a:lnTo>
                      <a:lnTo>
                        <a:pt x="1224" y="761"/>
                      </a:lnTo>
                      <a:lnTo>
                        <a:pt x="1224" y="729"/>
                      </a:lnTo>
                      <a:lnTo>
                        <a:pt x="1227" y="712"/>
                      </a:lnTo>
                      <a:lnTo>
                        <a:pt x="1236" y="708"/>
                      </a:lnTo>
                      <a:lnTo>
                        <a:pt x="1236" y="690"/>
                      </a:lnTo>
                      <a:lnTo>
                        <a:pt x="1225" y="667"/>
                      </a:lnTo>
                      <a:lnTo>
                        <a:pt x="1217" y="661"/>
                      </a:lnTo>
                      <a:lnTo>
                        <a:pt x="1221" y="637"/>
                      </a:lnTo>
                      <a:lnTo>
                        <a:pt x="1221" y="624"/>
                      </a:lnTo>
                      <a:lnTo>
                        <a:pt x="1236" y="624"/>
                      </a:lnTo>
                      <a:lnTo>
                        <a:pt x="1250" y="222"/>
                      </a:lnTo>
                      <a:lnTo>
                        <a:pt x="1236" y="206"/>
                      </a:lnTo>
                      <a:lnTo>
                        <a:pt x="1228" y="193"/>
                      </a:lnTo>
                      <a:lnTo>
                        <a:pt x="1204" y="184"/>
                      </a:lnTo>
                      <a:lnTo>
                        <a:pt x="1199" y="171"/>
                      </a:lnTo>
                      <a:lnTo>
                        <a:pt x="1188" y="157"/>
                      </a:lnTo>
                      <a:lnTo>
                        <a:pt x="1181" y="146"/>
                      </a:lnTo>
                      <a:lnTo>
                        <a:pt x="1181" y="135"/>
                      </a:lnTo>
                      <a:lnTo>
                        <a:pt x="1181" y="127"/>
                      </a:lnTo>
                      <a:lnTo>
                        <a:pt x="1193" y="111"/>
                      </a:lnTo>
                      <a:lnTo>
                        <a:pt x="1208" y="98"/>
                      </a:lnTo>
                      <a:lnTo>
                        <a:pt x="1225" y="81"/>
                      </a:lnTo>
                      <a:lnTo>
                        <a:pt x="1224" y="71"/>
                      </a:lnTo>
                      <a:lnTo>
                        <a:pt x="1222" y="67"/>
                      </a:lnTo>
                      <a:lnTo>
                        <a:pt x="1222" y="67"/>
                      </a:lnTo>
                      <a:lnTo>
                        <a:pt x="982" y="57"/>
                      </a:lnTo>
                      <a:lnTo>
                        <a:pt x="787" y="48"/>
                      </a:lnTo>
                      <a:lnTo>
                        <a:pt x="634" y="41"/>
                      </a:lnTo>
                      <a:lnTo>
                        <a:pt x="634" y="41"/>
                      </a:lnTo>
                      <a:lnTo>
                        <a:pt x="483" y="31"/>
                      </a:lnTo>
                      <a:lnTo>
                        <a:pt x="295" y="17"/>
                      </a:lnTo>
                      <a:lnTo>
                        <a:pt x="65" y="0"/>
                      </a:lnTo>
                      <a:lnTo>
                        <a:pt x="0" y="661"/>
                      </a:lnTo>
                      <a:lnTo>
                        <a:pt x="893" y="718"/>
                      </a:lnTo>
                      <a:lnTo>
                        <a:pt x="928" y="736"/>
                      </a:lnTo>
                      <a:close/>
                    </a:path>
                  </a:pathLst>
                </a:custGeom>
                <a:grp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3" name="Freeform 14">
                  <a:extLst>
                    <a:ext uri="{FF2B5EF4-FFF2-40B4-BE49-F238E27FC236}">
                      <a16:creationId xmlns:a16="http://schemas.microsoft.com/office/drawing/2014/main" id="{3CFAD967-802D-B57A-DECE-633431A4D37A}"/>
                    </a:ext>
                  </a:extLst>
                </p:cNvPr>
                <p:cNvSpPr/>
                <p:nvPr/>
              </p:nvSpPr>
              <p:spPr bwMode="auto">
                <a:xfrm>
                  <a:off x="3679825" y="1325563"/>
                  <a:ext cx="665162" cy="547687"/>
                </a:xfrm>
                <a:custGeom>
                  <a:cxnLst>
                    <a:cxn ang="0">
                      <a:pos x="1256" y="142"/>
                    </a:cxn>
                    <a:cxn ang="0">
                      <a:pos x="1255" y="142"/>
                    </a:cxn>
                    <a:cxn ang="0">
                      <a:pos x="154" y="0"/>
                    </a:cxn>
                    <a:cxn ang="0">
                      <a:pos x="132" y="127"/>
                    </a:cxn>
                    <a:cxn ang="0">
                      <a:pos x="35" y="668"/>
                    </a:cxn>
                    <a:cxn ang="0">
                      <a:pos x="0" y="887"/>
                    </a:cxn>
                    <a:cxn ang="0">
                      <a:pos x="335" y="940"/>
                    </a:cxn>
                    <a:cxn ang="0">
                      <a:pos x="1166" y="1037"/>
                    </a:cxn>
                    <a:cxn ang="0">
                      <a:pos x="1212" y="593"/>
                    </a:cxn>
                    <a:cxn ang="0">
                      <a:pos x="1256" y="142"/>
                    </a:cxn>
                  </a:cxnLst>
                  <a:rect l="0" t="0" r="r" b="b"/>
                  <a:pathLst>
                    <a:path w="1256" h="1037">
                      <a:moveTo>
                        <a:pt x="1256" y="142"/>
                      </a:moveTo>
                      <a:lnTo>
                        <a:pt x="1255" y="142"/>
                      </a:lnTo>
                      <a:lnTo>
                        <a:pt x="154" y="0"/>
                      </a:lnTo>
                      <a:lnTo>
                        <a:pt x="132" y="127"/>
                      </a:lnTo>
                      <a:lnTo>
                        <a:pt x="35" y="668"/>
                      </a:lnTo>
                      <a:lnTo>
                        <a:pt x="0" y="887"/>
                      </a:lnTo>
                      <a:lnTo>
                        <a:pt x="335" y="940"/>
                      </a:lnTo>
                      <a:lnTo>
                        <a:pt x="1166" y="1037"/>
                      </a:lnTo>
                      <a:lnTo>
                        <a:pt x="1212" y="593"/>
                      </a:lnTo>
                      <a:lnTo>
                        <a:pt x="1256" y="142"/>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4" name="Freeform 15">
                  <a:extLst>
                    <a:ext uri="{FF2B5EF4-FFF2-40B4-BE49-F238E27FC236}">
                      <a16:creationId xmlns:a16="http://schemas.microsoft.com/office/drawing/2014/main" id="{3008553B-0B35-1E70-30CA-A97B334FB570}"/>
                    </a:ext>
                  </a:extLst>
                </p:cNvPr>
                <p:cNvSpPr/>
                <p:nvPr/>
              </p:nvSpPr>
              <p:spPr bwMode="auto">
                <a:xfrm>
                  <a:off x="4356100" y="928689"/>
                  <a:ext cx="617537" cy="398462"/>
                </a:xfrm>
                <a:custGeom>
                  <a:cxnLst>
                    <a:cxn ang="0">
                      <a:pos x="1157" y="749"/>
                    </a:cxn>
                    <a:cxn ang="0">
                      <a:pos x="1159" y="753"/>
                    </a:cxn>
                    <a:cxn ang="0">
                      <a:pos x="1159" y="755"/>
                    </a:cxn>
                    <a:cxn ang="0">
                      <a:pos x="1168" y="743"/>
                    </a:cxn>
                    <a:cxn ang="0">
                      <a:pos x="1168" y="720"/>
                    </a:cxn>
                    <a:cxn ang="0">
                      <a:pos x="1168" y="699"/>
                    </a:cxn>
                    <a:cxn ang="0">
                      <a:pos x="1163" y="671"/>
                    </a:cxn>
                    <a:cxn ang="0">
                      <a:pos x="1153" y="656"/>
                    </a:cxn>
                    <a:cxn ang="0">
                      <a:pos x="1142" y="641"/>
                    </a:cxn>
                    <a:cxn ang="0">
                      <a:pos x="1142" y="612"/>
                    </a:cxn>
                    <a:cxn ang="0">
                      <a:pos x="1135" y="602"/>
                    </a:cxn>
                    <a:cxn ang="0">
                      <a:pos x="1125" y="588"/>
                    </a:cxn>
                    <a:cxn ang="0">
                      <a:pos x="1125" y="546"/>
                    </a:cxn>
                    <a:cxn ang="0">
                      <a:pos x="1125" y="480"/>
                    </a:cxn>
                    <a:cxn ang="0">
                      <a:pos x="1121" y="399"/>
                    </a:cxn>
                    <a:cxn ang="0">
                      <a:pos x="1121" y="356"/>
                    </a:cxn>
                    <a:cxn ang="0">
                      <a:pos x="1103" y="326"/>
                    </a:cxn>
                    <a:cxn ang="0">
                      <a:pos x="1091" y="277"/>
                    </a:cxn>
                    <a:cxn ang="0">
                      <a:pos x="1081" y="249"/>
                    </a:cxn>
                    <a:cxn ang="0">
                      <a:pos x="1087" y="219"/>
                    </a:cxn>
                    <a:cxn ang="0">
                      <a:pos x="1085" y="192"/>
                    </a:cxn>
                    <a:cxn ang="0">
                      <a:pos x="1081" y="180"/>
                    </a:cxn>
                    <a:cxn ang="0">
                      <a:pos x="1081" y="158"/>
                    </a:cxn>
                    <a:cxn ang="0">
                      <a:pos x="1081" y="154"/>
                    </a:cxn>
                    <a:cxn ang="0">
                      <a:pos x="1089" y="144"/>
                    </a:cxn>
                    <a:cxn ang="0">
                      <a:pos x="1094" y="133"/>
                    </a:cxn>
                    <a:cxn ang="0">
                      <a:pos x="1091" y="116"/>
                    </a:cxn>
                    <a:cxn ang="0">
                      <a:pos x="1081" y="104"/>
                    </a:cxn>
                    <a:cxn ang="0">
                      <a:pos x="1081" y="97"/>
                    </a:cxn>
                    <a:cxn ang="0">
                      <a:pos x="1077" y="81"/>
                    </a:cxn>
                    <a:cxn ang="0">
                      <a:pos x="1071" y="62"/>
                    </a:cxn>
                    <a:cxn ang="0">
                      <a:pos x="1071" y="62"/>
                    </a:cxn>
                    <a:cxn ang="0">
                      <a:pos x="819" y="51"/>
                    </a:cxn>
                    <a:cxn ang="0">
                      <a:pos x="612" y="41"/>
                    </a:cxn>
                    <a:cxn ang="0">
                      <a:pos x="450" y="33"/>
                    </a:cxn>
                    <a:cxn ang="0">
                      <a:pos x="450" y="33"/>
                    </a:cxn>
                    <a:cxn ang="0">
                      <a:pos x="350" y="25"/>
                    </a:cxn>
                    <a:cxn ang="0">
                      <a:pos x="222" y="13"/>
                    </a:cxn>
                    <a:cxn ang="0">
                      <a:pos x="65" y="0"/>
                    </a:cxn>
                    <a:cxn ang="0">
                      <a:pos x="0" y="682"/>
                    </a:cxn>
                    <a:cxn ang="0">
                      <a:pos x="0" y="682"/>
                    </a:cxn>
                    <a:cxn ang="0">
                      <a:pos x="230" y="699"/>
                    </a:cxn>
                    <a:cxn ang="0">
                      <a:pos x="418" y="713"/>
                    </a:cxn>
                    <a:cxn ang="0">
                      <a:pos x="569" y="723"/>
                    </a:cxn>
                    <a:cxn ang="0">
                      <a:pos x="569" y="723"/>
                    </a:cxn>
                    <a:cxn ang="0">
                      <a:pos x="722" y="730"/>
                    </a:cxn>
                    <a:cxn ang="0">
                      <a:pos x="917" y="739"/>
                    </a:cxn>
                    <a:cxn ang="0">
                      <a:pos x="1157" y="749"/>
                    </a:cxn>
                    <a:cxn ang="0">
                      <a:pos x="1157" y="749"/>
                    </a:cxn>
                  </a:cxnLst>
                  <a:rect l="0" t="0" r="r" b="b"/>
                  <a:pathLst>
                    <a:path w="1168" h="755">
                      <a:moveTo>
                        <a:pt x="1157" y="749"/>
                      </a:moveTo>
                      <a:lnTo>
                        <a:pt x="1159" y="753"/>
                      </a:lnTo>
                      <a:lnTo>
                        <a:pt x="1159" y="755"/>
                      </a:lnTo>
                      <a:lnTo>
                        <a:pt x="1168" y="743"/>
                      </a:lnTo>
                      <a:lnTo>
                        <a:pt x="1168" y="720"/>
                      </a:lnTo>
                      <a:lnTo>
                        <a:pt x="1168" y="699"/>
                      </a:lnTo>
                      <a:lnTo>
                        <a:pt x="1163" y="671"/>
                      </a:lnTo>
                      <a:lnTo>
                        <a:pt x="1153" y="656"/>
                      </a:lnTo>
                      <a:lnTo>
                        <a:pt x="1142" y="641"/>
                      </a:lnTo>
                      <a:lnTo>
                        <a:pt x="1142" y="612"/>
                      </a:lnTo>
                      <a:lnTo>
                        <a:pt x="1135" y="602"/>
                      </a:lnTo>
                      <a:lnTo>
                        <a:pt x="1125" y="588"/>
                      </a:lnTo>
                      <a:lnTo>
                        <a:pt x="1125" y="546"/>
                      </a:lnTo>
                      <a:lnTo>
                        <a:pt x="1125" y="480"/>
                      </a:lnTo>
                      <a:lnTo>
                        <a:pt x="1121" y="399"/>
                      </a:lnTo>
                      <a:lnTo>
                        <a:pt x="1121" y="356"/>
                      </a:lnTo>
                      <a:lnTo>
                        <a:pt x="1103" y="326"/>
                      </a:lnTo>
                      <a:lnTo>
                        <a:pt x="1091" y="277"/>
                      </a:lnTo>
                      <a:lnTo>
                        <a:pt x="1081" y="249"/>
                      </a:lnTo>
                      <a:lnTo>
                        <a:pt x="1087" y="219"/>
                      </a:lnTo>
                      <a:lnTo>
                        <a:pt x="1085" y="192"/>
                      </a:lnTo>
                      <a:lnTo>
                        <a:pt x="1081" y="180"/>
                      </a:lnTo>
                      <a:lnTo>
                        <a:pt x="1081" y="158"/>
                      </a:lnTo>
                      <a:lnTo>
                        <a:pt x="1081" y="154"/>
                      </a:lnTo>
                      <a:lnTo>
                        <a:pt x="1089" y="144"/>
                      </a:lnTo>
                      <a:lnTo>
                        <a:pt x="1094" y="133"/>
                      </a:lnTo>
                      <a:lnTo>
                        <a:pt x="1091" y="116"/>
                      </a:lnTo>
                      <a:lnTo>
                        <a:pt x="1081" y="104"/>
                      </a:lnTo>
                      <a:lnTo>
                        <a:pt x="1081" y="97"/>
                      </a:lnTo>
                      <a:lnTo>
                        <a:pt x="1077" y="81"/>
                      </a:lnTo>
                      <a:lnTo>
                        <a:pt x="1071" y="62"/>
                      </a:lnTo>
                      <a:lnTo>
                        <a:pt x="1071" y="62"/>
                      </a:lnTo>
                      <a:lnTo>
                        <a:pt x="819" y="51"/>
                      </a:lnTo>
                      <a:lnTo>
                        <a:pt x="612" y="41"/>
                      </a:lnTo>
                      <a:lnTo>
                        <a:pt x="450" y="33"/>
                      </a:lnTo>
                      <a:lnTo>
                        <a:pt x="450" y="33"/>
                      </a:lnTo>
                      <a:lnTo>
                        <a:pt x="350" y="25"/>
                      </a:lnTo>
                      <a:lnTo>
                        <a:pt x="222" y="13"/>
                      </a:lnTo>
                      <a:lnTo>
                        <a:pt x="65" y="0"/>
                      </a:lnTo>
                      <a:lnTo>
                        <a:pt x="0" y="682"/>
                      </a:lnTo>
                      <a:lnTo>
                        <a:pt x="0" y="682"/>
                      </a:lnTo>
                      <a:lnTo>
                        <a:pt x="230" y="699"/>
                      </a:lnTo>
                      <a:lnTo>
                        <a:pt x="418" y="713"/>
                      </a:lnTo>
                      <a:lnTo>
                        <a:pt x="569" y="723"/>
                      </a:lnTo>
                      <a:lnTo>
                        <a:pt x="569" y="723"/>
                      </a:lnTo>
                      <a:lnTo>
                        <a:pt x="722" y="730"/>
                      </a:lnTo>
                      <a:lnTo>
                        <a:pt x="917" y="739"/>
                      </a:lnTo>
                      <a:lnTo>
                        <a:pt x="1157" y="749"/>
                      </a:lnTo>
                      <a:lnTo>
                        <a:pt x="1157" y="749"/>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5" name="Freeform 16">
                  <a:extLst>
                    <a:ext uri="{FF2B5EF4-FFF2-40B4-BE49-F238E27FC236}">
                      <a16:creationId xmlns:a16="http://schemas.microsoft.com/office/drawing/2014/main" id="{B7494847-B849-0B9C-0042-053E5BDD0F9A}"/>
                    </a:ext>
                  </a:extLst>
                </p:cNvPr>
                <p:cNvSpPr/>
                <p:nvPr/>
              </p:nvSpPr>
              <p:spPr bwMode="auto">
                <a:xfrm>
                  <a:off x="3783013" y="1822450"/>
                  <a:ext cx="692150" cy="542925"/>
                </a:xfrm>
                <a:custGeom>
                  <a:cxnLst>
                    <a:cxn ang="0">
                      <a:pos x="1243" y="1027"/>
                    </a:cxn>
                    <a:cxn ang="0">
                      <a:pos x="1290" y="350"/>
                    </a:cxn>
                    <a:cxn ang="0">
                      <a:pos x="1290" y="350"/>
                    </a:cxn>
                    <a:cxn ang="0">
                      <a:pos x="1292" y="350"/>
                    </a:cxn>
                    <a:cxn ang="0">
                      <a:pos x="1292" y="350"/>
                    </a:cxn>
                    <a:cxn ang="0">
                      <a:pos x="1308" y="129"/>
                    </a:cxn>
                    <a:cxn ang="0">
                      <a:pos x="971" y="97"/>
                    </a:cxn>
                    <a:cxn ang="0">
                      <a:pos x="140" y="0"/>
                    </a:cxn>
                    <a:cxn ang="0">
                      <a:pos x="0" y="894"/>
                    </a:cxn>
                    <a:cxn ang="0">
                      <a:pos x="1067" y="1017"/>
                    </a:cxn>
                    <a:cxn ang="0">
                      <a:pos x="1067" y="1017"/>
                    </a:cxn>
                    <a:cxn ang="0">
                      <a:pos x="1243" y="1027"/>
                    </a:cxn>
                    <a:cxn ang="0">
                      <a:pos x="1243" y="1027"/>
                    </a:cxn>
                  </a:cxnLst>
                  <a:rect l="0" t="0" r="r" b="b"/>
                  <a:pathLst>
                    <a:path w="1308" h="1027">
                      <a:moveTo>
                        <a:pt x="1243" y="1027"/>
                      </a:moveTo>
                      <a:lnTo>
                        <a:pt x="1290" y="350"/>
                      </a:lnTo>
                      <a:lnTo>
                        <a:pt x="1290" y="350"/>
                      </a:lnTo>
                      <a:lnTo>
                        <a:pt x="1292" y="350"/>
                      </a:lnTo>
                      <a:lnTo>
                        <a:pt x="1292" y="350"/>
                      </a:lnTo>
                      <a:lnTo>
                        <a:pt x="1308" y="129"/>
                      </a:lnTo>
                      <a:lnTo>
                        <a:pt x="971" y="97"/>
                      </a:lnTo>
                      <a:lnTo>
                        <a:pt x="140" y="0"/>
                      </a:lnTo>
                      <a:lnTo>
                        <a:pt x="0" y="894"/>
                      </a:lnTo>
                      <a:lnTo>
                        <a:pt x="1067" y="1017"/>
                      </a:lnTo>
                      <a:lnTo>
                        <a:pt x="1067" y="1017"/>
                      </a:lnTo>
                      <a:lnTo>
                        <a:pt x="1243" y="1027"/>
                      </a:lnTo>
                      <a:lnTo>
                        <a:pt x="1243" y="1027"/>
                      </a:lnTo>
                      <a:close/>
                    </a:path>
                  </a:pathLst>
                </a:custGeom>
                <a:solidFill>
                  <a:schemeClr val="bg1">
                    <a:lumMod val="85000"/>
                  </a:schemeClr>
                </a:solidFill>
                <a:ln w="6350">
                  <a:solidFill>
                    <a:srgbClr val="FEF6DF"/>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6" name="Freeform 17">
                  <a:extLst>
                    <a:ext uri="{FF2B5EF4-FFF2-40B4-BE49-F238E27FC236}">
                      <a16:creationId xmlns:a16="http://schemas.microsoft.com/office/drawing/2014/main" id="{CB9FB727-665F-AC29-B6BD-7868F6EE22B0}"/>
                    </a:ext>
                  </a:extLst>
                </p:cNvPr>
                <p:cNvSpPr/>
                <p:nvPr/>
              </p:nvSpPr>
              <p:spPr bwMode="auto">
                <a:xfrm>
                  <a:off x="3324225" y="1628775"/>
                  <a:ext cx="533400" cy="666750"/>
                </a:xfrm>
                <a:custGeom>
                  <a:cxnLst>
                    <a:cxn ang="0">
                      <a:pos x="1006" y="366"/>
                    </a:cxn>
                    <a:cxn ang="0">
                      <a:pos x="671" y="313"/>
                    </a:cxn>
                    <a:cxn ang="0">
                      <a:pos x="706" y="94"/>
                    </a:cxn>
                    <a:cxn ang="0">
                      <a:pos x="216" y="0"/>
                    </a:cxn>
                    <a:cxn ang="0">
                      <a:pos x="0" y="1106"/>
                    </a:cxn>
                    <a:cxn ang="0">
                      <a:pos x="866" y="1260"/>
                    </a:cxn>
                    <a:cxn ang="0">
                      <a:pos x="1006" y="366"/>
                    </a:cxn>
                  </a:cxnLst>
                  <a:rect l="0" t="0" r="r" b="b"/>
                  <a:pathLst>
                    <a:path w="1005" h="1260">
                      <a:moveTo>
                        <a:pt x="1006" y="366"/>
                      </a:moveTo>
                      <a:lnTo>
                        <a:pt x="671" y="313"/>
                      </a:lnTo>
                      <a:lnTo>
                        <a:pt x="706" y="94"/>
                      </a:lnTo>
                      <a:lnTo>
                        <a:pt x="216" y="0"/>
                      </a:lnTo>
                      <a:lnTo>
                        <a:pt x="0" y="1106"/>
                      </a:lnTo>
                      <a:lnTo>
                        <a:pt x="866" y="1260"/>
                      </a:lnTo>
                      <a:lnTo>
                        <a:pt x="1006" y="366"/>
                      </a:lnTo>
                      <a:close/>
                    </a:path>
                  </a:pathLst>
                </a:custGeom>
                <a:solidFill>
                  <a:schemeClr val="bg1">
                    <a:lumMod val="85000"/>
                  </a:schemeClr>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7" name="Freeform 18">
                  <a:extLst>
                    <a:ext uri="{FF2B5EF4-FFF2-40B4-BE49-F238E27FC236}">
                      <a16:creationId xmlns:a16="http://schemas.microsoft.com/office/drawing/2014/main" id="{2675E695-0BDE-D339-5FC8-183CA2FFB530}"/>
                    </a:ext>
                  </a:extLst>
                </p:cNvPr>
                <p:cNvSpPr/>
                <p:nvPr/>
              </p:nvSpPr>
              <p:spPr bwMode="auto">
                <a:xfrm>
                  <a:off x="2828925" y="1508125"/>
                  <a:ext cx="609600" cy="923925"/>
                </a:xfrm>
                <a:custGeom>
                  <a:cxnLst>
                    <a:cxn ang="0">
                      <a:pos x="20" y="606"/>
                    </a:cxn>
                    <a:cxn ang="0">
                      <a:pos x="4" y="613"/>
                    </a:cxn>
                    <a:cxn ang="0">
                      <a:pos x="0" y="628"/>
                    </a:cxn>
                    <a:cxn ang="0">
                      <a:pos x="5" y="645"/>
                    </a:cxn>
                    <a:cxn ang="0">
                      <a:pos x="8" y="660"/>
                    </a:cxn>
                    <a:cxn ang="0">
                      <a:pos x="15" y="666"/>
                    </a:cxn>
                    <a:cxn ang="0">
                      <a:pos x="30" y="671"/>
                    </a:cxn>
                    <a:cxn ang="0">
                      <a:pos x="745" y="1746"/>
                    </a:cxn>
                    <a:cxn ang="0">
                      <a:pos x="759" y="1728"/>
                    </a:cxn>
                    <a:cxn ang="0">
                      <a:pos x="763" y="1705"/>
                    </a:cxn>
                    <a:cxn ang="0">
                      <a:pos x="763" y="1647"/>
                    </a:cxn>
                    <a:cxn ang="0">
                      <a:pos x="764" y="1580"/>
                    </a:cxn>
                    <a:cxn ang="0">
                      <a:pos x="763" y="1532"/>
                    </a:cxn>
                    <a:cxn ang="0">
                      <a:pos x="777" y="1517"/>
                    </a:cxn>
                    <a:cxn ang="0">
                      <a:pos x="807" y="1508"/>
                    </a:cxn>
                    <a:cxn ang="0">
                      <a:pos x="818" y="1528"/>
                    </a:cxn>
                    <a:cxn ang="0">
                      <a:pos x="838" y="1518"/>
                    </a:cxn>
                    <a:cxn ang="0">
                      <a:pos x="860" y="1536"/>
                    </a:cxn>
                    <a:cxn ang="0">
                      <a:pos x="872" y="1543"/>
                    </a:cxn>
                    <a:cxn ang="0">
                      <a:pos x="889" y="1533"/>
                    </a:cxn>
                    <a:cxn ang="0">
                      <a:pos x="889" y="1533"/>
                    </a:cxn>
                    <a:cxn ang="0">
                      <a:pos x="899" y="1500"/>
                    </a:cxn>
                    <a:cxn ang="0">
                      <a:pos x="914" y="1451"/>
                    </a:cxn>
                    <a:cxn ang="0">
                      <a:pos x="914" y="1451"/>
                    </a:cxn>
                    <a:cxn ang="0">
                      <a:pos x="928" y="1382"/>
                    </a:cxn>
                    <a:cxn ang="0">
                      <a:pos x="938" y="1335"/>
                    </a:cxn>
                    <a:cxn ang="0">
                      <a:pos x="1154" y="229"/>
                    </a:cxn>
                    <a:cxn ang="0">
                      <a:pos x="1154" y="229"/>
                    </a:cxn>
                    <a:cxn ang="0">
                      <a:pos x="938" y="181"/>
                    </a:cxn>
                    <a:cxn ang="0">
                      <a:pos x="761" y="141"/>
                    </a:cxn>
                    <a:cxn ang="0">
                      <a:pos x="623" y="111"/>
                    </a:cxn>
                    <a:cxn ang="0">
                      <a:pos x="623" y="111"/>
                    </a:cxn>
                    <a:cxn ang="0">
                      <a:pos x="510" y="81"/>
                    </a:cxn>
                    <a:cxn ang="0">
                      <a:pos x="367" y="45"/>
                    </a:cxn>
                    <a:cxn ang="0">
                      <a:pos x="194" y="0"/>
                    </a:cxn>
                    <a:cxn ang="0">
                      <a:pos x="36" y="602"/>
                    </a:cxn>
                    <a:cxn ang="0">
                      <a:pos x="20" y="606"/>
                    </a:cxn>
                  </a:cxnLst>
                  <a:rect l="0" t="0" r="r" b="b"/>
                  <a:pathLst>
                    <a:path w="1154" h="1746">
                      <a:moveTo>
                        <a:pt x="20" y="606"/>
                      </a:moveTo>
                      <a:lnTo>
                        <a:pt x="4" y="613"/>
                      </a:lnTo>
                      <a:lnTo>
                        <a:pt x="0" y="628"/>
                      </a:lnTo>
                      <a:lnTo>
                        <a:pt x="5" y="645"/>
                      </a:lnTo>
                      <a:lnTo>
                        <a:pt x="8" y="660"/>
                      </a:lnTo>
                      <a:lnTo>
                        <a:pt x="15" y="666"/>
                      </a:lnTo>
                      <a:lnTo>
                        <a:pt x="30" y="671"/>
                      </a:lnTo>
                      <a:lnTo>
                        <a:pt x="745" y="1746"/>
                      </a:lnTo>
                      <a:lnTo>
                        <a:pt x="759" y="1728"/>
                      </a:lnTo>
                      <a:lnTo>
                        <a:pt x="763" y="1705"/>
                      </a:lnTo>
                      <a:lnTo>
                        <a:pt x="763" y="1647"/>
                      </a:lnTo>
                      <a:lnTo>
                        <a:pt x="764" y="1580"/>
                      </a:lnTo>
                      <a:lnTo>
                        <a:pt x="763" y="1532"/>
                      </a:lnTo>
                      <a:lnTo>
                        <a:pt x="777" y="1517"/>
                      </a:lnTo>
                      <a:lnTo>
                        <a:pt x="807" y="1508"/>
                      </a:lnTo>
                      <a:lnTo>
                        <a:pt x="818" y="1528"/>
                      </a:lnTo>
                      <a:lnTo>
                        <a:pt x="838" y="1518"/>
                      </a:lnTo>
                      <a:lnTo>
                        <a:pt x="860" y="1536"/>
                      </a:lnTo>
                      <a:lnTo>
                        <a:pt x="872" y="1543"/>
                      </a:lnTo>
                      <a:lnTo>
                        <a:pt x="889" y="1533"/>
                      </a:lnTo>
                      <a:lnTo>
                        <a:pt x="889" y="1533"/>
                      </a:lnTo>
                      <a:lnTo>
                        <a:pt x="899" y="1500"/>
                      </a:lnTo>
                      <a:lnTo>
                        <a:pt x="914" y="1451"/>
                      </a:lnTo>
                      <a:lnTo>
                        <a:pt x="914" y="1451"/>
                      </a:lnTo>
                      <a:lnTo>
                        <a:pt x="928" y="1382"/>
                      </a:lnTo>
                      <a:lnTo>
                        <a:pt x="938" y="1335"/>
                      </a:lnTo>
                      <a:lnTo>
                        <a:pt x="1154" y="229"/>
                      </a:lnTo>
                      <a:lnTo>
                        <a:pt x="1154" y="229"/>
                      </a:lnTo>
                      <a:lnTo>
                        <a:pt x="938" y="181"/>
                      </a:lnTo>
                      <a:lnTo>
                        <a:pt x="761" y="141"/>
                      </a:lnTo>
                      <a:lnTo>
                        <a:pt x="623" y="111"/>
                      </a:lnTo>
                      <a:lnTo>
                        <a:pt x="623" y="111"/>
                      </a:lnTo>
                      <a:lnTo>
                        <a:pt x="510" y="81"/>
                      </a:lnTo>
                      <a:lnTo>
                        <a:pt x="367" y="45"/>
                      </a:lnTo>
                      <a:lnTo>
                        <a:pt x="194" y="0"/>
                      </a:lnTo>
                      <a:lnTo>
                        <a:pt x="36" y="602"/>
                      </a:lnTo>
                      <a:lnTo>
                        <a:pt x="20" y="606"/>
                      </a:lnTo>
                      <a:close/>
                    </a:path>
                  </a:pathLst>
                </a:custGeom>
                <a:solidFill>
                  <a:schemeClr val="bg1">
                    <a:lumMod val="85000"/>
                  </a:schemeClr>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8" name="Freeform 19">
                  <a:extLst>
                    <a:ext uri="{FF2B5EF4-FFF2-40B4-BE49-F238E27FC236}">
                      <a16:creationId xmlns:a16="http://schemas.microsoft.com/office/drawing/2014/main" id="{11F762E3-FCCB-EE8D-8835-940ED4040D22}"/>
                    </a:ext>
                  </a:extLst>
                </p:cNvPr>
                <p:cNvSpPr/>
                <p:nvPr/>
              </p:nvSpPr>
              <p:spPr bwMode="auto">
                <a:xfrm>
                  <a:off x="2566988" y="928688"/>
                  <a:ext cx="760412" cy="642937"/>
                </a:xfrm>
                <a:custGeom>
                  <a:cxnLst>
                    <a:cxn ang="0">
                      <a:pos x="1254" y="848"/>
                    </a:cxn>
                    <a:cxn ang="0">
                      <a:pos x="1261" y="815"/>
                    </a:cxn>
                    <a:cxn ang="0">
                      <a:pos x="1282" y="797"/>
                    </a:cxn>
                    <a:cxn ang="0">
                      <a:pos x="1286" y="743"/>
                    </a:cxn>
                    <a:cxn ang="0">
                      <a:pos x="1278" y="721"/>
                    </a:cxn>
                    <a:cxn ang="0">
                      <a:pos x="1263" y="715"/>
                    </a:cxn>
                    <a:cxn ang="0">
                      <a:pos x="1259" y="678"/>
                    </a:cxn>
                    <a:cxn ang="0">
                      <a:pos x="1292" y="640"/>
                    </a:cxn>
                    <a:cxn ang="0">
                      <a:pos x="1342" y="586"/>
                    </a:cxn>
                    <a:cxn ang="0">
                      <a:pos x="1356" y="558"/>
                    </a:cxn>
                    <a:cxn ang="0">
                      <a:pos x="1388" y="518"/>
                    </a:cxn>
                    <a:cxn ang="0">
                      <a:pos x="1417" y="485"/>
                    </a:cxn>
                    <a:cxn ang="0">
                      <a:pos x="1435" y="460"/>
                    </a:cxn>
                    <a:cxn ang="0">
                      <a:pos x="1431" y="419"/>
                    </a:cxn>
                    <a:cxn ang="0">
                      <a:pos x="1397" y="388"/>
                    </a:cxn>
                    <a:cxn ang="0">
                      <a:pos x="1383" y="346"/>
                    </a:cxn>
                    <a:cxn ang="0">
                      <a:pos x="1028" y="263"/>
                    </a:cxn>
                    <a:cxn ang="0">
                      <a:pos x="985" y="263"/>
                    </a:cxn>
                    <a:cxn ang="0">
                      <a:pos x="833" y="272"/>
                    </a:cxn>
                    <a:cxn ang="0">
                      <a:pos x="802" y="267"/>
                    </a:cxn>
                    <a:cxn ang="0">
                      <a:pos x="778" y="271"/>
                    </a:cxn>
                    <a:cxn ang="0">
                      <a:pos x="766" y="261"/>
                    </a:cxn>
                    <a:cxn ang="0">
                      <a:pos x="731" y="257"/>
                    </a:cxn>
                    <a:cxn ang="0">
                      <a:pos x="723" y="242"/>
                    </a:cxn>
                    <a:cxn ang="0">
                      <a:pos x="670" y="231"/>
                    </a:cxn>
                    <a:cxn ang="0">
                      <a:pos x="635" y="218"/>
                    </a:cxn>
                    <a:cxn ang="0">
                      <a:pos x="567" y="228"/>
                    </a:cxn>
                    <a:cxn ang="0">
                      <a:pos x="484" y="188"/>
                    </a:cxn>
                    <a:cxn ang="0">
                      <a:pos x="486" y="182"/>
                    </a:cxn>
                    <a:cxn ang="0">
                      <a:pos x="493" y="154"/>
                    </a:cxn>
                    <a:cxn ang="0">
                      <a:pos x="494" y="127"/>
                    </a:cxn>
                    <a:cxn ang="0">
                      <a:pos x="493" y="111"/>
                    </a:cxn>
                    <a:cxn ang="0">
                      <a:pos x="486" y="85"/>
                    </a:cxn>
                    <a:cxn ang="0">
                      <a:pos x="476" y="70"/>
                    </a:cxn>
                    <a:cxn ang="0">
                      <a:pos x="468" y="61"/>
                    </a:cxn>
                    <a:cxn ang="0">
                      <a:pos x="443" y="56"/>
                    </a:cxn>
                    <a:cxn ang="0">
                      <a:pos x="423" y="47"/>
                    </a:cxn>
                    <a:cxn ang="0">
                      <a:pos x="419" y="35"/>
                    </a:cxn>
                    <a:cxn ang="0">
                      <a:pos x="412" y="27"/>
                    </a:cxn>
                    <a:cxn ang="0">
                      <a:pos x="400" y="23"/>
                    </a:cxn>
                    <a:cxn ang="0">
                      <a:pos x="377" y="23"/>
                    </a:cxn>
                    <a:cxn ang="0">
                      <a:pos x="329" y="0"/>
                    </a:cxn>
                    <a:cxn ang="0">
                      <a:pos x="319" y="64"/>
                    </a:cxn>
                    <a:cxn ang="0">
                      <a:pos x="301" y="131"/>
                    </a:cxn>
                    <a:cxn ang="0">
                      <a:pos x="282" y="179"/>
                    </a:cxn>
                    <a:cxn ang="0">
                      <a:pos x="258" y="236"/>
                    </a:cxn>
                    <a:cxn ang="0">
                      <a:pos x="221" y="313"/>
                    </a:cxn>
                    <a:cxn ang="0">
                      <a:pos x="164" y="461"/>
                    </a:cxn>
                    <a:cxn ang="0">
                      <a:pos x="115" y="560"/>
                    </a:cxn>
                    <a:cxn ang="0">
                      <a:pos x="86" y="605"/>
                    </a:cxn>
                    <a:cxn ang="0">
                      <a:pos x="65" y="636"/>
                    </a:cxn>
                    <a:cxn ang="0">
                      <a:pos x="28" y="691"/>
                    </a:cxn>
                    <a:cxn ang="0">
                      <a:pos x="23" y="747"/>
                    </a:cxn>
                    <a:cxn ang="0">
                      <a:pos x="23" y="766"/>
                    </a:cxn>
                    <a:cxn ang="0">
                      <a:pos x="17" y="787"/>
                    </a:cxn>
                    <a:cxn ang="0">
                      <a:pos x="5" y="814"/>
                    </a:cxn>
                    <a:cxn ang="0">
                      <a:pos x="3" y="873"/>
                    </a:cxn>
                    <a:cxn ang="0">
                      <a:pos x="17" y="898"/>
                    </a:cxn>
                    <a:cxn ang="0">
                      <a:pos x="687" y="1093"/>
                    </a:cxn>
                    <a:cxn ang="0">
                      <a:pos x="1003" y="1174"/>
                    </a:cxn>
                    <a:cxn ang="0">
                      <a:pos x="1116" y="1204"/>
                    </a:cxn>
                    <a:cxn ang="0">
                      <a:pos x="1168" y="1215"/>
                    </a:cxn>
                  </a:cxnLst>
                  <a:rect l="0" t="0" r="r" b="b"/>
                  <a:pathLst>
                    <a:path w="1435" h="1215">
                      <a:moveTo>
                        <a:pt x="1168" y="1215"/>
                      </a:moveTo>
                      <a:lnTo>
                        <a:pt x="1254" y="848"/>
                      </a:lnTo>
                      <a:lnTo>
                        <a:pt x="1254" y="825"/>
                      </a:lnTo>
                      <a:lnTo>
                        <a:pt x="1261" y="815"/>
                      </a:lnTo>
                      <a:lnTo>
                        <a:pt x="1281" y="808"/>
                      </a:lnTo>
                      <a:lnTo>
                        <a:pt x="1282" y="797"/>
                      </a:lnTo>
                      <a:lnTo>
                        <a:pt x="1286" y="779"/>
                      </a:lnTo>
                      <a:lnTo>
                        <a:pt x="1286" y="743"/>
                      </a:lnTo>
                      <a:lnTo>
                        <a:pt x="1290" y="730"/>
                      </a:lnTo>
                      <a:lnTo>
                        <a:pt x="1278" y="721"/>
                      </a:lnTo>
                      <a:lnTo>
                        <a:pt x="1272" y="721"/>
                      </a:lnTo>
                      <a:lnTo>
                        <a:pt x="1263" y="715"/>
                      </a:lnTo>
                      <a:lnTo>
                        <a:pt x="1254" y="701"/>
                      </a:lnTo>
                      <a:lnTo>
                        <a:pt x="1259" y="678"/>
                      </a:lnTo>
                      <a:lnTo>
                        <a:pt x="1265" y="665"/>
                      </a:lnTo>
                      <a:lnTo>
                        <a:pt x="1292" y="640"/>
                      </a:lnTo>
                      <a:lnTo>
                        <a:pt x="1329" y="603"/>
                      </a:lnTo>
                      <a:lnTo>
                        <a:pt x="1342" y="586"/>
                      </a:lnTo>
                      <a:lnTo>
                        <a:pt x="1350" y="567"/>
                      </a:lnTo>
                      <a:lnTo>
                        <a:pt x="1356" y="558"/>
                      </a:lnTo>
                      <a:lnTo>
                        <a:pt x="1365" y="537"/>
                      </a:lnTo>
                      <a:lnTo>
                        <a:pt x="1388" y="518"/>
                      </a:lnTo>
                      <a:lnTo>
                        <a:pt x="1400" y="499"/>
                      </a:lnTo>
                      <a:lnTo>
                        <a:pt x="1417" y="485"/>
                      </a:lnTo>
                      <a:lnTo>
                        <a:pt x="1422" y="465"/>
                      </a:lnTo>
                      <a:lnTo>
                        <a:pt x="1435" y="460"/>
                      </a:lnTo>
                      <a:lnTo>
                        <a:pt x="1435" y="440"/>
                      </a:lnTo>
                      <a:lnTo>
                        <a:pt x="1431" y="419"/>
                      </a:lnTo>
                      <a:lnTo>
                        <a:pt x="1421" y="404"/>
                      </a:lnTo>
                      <a:lnTo>
                        <a:pt x="1397" y="388"/>
                      </a:lnTo>
                      <a:lnTo>
                        <a:pt x="1388" y="367"/>
                      </a:lnTo>
                      <a:lnTo>
                        <a:pt x="1383" y="346"/>
                      </a:lnTo>
                      <a:lnTo>
                        <a:pt x="1077" y="267"/>
                      </a:lnTo>
                      <a:lnTo>
                        <a:pt x="1028" y="263"/>
                      </a:lnTo>
                      <a:lnTo>
                        <a:pt x="1010" y="270"/>
                      </a:lnTo>
                      <a:lnTo>
                        <a:pt x="985" y="263"/>
                      </a:lnTo>
                      <a:lnTo>
                        <a:pt x="964" y="267"/>
                      </a:lnTo>
                      <a:lnTo>
                        <a:pt x="833" y="272"/>
                      </a:lnTo>
                      <a:lnTo>
                        <a:pt x="819" y="261"/>
                      </a:lnTo>
                      <a:lnTo>
                        <a:pt x="802" y="267"/>
                      </a:lnTo>
                      <a:lnTo>
                        <a:pt x="790" y="271"/>
                      </a:lnTo>
                      <a:lnTo>
                        <a:pt x="778" y="271"/>
                      </a:lnTo>
                      <a:lnTo>
                        <a:pt x="766" y="267"/>
                      </a:lnTo>
                      <a:lnTo>
                        <a:pt x="766" y="261"/>
                      </a:lnTo>
                      <a:lnTo>
                        <a:pt x="744" y="263"/>
                      </a:lnTo>
                      <a:lnTo>
                        <a:pt x="731" y="257"/>
                      </a:lnTo>
                      <a:lnTo>
                        <a:pt x="723" y="250"/>
                      </a:lnTo>
                      <a:lnTo>
                        <a:pt x="723" y="242"/>
                      </a:lnTo>
                      <a:lnTo>
                        <a:pt x="703" y="238"/>
                      </a:lnTo>
                      <a:lnTo>
                        <a:pt x="670" y="231"/>
                      </a:lnTo>
                      <a:lnTo>
                        <a:pt x="647" y="220"/>
                      </a:lnTo>
                      <a:lnTo>
                        <a:pt x="635" y="218"/>
                      </a:lnTo>
                      <a:lnTo>
                        <a:pt x="609" y="220"/>
                      </a:lnTo>
                      <a:lnTo>
                        <a:pt x="567" y="228"/>
                      </a:lnTo>
                      <a:lnTo>
                        <a:pt x="515" y="215"/>
                      </a:lnTo>
                      <a:lnTo>
                        <a:pt x="484" y="188"/>
                      </a:lnTo>
                      <a:lnTo>
                        <a:pt x="484" y="188"/>
                      </a:lnTo>
                      <a:lnTo>
                        <a:pt x="486" y="182"/>
                      </a:lnTo>
                      <a:lnTo>
                        <a:pt x="490" y="165"/>
                      </a:lnTo>
                      <a:lnTo>
                        <a:pt x="493" y="154"/>
                      </a:lnTo>
                      <a:lnTo>
                        <a:pt x="494" y="142"/>
                      </a:lnTo>
                      <a:lnTo>
                        <a:pt x="494" y="127"/>
                      </a:lnTo>
                      <a:lnTo>
                        <a:pt x="493" y="111"/>
                      </a:lnTo>
                      <a:lnTo>
                        <a:pt x="493" y="111"/>
                      </a:lnTo>
                      <a:lnTo>
                        <a:pt x="490" y="97"/>
                      </a:lnTo>
                      <a:lnTo>
                        <a:pt x="486" y="85"/>
                      </a:lnTo>
                      <a:lnTo>
                        <a:pt x="481" y="77"/>
                      </a:lnTo>
                      <a:lnTo>
                        <a:pt x="476" y="70"/>
                      </a:lnTo>
                      <a:lnTo>
                        <a:pt x="472" y="66"/>
                      </a:lnTo>
                      <a:lnTo>
                        <a:pt x="468" y="61"/>
                      </a:lnTo>
                      <a:lnTo>
                        <a:pt x="463" y="60"/>
                      </a:lnTo>
                      <a:lnTo>
                        <a:pt x="443" y="56"/>
                      </a:lnTo>
                      <a:lnTo>
                        <a:pt x="423" y="47"/>
                      </a:lnTo>
                      <a:lnTo>
                        <a:pt x="423" y="47"/>
                      </a:lnTo>
                      <a:lnTo>
                        <a:pt x="423" y="43"/>
                      </a:lnTo>
                      <a:lnTo>
                        <a:pt x="419" y="35"/>
                      </a:lnTo>
                      <a:lnTo>
                        <a:pt x="416" y="31"/>
                      </a:lnTo>
                      <a:lnTo>
                        <a:pt x="412" y="27"/>
                      </a:lnTo>
                      <a:lnTo>
                        <a:pt x="406" y="24"/>
                      </a:lnTo>
                      <a:lnTo>
                        <a:pt x="400" y="23"/>
                      </a:lnTo>
                      <a:lnTo>
                        <a:pt x="400" y="23"/>
                      </a:lnTo>
                      <a:lnTo>
                        <a:pt x="377" y="23"/>
                      </a:lnTo>
                      <a:lnTo>
                        <a:pt x="347" y="14"/>
                      </a:lnTo>
                      <a:lnTo>
                        <a:pt x="329" y="0"/>
                      </a:lnTo>
                      <a:lnTo>
                        <a:pt x="329" y="34"/>
                      </a:lnTo>
                      <a:lnTo>
                        <a:pt x="319" y="64"/>
                      </a:lnTo>
                      <a:lnTo>
                        <a:pt x="298" y="104"/>
                      </a:lnTo>
                      <a:lnTo>
                        <a:pt x="301" y="131"/>
                      </a:lnTo>
                      <a:lnTo>
                        <a:pt x="297" y="154"/>
                      </a:lnTo>
                      <a:lnTo>
                        <a:pt x="282" y="179"/>
                      </a:lnTo>
                      <a:lnTo>
                        <a:pt x="273" y="202"/>
                      </a:lnTo>
                      <a:lnTo>
                        <a:pt x="258" y="236"/>
                      </a:lnTo>
                      <a:lnTo>
                        <a:pt x="248" y="260"/>
                      </a:lnTo>
                      <a:lnTo>
                        <a:pt x="221" y="313"/>
                      </a:lnTo>
                      <a:lnTo>
                        <a:pt x="190" y="397"/>
                      </a:lnTo>
                      <a:lnTo>
                        <a:pt x="164" y="461"/>
                      </a:lnTo>
                      <a:lnTo>
                        <a:pt x="141" y="519"/>
                      </a:lnTo>
                      <a:lnTo>
                        <a:pt x="115" y="560"/>
                      </a:lnTo>
                      <a:lnTo>
                        <a:pt x="104" y="580"/>
                      </a:lnTo>
                      <a:lnTo>
                        <a:pt x="86" y="605"/>
                      </a:lnTo>
                      <a:lnTo>
                        <a:pt x="73" y="619"/>
                      </a:lnTo>
                      <a:lnTo>
                        <a:pt x="65" y="636"/>
                      </a:lnTo>
                      <a:lnTo>
                        <a:pt x="53" y="658"/>
                      </a:lnTo>
                      <a:lnTo>
                        <a:pt x="28" y="691"/>
                      </a:lnTo>
                      <a:lnTo>
                        <a:pt x="17" y="708"/>
                      </a:lnTo>
                      <a:lnTo>
                        <a:pt x="23" y="747"/>
                      </a:lnTo>
                      <a:lnTo>
                        <a:pt x="23" y="757"/>
                      </a:lnTo>
                      <a:lnTo>
                        <a:pt x="23" y="766"/>
                      </a:lnTo>
                      <a:lnTo>
                        <a:pt x="23" y="772"/>
                      </a:lnTo>
                      <a:lnTo>
                        <a:pt x="17" y="787"/>
                      </a:lnTo>
                      <a:lnTo>
                        <a:pt x="10" y="793"/>
                      </a:lnTo>
                      <a:lnTo>
                        <a:pt x="5" y="814"/>
                      </a:lnTo>
                      <a:lnTo>
                        <a:pt x="0" y="850"/>
                      </a:lnTo>
                      <a:lnTo>
                        <a:pt x="3" y="873"/>
                      </a:lnTo>
                      <a:lnTo>
                        <a:pt x="11" y="886"/>
                      </a:lnTo>
                      <a:lnTo>
                        <a:pt x="17" y="898"/>
                      </a:lnTo>
                      <a:lnTo>
                        <a:pt x="687" y="1093"/>
                      </a:lnTo>
                      <a:lnTo>
                        <a:pt x="687" y="1093"/>
                      </a:lnTo>
                      <a:lnTo>
                        <a:pt x="860" y="1138"/>
                      </a:lnTo>
                      <a:lnTo>
                        <a:pt x="1003" y="1174"/>
                      </a:lnTo>
                      <a:lnTo>
                        <a:pt x="1116" y="1204"/>
                      </a:lnTo>
                      <a:lnTo>
                        <a:pt x="1116" y="1204"/>
                      </a:lnTo>
                      <a:lnTo>
                        <a:pt x="1168" y="1215"/>
                      </a:lnTo>
                      <a:lnTo>
                        <a:pt x="1168" y="1215"/>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9" name="Freeform 20">
                  <a:extLst>
                    <a:ext uri="{FF2B5EF4-FFF2-40B4-BE49-F238E27FC236}">
                      <a16:creationId xmlns:a16="http://schemas.microsoft.com/office/drawing/2014/main" id="{28AB87F6-AB2E-0570-4296-EFD233A26CC3}"/>
                    </a:ext>
                  </a:extLst>
                </p:cNvPr>
                <p:cNvSpPr/>
                <p:nvPr/>
              </p:nvSpPr>
              <p:spPr bwMode="auto">
                <a:xfrm>
                  <a:off x="3186113" y="760413"/>
                  <a:ext cx="563562" cy="917575"/>
                </a:xfrm>
                <a:custGeom>
                  <a:cxnLst>
                    <a:cxn ang="0">
                      <a:pos x="224" y="633"/>
                    </a:cxn>
                    <a:cxn ang="0">
                      <a:pos x="215" y="665"/>
                    </a:cxn>
                    <a:cxn ang="0">
                      <a:pos x="253" y="723"/>
                    </a:cxn>
                    <a:cxn ang="0">
                      <a:pos x="267" y="779"/>
                    </a:cxn>
                    <a:cxn ang="0">
                      <a:pos x="232" y="818"/>
                    </a:cxn>
                    <a:cxn ang="0">
                      <a:pos x="188" y="877"/>
                    </a:cxn>
                    <a:cxn ang="0">
                      <a:pos x="161" y="922"/>
                    </a:cxn>
                    <a:cxn ang="0">
                      <a:pos x="91" y="997"/>
                    </a:cxn>
                    <a:cxn ang="0">
                      <a:pos x="104" y="1040"/>
                    </a:cxn>
                    <a:cxn ang="0">
                      <a:pos x="118" y="1062"/>
                    </a:cxn>
                    <a:cxn ang="0">
                      <a:pos x="113" y="1127"/>
                    </a:cxn>
                    <a:cxn ang="0">
                      <a:pos x="86" y="1167"/>
                    </a:cxn>
                    <a:cxn ang="0">
                      <a:pos x="301" y="1602"/>
                    </a:cxn>
                    <a:cxn ang="0">
                      <a:pos x="1066" y="1194"/>
                    </a:cxn>
                    <a:cxn ang="0">
                      <a:pos x="1044" y="1166"/>
                    </a:cxn>
                    <a:cxn ang="0">
                      <a:pos x="1018" y="1123"/>
                    </a:cxn>
                    <a:cxn ang="0">
                      <a:pos x="988" y="1160"/>
                    </a:cxn>
                    <a:cxn ang="0">
                      <a:pos x="884" y="1140"/>
                    </a:cxn>
                    <a:cxn ang="0">
                      <a:pos x="858" y="1160"/>
                    </a:cxn>
                    <a:cxn ang="0">
                      <a:pos x="801" y="1134"/>
                    </a:cxn>
                    <a:cxn ang="0">
                      <a:pos x="783" y="1158"/>
                    </a:cxn>
                    <a:cxn ang="0">
                      <a:pos x="757" y="1127"/>
                    </a:cxn>
                    <a:cxn ang="0">
                      <a:pos x="747" y="1052"/>
                    </a:cxn>
                    <a:cxn ang="0">
                      <a:pos x="698" y="1026"/>
                    </a:cxn>
                    <a:cxn ang="0">
                      <a:pos x="698" y="967"/>
                    </a:cxn>
                    <a:cxn ang="0">
                      <a:pos x="680" y="908"/>
                    </a:cxn>
                    <a:cxn ang="0">
                      <a:pos x="658" y="834"/>
                    </a:cxn>
                    <a:cxn ang="0">
                      <a:pos x="622" y="845"/>
                    </a:cxn>
                    <a:cxn ang="0">
                      <a:pos x="585" y="866"/>
                    </a:cxn>
                    <a:cxn ang="0">
                      <a:pos x="558" y="834"/>
                    </a:cxn>
                    <a:cxn ang="0">
                      <a:pos x="598" y="783"/>
                    </a:cxn>
                    <a:cxn ang="0">
                      <a:pos x="598" y="716"/>
                    </a:cxn>
                    <a:cxn ang="0">
                      <a:pos x="643" y="627"/>
                    </a:cxn>
                    <a:cxn ang="0">
                      <a:pos x="600" y="595"/>
                    </a:cxn>
                    <a:cxn ang="0">
                      <a:pos x="571" y="515"/>
                    </a:cxn>
                    <a:cxn ang="0">
                      <a:pos x="512" y="432"/>
                    </a:cxn>
                    <a:cxn ang="0">
                      <a:pos x="489" y="369"/>
                    </a:cxn>
                    <a:cxn ang="0">
                      <a:pos x="475" y="319"/>
                    </a:cxn>
                    <a:cxn ang="0">
                      <a:pos x="454" y="272"/>
                    </a:cxn>
                    <a:cxn ang="0">
                      <a:pos x="486" y="117"/>
                    </a:cxn>
                    <a:cxn ang="0">
                      <a:pos x="357" y="0"/>
                    </a:cxn>
                    <a:cxn ang="0">
                      <a:pos x="299" y="269"/>
                    </a:cxn>
                    <a:cxn ang="0">
                      <a:pos x="235" y="529"/>
                    </a:cxn>
                    <a:cxn ang="0">
                      <a:pos x="224" y="561"/>
                    </a:cxn>
                    <a:cxn ang="0">
                      <a:pos x="215" y="582"/>
                    </a:cxn>
                    <a:cxn ang="0">
                      <a:pos x="225" y="602"/>
                    </a:cxn>
                  </a:cxnLst>
                  <a:rect l="0" t="0" r="r" b="b"/>
                  <a:pathLst>
                    <a:path w="1066" h="1735">
                      <a:moveTo>
                        <a:pt x="225" y="612"/>
                      </a:moveTo>
                      <a:lnTo>
                        <a:pt x="225" y="612"/>
                      </a:lnTo>
                      <a:lnTo>
                        <a:pt x="224" y="633"/>
                      </a:lnTo>
                      <a:lnTo>
                        <a:pt x="220" y="650"/>
                      </a:lnTo>
                      <a:lnTo>
                        <a:pt x="217" y="661"/>
                      </a:lnTo>
                      <a:lnTo>
                        <a:pt x="215" y="665"/>
                      </a:lnTo>
                      <a:lnTo>
                        <a:pt x="220" y="686"/>
                      </a:lnTo>
                      <a:lnTo>
                        <a:pt x="229" y="707"/>
                      </a:lnTo>
                      <a:lnTo>
                        <a:pt x="253" y="723"/>
                      </a:lnTo>
                      <a:lnTo>
                        <a:pt x="263" y="738"/>
                      </a:lnTo>
                      <a:lnTo>
                        <a:pt x="267" y="759"/>
                      </a:lnTo>
                      <a:lnTo>
                        <a:pt x="267" y="779"/>
                      </a:lnTo>
                      <a:lnTo>
                        <a:pt x="254" y="784"/>
                      </a:lnTo>
                      <a:lnTo>
                        <a:pt x="249" y="804"/>
                      </a:lnTo>
                      <a:lnTo>
                        <a:pt x="232" y="818"/>
                      </a:lnTo>
                      <a:lnTo>
                        <a:pt x="220" y="837"/>
                      </a:lnTo>
                      <a:lnTo>
                        <a:pt x="197" y="856"/>
                      </a:lnTo>
                      <a:lnTo>
                        <a:pt x="188" y="877"/>
                      </a:lnTo>
                      <a:lnTo>
                        <a:pt x="182" y="886"/>
                      </a:lnTo>
                      <a:lnTo>
                        <a:pt x="174" y="905"/>
                      </a:lnTo>
                      <a:lnTo>
                        <a:pt x="161" y="922"/>
                      </a:lnTo>
                      <a:lnTo>
                        <a:pt x="124" y="959"/>
                      </a:lnTo>
                      <a:lnTo>
                        <a:pt x="97" y="984"/>
                      </a:lnTo>
                      <a:lnTo>
                        <a:pt x="91" y="997"/>
                      </a:lnTo>
                      <a:lnTo>
                        <a:pt x="86" y="1020"/>
                      </a:lnTo>
                      <a:lnTo>
                        <a:pt x="95" y="1034"/>
                      </a:lnTo>
                      <a:lnTo>
                        <a:pt x="104" y="1040"/>
                      </a:lnTo>
                      <a:lnTo>
                        <a:pt x="110" y="1040"/>
                      </a:lnTo>
                      <a:lnTo>
                        <a:pt x="122" y="1049"/>
                      </a:lnTo>
                      <a:lnTo>
                        <a:pt x="118" y="1062"/>
                      </a:lnTo>
                      <a:lnTo>
                        <a:pt x="118" y="1098"/>
                      </a:lnTo>
                      <a:lnTo>
                        <a:pt x="114" y="1116"/>
                      </a:lnTo>
                      <a:lnTo>
                        <a:pt x="113" y="1127"/>
                      </a:lnTo>
                      <a:lnTo>
                        <a:pt x="93" y="1134"/>
                      </a:lnTo>
                      <a:lnTo>
                        <a:pt x="86" y="1144"/>
                      </a:lnTo>
                      <a:lnTo>
                        <a:pt x="86" y="1167"/>
                      </a:lnTo>
                      <a:lnTo>
                        <a:pt x="0" y="1534"/>
                      </a:lnTo>
                      <a:lnTo>
                        <a:pt x="0" y="1534"/>
                      </a:lnTo>
                      <a:lnTo>
                        <a:pt x="301" y="1602"/>
                      </a:lnTo>
                      <a:lnTo>
                        <a:pt x="479" y="1641"/>
                      </a:lnTo>
                      <a:lnTo>
                        <a:pt x="969" y="1735"/>
                      </a:lnTo>
                      <a:lnTo>
                        <a:pt x="1066" y="1194"/>
                      </a:lnTo>
                      <a:lnTo>
                        <a:pt x="1055" y="1183"/>
                      </a:lnTo>
                      <a:lnTo>
                        <a:pt x="1044" y="1173"/>
                      </a:lnTo>
                      <a:lnTo>
                        <a:pt x="1044" y="1166"/>
                      </a:lnTo>
                      <a:lnTo>
                        <a:pt x="1043" y="1151"/>
                      </a:lnTo>
                      <a:lnTo>
                        <a:pt x="1033" y="1137"/>
                      </a:lnTo>
                      <a:lnTo>
                        <a:pt x="1018" y="1123"/>
                      </a:lnTo>
                      <a:lnTo>
                        <a:pt x="1000" y="1123"/>
                      </a:lnTo>
                      <a:lnTo>
                        <a:pt x="993" y="1147"/>
                      </a:lnTo>
                      <a:lnTo>
                        <a:pt x="988" y="1160"/>
                      </a:lnTo>
                      <a:lnTo>
                        <a:pt x="943" y="1152"/>
                      </a:lnTo>
                      <a:lnTo>
                        <a:pt x="919" y="1144"/>
                      </a:lnTo>
                      <a:lnTo>
                        <a:pt x="884" y="1140"/>
                      </a:lnTo>
                      <a:lnTo>
                        <a:pt x="865" y="1141"/>
                      </a:lnTo>
                      <a:lnTo>
                        <a:pt x="858" y="1151"/>
                      </a:lnTo>
                      <a:lnTo>
                        <a:pt x="858" y="1160"/>
                      </a:lnTo>
                      <a:lnTo>
                        <a:pt x="839" y="1149"/>
                      </a:lnTo>
                      <a:lnTo>
                        <a:pt x="814" y="1135"/>
                      </a:lnTo>
                      <a:lnTo>
                        <a:pt x="801" y="1134"/>
                      </a:lnTo>
                      <a:lnTo>
                        <a:pt x="790" y="1137"/>
                      </a:lnTo>
                      <a:lnTo>
                        <a:pt x="783" y="1151"/>
                      </a:lnTo>
                      <a:lnTo>
                        <a:pt x="783" y="1158"/>
                      </a:lnTo>
                      <a:lnTo>
                        <a:pt x="766" y="1158"/>
                      </a:lnTo>
                      <a:lnTo>
                        <a:pt x="757" y="1142"/>
                      </a:lnTo>
                      <a:lnTo>
                        <a:pt x="757" y="1127"/>
                      </a:lnTo>
                      <a:lnTo>
                        <a:pt x="757" y="1108"/>
                      </a:lnTo>
                      <a:lnTo>
                        <a:pt x="747" y="1080"/>
                      </a:lnTo>
                      <a:lnTo>
                        <a:pt x="747" y="1052"/>
                      </a:lnTo>
                      <a:lnTo>
                        <a:pt x="728" y="1052"/>
                      </a:lnTo>
                      <a:lnTo>
                        <a:pt x="707" y="1037"/>
                      </a:lnTo>
                      <a:lnTo>
                        <a:pt x="698" y="1026"/>
                      </a:lnTo>
                      <a:lnTo>
                        <a:pt x="698" y="1016"/>
                      </a:lnTo>
                      <a:lnTo>
                        <a:pt x="698" y="992"/>
                      </a:lnTo>
                      <a:lnTo>
                        <a:pt x="698" y="967"/>
                      </a:lnTo>
                      <a:lnTo>
                        <a:pt x="680" y="951"/>
                      </a:lnTo>
                      <a:lnTo>
                        <a:pt x="680" y="937"/>
                      </a:lnTo>
                      <a:lnTo>
                        <a:pt x="680" y="908"/>
                      </a:lnTo>
                      <a:lnTo>
                        <a:pt x="672" y="872"/>
                      </a:lnTo>
                      <a:lnTo>
                        <a:pt x="665" y="852"/>
                      </a:lnTo>
                      <a:lnTo>
                        <a:pt x="658" y="834"/>
                      </a:lnTo>
                      <a:lnTo>
                        <a:pt x="648" y="834"/>
                      </a:lnTo>
                      <a:lnTo>
                        <a:pt x="632" y="847"/>
                      </a:lnTo>
                      <a:lnTo>
                        <a:pt x="622" y="845"/>
                      </a:lnTo>
                      <a:lnTo>
                        <a:pt x="610" y="854"/>
                      </a:lnTo>
                      <a:lnTo>
                        <a:pt x="594" y="865"/>
                      </a:lnTo>
                      <a:lnTo>
                        <a:pt x="585" y="866"/>
                      </a:lnTo>
                      <a:lnTo>
                        <a:pt x="585" y="854"/>
                      </a:lnTo>
                      <a:lnTo>
                        <a:pt x="567" y="841"/>
                      </a:lnTo>
                      <a:lnTo>
                        <a:pt x="558" y="834"/>
                      </a:lnTo>
                      <a:lnTo>
                        <a:pt x="572" y="800"/>
                      </a:lnTo>
                      <a:lnTo>
                        <a:pt x="583" y="783"/>
                      </a:lnTo>
                      <a:lnTo>
                        <a:pt x="598" y="783"/>
                      </a:lnTo>
                      <a:lnTo>
                        <a:pt x="604" y="773"/>
                      </a:lnTo>
                      <a:lnTo>
                        <a:pt x="594" y="747"/>
                      </a:lnTo>
                      <a:lnTo>
                        <a:pt x="598" y="716"/>
                      </a:lnTo>
                      <a:lnTo>
                        <a:pt x="611" y="686"/>
                      </a:lnTo>
                      <a:lnTo>
                        <a:pt x="625" y="657"/>
                      </a:lnTo>
                      <a:lnTo>
                        <a:pt x="643" y="627"/>
                      </a:lnTo>
                      <a:lnTo>
                        <a:pt x="639" y="609"/>
                      </a:lnTo>
                      <a:lnTo>
                        <a:pt x="600" y="602"/>
                      </a:lnTo>
                      <a:lnTo>
                        <a:pt x="600" y="595"/>
                      </a:lnTo>
                      <a:lnTo>
                        <a:pt x="586" y="579"/>
                      </a:lnTo>
                      <a:lnTo>
                        <a:pt x="573" y="551"/>
                      </a:lnTo>
                      <a:lnTo>
                        <a:pt x="571" y="515"/>
                      </a:lnTo>
                      <a:lnTo>
                        <a:pt x="558" y="491"/>
                      </a:lnTo>
                      <a:lnTo>
                        <a:pt x="536" y="468"/>
                      </a:lnTo>
                      <a:lnTo>
                        <a:pt x="512" y="432"/>
                      </a:lnTo>
                      <a:lnTo>
                        <a:pt x="504" y="408"/>
                      </a:lnTo>
                      <a:lnTo>
                        <a:pt x="489" y="383"/>
                      </a:lnTo>
                      <a:lnTo>
                        <a:pt x="489" y="369"/>
                      </a:lnTo>
                      <a:lnTo>
                        <a:pt x="475" y="354"/>
                      </a:lnTo>
                      <a:lnTo>
                        <a:pt x="475" y="335"/>
                      </a:lnTo>
                      <a:lnTo>
                        <a:pt x="475" y="319"/>
                      </a:lnTo>
                      <a:lnTo>
                        <a:pt x="462" y="298"/>
                      </a:lnTo>
                      <a:lnTo>
                        <a:pt x="454" y="286"/>
                      </a:lnTo>
                      <a:lnTo>
                        <a:pt x="454" y="272"/>
                      </a:lnTo>
                      <a:lnTo>
                        <a:pt x="461" y="224"/>
                      </a:lnTo>
                      <a:lnTo>
                        <a:pt x="474" y="167"/>
                      </a:lnTo>
                      <a:lnTo>
                        <a:pt x="486" y="117"/>
                      </a:lnTo>
                      <a:lnTo>
                        <a:pt x="494" y="83"/>
                      </a:lnTo>
                      <a:lnTo>
                        <a:pt x="504" y="38"/>
                      </a:lnTo>
                      <a:lnTo>
                        <a:pt x="357" y="0"/>
                      </a:lnTo>
                      <a:lnTo>
                        <a:pt x="357" y="0"/>
                      </a:lnTo>
                      <a:lnTo>
                        <a:pt x="339" y="85"/>
                      </a:lnTo>
                      <a:lnTo>
                        <a:pt x="299" y="269"/>
                      </a:lnTo>
                      <a:lnTo>
                        <a:pt x="275" y="371"/>
                      </a:lnTo>
                      <a:lnTo>
                        <a:pt x="253" y="461"/>
                      </a:lnTo>
                      <a:lnTo>
                        <a:pt x="235" y="529"/>
                      </a:lnTo>
                      <a:lnTo>
                        <a:pt x="228" y="550"/>
                      </a:lnTo>
                      <a:lnTo>
                        <a:pt x="224" y="561"/>
                      </a:lnTo>
                      <a:lnTo>
                        <a:pt x="224" y="561"/>
                      </a:lnTo>
                      <a:lnTo>
                        <a:pt x="218" y="569"/>
                      </a:lnTo>
                      <a:lnTo>
                        <a:pt x="215" y="576"/>
                      </a:lnTo>
                      <a:lnTo>
                        <a:pt x="215" y="582"/>
                      </a:lnTo>
                      <a:lnTo>
                        <a:pt x="217" y="586"/>
                      </a:lnTo>
                      <a:lnTo>
                        <a:pt x="222" y="595"/>
                      </a:lnTo>
                      <a:lnTo>
                        <a:pt x="225" y="602"/>
                      </a:lnTo>
                      <a:lnTo>
                        <a:pt x="225" y="612"/>
                      </a:lnTo>
                      <a:lnTo>
                        <a:pt x="225" y="612"/>
                      </a:lnTo>
                      <a:close/>
                    </a:path>
                  </a:pathLst>
                </a:custGeom>
                <a:solidFill>
                  <a:schemeClr val="bg1">
                    <a:lumMod val="85000"/>
                  </a:schemeClr>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0" name="Freeform 21">
                  <a:extLst>
                    <a:ext uri="{FF2B5EF4-FFF2-40B4-BE49-F238E27FC236}">
                      <a16:creationId xmlns:a16="http://schemas.microsoft.com/office/drawing/2014/main" id="{E09361EF-7CDC-B107-66FE-8268218BBFBE}"/>
                    </a:ext>
                  </a:extLst>
                </p:cNvPr>
                <p:cNvSpPr/>
                <p:nvPr/>
              </p:nvSpPr>
              <p:spPr bwMode="auto">
                <a:xfrm>
                  <a:off x="3425825" y="781050"/>
                  <a:ext cx="963612" cy="619125"/>
                </a:xfrm>
                <a:custGeom>
                  <a:cxnLst>
                    <a:cxn ang="0">
                      <a:pos x="1822" y="279"/>
                    </a:cxn>
                    <a:cxn ang="0">
                      <a:pos x="1124" y="190"/>
                    </a:cxn>
                    <a:cxn ang="0">
                      <a:pos x="859" y="154"/>
                    </a:cxn>
                    <a:cxn ang="0">
                      <a:pos x="726" y="133"/>
                    </a:cxn>
                    <a:cxn ang="0">
                      <a:pos x="454" y="83"/>
                    </a:cxn>
                    <a:cxn ang="0">
                      <a:pos x="129" y="16"/>
                    </a:cxn>
                    <a:cxn ang="0">
                      <a:pos x="40" y="45"/>
                    </a:cxn>
                    <a:cxn ang="0">
                      <a:pos x="20" y="129"/>
                    </a:cxn>
                    <a:cxn ang="0">
                      <a:pos x="0" y="234"/>
                    </a:cxn>
                    <a:cxn ang="0">
                      <a:pos x="8" y="260"/>
                    </a:cxn>
                    <a:cxn ang="0">
                      <a:pos x="21" y="297"/>
                    </a:cxn>
                    <a:cxn ang="0">
                      <a:pos x="35" y="331"/>
                    </a:cxn>
                    <a:cxn ang="0">
                      <a:pos x="50" y="370"/>
                    </a:cxn>
                    <a:cxn ang="0">
                      <a:pos x="82" y="430"/>
                    </a:cxn>
                    <a:cxn ang="0">
                      <a:pos x="117" y="477"/>
                    </a:cxn>
                    <a:cxn ang="0">
                      <a:pos x="132" y="541"/>
                    </a:cxn>
                    <a:cxn ang="0">
                      <a:pos x="146" y="564"/>
                    </a:cxn>
                    <a:cxn ang="0">
                      <a:pos x="189" y="589"/>
                    </a:cxn>
                    <a:cxn ang="0">
                      <a:pos x="157" y="648"/>
                    </a:cxn>
                    <a:cxn ang="0">
                      <a:pos x="140" y="709"/>
                    </a:cxn>
                    <a:cxn ang="0">
                      <a:pos x="144" y="745"/>
                    </a:cxn>
                    <a:cxn ang="0">
                      <a:pos x="118" y="762"/>
                    </a:cxn>
                    <a:cxn ang="0">
                      <a:pos x="113" y="803"/>
                    </a:cxn>
                    <a:cxn ang="0">
                      <a:pos x="131" y="828"/>
                    </a:cxn>
                    <a:cxn ang="0">
                      <a:pos x="156" y="816"/>
                    </a:cxn>
                    <a:cxn ang="0">
                      <a:pos x="178" y="809"/>
                    </a:cxn>
                    <a:cxn ang="0">
                      <a:pos x="204" y="796"/>
                    </a:cxn>
                    <a:cxn ang="0">
                      <a:pos x="218" y="834"/>
                    </a:cxn>
                    <a:cxn ang="0">
                      <a:pos x="226" y="899"/>
                    </a:cxn>
                    <a:cxn ang="0">
                      <a:pos x="244" y="929"/>
                    </a:cxn>
                    <a:cxn ang="0">
                      <a:pos x="244" y="978"/>
                    </a:cxn>
                    <a:cxn ang="0">
                      <a:pos x="253" y="999"/>
                    </a:cxn>
                    <a:cxn ang="0">
                      <a:pos x="293" y="1014"/>
                    </a:cxn>
                    <a:cxn ang="0">
                      <a:pos x="303" y="1070"/>
                    </a:cxn>
                    <a:cxn ang="0">
                      <a:pos x="303" y="1104"/>
                    </a:cxn>
                    <a:cxn ang="0">
                      <a:pos x="329" y="1120"/>
                    </a:cxn>
                    <a:cxn ang="0">
                      <a:pos x="336" y="1099"/>
                    </a:cxn>
                    <a:cxn ang="0">
                      <a:pos x="360" y="1097"/>
                    </a:cxn>
                    <a:cxn ang="0">
                      <a:pos x="404" y="1122"/>
                    </a:cxn>
                    <a:cxn ang="0">
                      <a:pos x="411" y="1103"/>
                    </a:cxn>
                    <a:cxn ang="0">
                      <a:pos x="465" y="1106"/>
                    </a:cxn>
                    <a:cxn ang="0">
                      <a:pos x="534" y="1122"/>
                    </a:cxn>
                    <a:cxn ang="0">
                      <a:pos x="546" y="1085"/>
                    </a:cxn>
                    <a:cxn ang="0">
                      <a:pos x="579" y="1099"/>
                    </a:cxn>
                    <a:cxn ang="0">
                      <a:pos x="590" y="1128"/>
                    </a:cxn>
                    <a:cxn ang="0">
                      <a:pos x="601" y="1145"/>
                    </a:cxn>
                    <a:cxn ang="0">
                      <a:pos x="634" y="1029"/>
                    </a:cxn>
                    <a:cxn ang="0">
                      <a:pos x="1736" y="1171"/>
                    </a:cxn>
                    <a:cxn ang="0">
                      <a:pos x="1822" y="279"/>
                    </a:cxn>
                  </a:cxnLst>
                  <a:rect l="0" t="0" r="r" b="b"/>
                  <a:pathLst>
                    <a:path w="1822" h="1171">
                      <a:moveTo>
                        <a:pt x="1822" y="279"/>
                      </a:moveTo>
                      <a:lnTo>
                        <a:pt x="1822" y="279"/>
                      </a:lnTo>
                      <a:lnTo>
                        <a:pt x="1442" y="231"/>
                      </a:lnTo>
                      <a:lnTo>
                        <a:pt x="1124" y="190"/>
                      </a:lnTo>
                      <a:lnTo>
                        <a:pt x="978" y="170"/>
                      </a:lnTo>
                      <a:lnTo>
                        <a:pt x="859" y="154"/>
                      </a:lnTo>
                      <a:lnTo>
                        <a:pt x="859" y="154"/>
                      </a:lnTo>
                      <a:lnTo>
                        <a:pt x="726" y="133"/>
                      </a:lnTo>
                      <a:lnTo>
                        <a:pt x="590" y="108"/>
                      </a:lnTo>
                      <a:lnTo>
                        <a:pt x="454" y="83"/>
                      </a:lnTo>
                      <a:lnTo>
                        <a:pt x="328" y="58"/>
                      </a:lnTo>
                      <a:lnTo>
                        <a:pt x="129" y="16"/>
                      </a:lnTo>
                      <a:lnTo>
                        <a:pt x="50" y="0"/>
                      </a:lnTo>
                      <a:lnTo>
                        <a:pt x="40" y="45"/>
                      </a:lnTo>
                      <a:lnTo>
                        <a:pt x="32" y="79"/>
                      </a:lnTo>
                      <a:lnTo>
                        <a:pt x="20" y="129"/>
                      </a:lnTo>
                      <a:lnTo>
                        <a:pt x="7" y="186"/>
                      </a:lnTo>
                      <a:lnTo>
                        <a:pt x="0" y="234"/>
                      </a:lnTo>
                      <a:lnTo>
                        <a:pt x="0" y="248"/>
                      </a:lnTo>
                      <a:lnTo>
                        <a:pt x="8" y="260"/>
                      </a:lnTo>
                      <a:lnTo>
                        <a:pt x="21" y="281"/>
                      </a:lnTo>
                      <a:lnTo>
                        <a:pt x="21" y="297"/>
                      </a:lnTo>
                      <a:lnTo>
                        <a:pt x="21" y="316"/>
                      </a:lnTo>
                      <a:lnTo>
                        <a:pt x="35" y="331"/>
                      </a:lnTo>
                      <a:lnTo>
                        <a:pt x="35" y="345"/>
                      </a:lnTo>
                      <a:lnTo>
                        <a:pt x="50" y="370"/>
                      </a:lnTo>
                      <a:lnTo>
                        <a:pt x="58" y="394"/>
                      </a:lnTo>
                      <a:lnTo>
                        <a:pt x="82" y="430"/>
                      </a:lnTo>
                      <a:lnTo>
                        <a:pt x="104" y="453"/>
                      </a:lnTo>
                      <a:lnTo>
                        <a:pt x="117" y="477"/>
                      </a:lnTo>
                      <a:lnTo>
                        <a:pt x="119" y="513"/>
                      </a:lnTo>
                      <a:lnTo>
                        <a:pt x="132" y="541"/>
                      </a:lnTo>
                      <a:lnTo>
                        <a:pt x="146" y="557"/>
                      </a:lnTo>
                      <a:lnTo>
                        <a:pt x="146" y="564"/>
                      </a:lnTo>
                      <a:lnTo>
                        <a:pt x="185" y="571"/>
                      </a:lnTo>
                      <a:lnTo>
                        <a:pt x="189" y="589"/>
                      </a:lnTo>
                      <a:lnTo>
                        <a:pt x="171" y="619"/>
                      </a:lnTo>
                      <a:lnTo>
                        <a:pt x="157" y="648"/>
                      </a:lnTo>
                      <a:lnTo>
                        <a:pt x="144" y="678"/>
                      </a:lnTo>
                      <a:lnTo>
                        <a:pt x="140" y="709"/>
                      </a:lnTo>
                      <a:lnTo>
                        <a:pt x="150" y="735"/>
                      </a:lnTo>
                      <a:lnTo>
                        <a:pt x="144" y="745"/>
                      </a:lnTo>
                      <a:lnTo>
                        <a:pt x="129" y="745"/>
                      </a:lnTo>
                      <a:lnTo>
                        <a:pt x="118" y="762"/>
                      </a:lnTo>
                      <a:lnTo>
                        <a:pt x="104" y="796"/>
                      </a:lnTo>
                      <a:lnTo>
                        <a:pt x="113" y="803"/>
                      </a:lnTo>
                      <a:lnTo>
                        <a:pt x="131" y="816"/>
                      </a:lnTo>
                      <a:lnTo>
                        <a:pt x="131" y="828"/>
                      </a:lnTo>
                      <a:lnTo>
                        <a:pt x="140" y="827"/>
                      </a:lnTo>
                      <a:lnTo>
                        <a:pt x="156" y="816"/>
                      </a:lnTo>
                      <a:lnTo>
                        <a:pt x="168" y="807"/>
                      </a:lnTo>
                      <a:lnTo>
                        <a:pt x="178" y="809"/>
                      </a:lnTo>
                      <a:lnTo>
                        <a:pt x="194" y="796"/>
                      </a:lnTo>
                      <a:lnTo>
                        <a:pt x="204" y="796"/>
                      </a:lnTo>
                      <a:lnTo>
                        <a:pt x="211" y="814"/>
                      </a:lnTo>
                      <a:lnTo>
                        <a:pt x="218" y="834"/>
                      </a:lnTo>
                      <a:lnTo>
                        <a:pt x="226" y="870"/>
                      </a:lnTo>
                      <a:lnTo>
                        <a:pt x="226" y="899"/>
                      </a:lnTo>
                      <a:lnTo>
                        <a:pt x="226" y="913"/>
                      </a:lnTo>
                      <a:lnTo>
                        <a:pt x="244" y="929"/>
                      </a:lnTo>
                      <a:lnTo>
                        <a:pt x="244" y="954"/>
                      </a:lnTo>
                      <a:lnTo>
                        <a:pt x="244" y="978"/>
                      </a:lnTo>
                      <a:lnTo>
                        <a:pt x="244" y="988"/>
                      </a:lnTo>
                      <a:lnTo>
                        <a:pt x="253" y="999"/>
                      </a:lnTo>
                      <a:lnTo>
                        <a:pt x="274" y="1014"/>
                      </a:lnTo>
                      <a:lnTo>
                        <a:pt x="293" y="1014"/>
                      </a:lnTo>
                      <a:lnTo>
                        <a:pt x="293" y="1042"/>
                      </a:lnTo>
                      <a:lnTo>
                        <a:pt x="303" y="1070"/>
                      </a:lnTo>
                      <a:lnTo>
                        <a:pt x="303" y="1089"/>
                      </a:lnTo>
                      <a:lnTo>
                        <a:pt x="303" y="1104"/>
                      </a:lnTo>
                      <a:lnTo>
                        <a:pt x="312" y="1120"/>
                      </a:lnTo>
                      <a:lnTo>
                        <a:pt x="329" y="1120"/>
                      </a:lnTo>
                      <a:lnTo>
                        <a:pt x="329" y="1113"/>
                      </a:lnTo>
                      <a:lnTo>
                        <a:pt x="336" y="1099"/>
                      </a:lnTo>
                      <a:lnTo>
                        <a:pt x="347" y="1096"/>
                      </a:lnTo>
                      <a:lnTo>
                        <a:pt x="360" y="1097"/>
                      </a:lnTo>
                      <a:lnTo>
                        <a:pt x="385" y="1111"/>
                      </a:lnTo>
                      <a:lnTo>
                        <a:pt x="404" y="1122"/>
                      </a:lnTo>
                      <a:lnTo>
                        <a:pt x="404" y="1113"/>
                      </a:lnTo>
                      <a:lnTo>
                        <a:pt x="411" y="1103"/>
                      </a:lnTo>
                      <a:lnTo>
                        <a:pt x="430" y="1102"/>
                      </a:lnTo>
                      <a:lnTo>
                        <a:pt x="465" y="1106"/>
                      </a:lnTo>
                      <a:lnTo>
                        <a:pt x="489" y="1114"/>
                      </a:lnTo>
                      <a:lnTo>
                        <a:pt x="534" y="1122"/>
                      </a:lnTo>
                      <a:lnTo>
                        <a:pt x="539" y="1109"/>
                      </a:lnTo>
                      <a:lnTo>
                        <a:pt x="546" y="1085"/>
                      </a:lnTo>
                      <a:lnTo>
                        <a:pt x="564" y="1085"/>
                      </a:lnTo>
                      <a:lnTo>
                        <a:pt x="579" y="1099"/>
                      </a:lnTo>
                      <a:lnTo>
                        <a:pt x="589" y="1113"/>
                      </a:lnTo>
                      <a:lnTo>
                        <a:pt x="590" y="1128"/>
                      </a:lnTo>
                      <a:lnTo>
                        <a:pt x="590" y="1135"/>
                      </a:lnTo>
                      <a:lnTo>
                        <a:pt x="601" y="1145"/>
                      </a:lnTo>
                      <a:lnTo>
                        <a:pt x="612" y="1156"/>
                      </a:lnTo>
                      <a:lnTo>
                        <a:pt x="634" y="1029"/>
                      </a:lnTo>
                      <a:lnTo>
                        <a:pt x="1735" y="1171"/>
                      </a:lnTo>
                      <a:lnTo>
                        <a:pt x="1736" y="1171"/>
                      </a:lnTo>
                      <a:lnTo>
                        <a:pt x="1757" y="961"/>
                      </a:lnTo>
                      <a:lnTo>
                        <a:pt x="1822" y="279"/>
                      </a:lnTo>
                      <a:close/>
                    </a:path>
                  </a:pathLst>
                </a:custGeom>
                <a:solidFill>
                  <a:schemeClr val="bg1">
                    <a:lumMod val="85000"/>
                  </a:schemeClr>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1" name="Freeform 22">
                  <a:extLst>
                    <a:ext uri="{FF2B5EF4-FFF2-40B4-BE49-F238E27FC236}">
                      <a16:creationId xmlns:a16="http://schemas.microsoft.com/office/drawing/2014/main" id="{E39E9978-1622-4CC5-D193-5E6E2393653F}"/>
                    </a:ext>
                  </a:extLst>
                </p:cNvPr>
                <p:cNvSpPr/>
                <p:nvPr/>
              </p:nvSpPr>
              <p:spPr bwMode="auto">
                <a:xfrm>
                  <a:off x="7086600" y="857250"/>
                  <a:ext cx="341312" cy="539750"/>
                </a:xfrm>
                <a:custGeom>
                  <a:cxnLst>
                    <a:cxn ang="0">
                      <a:pos x="189" y="995"/>
                    </a:cxn>
                    <a:cxn ang="0">
                      <a:pos x="185" y="963"/>
                    </a:cxn>
                    <a:cxn ang="0">
                      <a:pos x="205" y="934"/>
                    </a:cxn>
                    <a:cxn ang="0">
                      <a:pos x="218" y="915"/>
                    </a:cxn>
                    <a:cxn ang="0">
                      <a:pos x="241" y="885"/>
                    </a:cxn>
                    <a:cxn ang="0">
                      <a:pos x="225" y="872"/>
                    </a:cxn>
                    <a:cxn ang="0">
                      <a:pos x="233" y="848"/>
                    </a:cxn>
                    <a:cxn ang="0">
                      <a:pos x="250" y="847"/>
                    </a:cxn>
                    <a:cxn ang="0">
                      <a:pos x="266" y="824"/>
                    </a:cxn>
                    <a:cxn ang="0">
                      <a:pos x="290" y="838"/>
                    </a:cxn>
                    <a:cxn ang="0">
                      <a:pos x="284" y="816"/>
                    </a:cxn>
                    <a:cxn ang="0">
                      <a:pos x="311" y="808"/>
                    </a:cxn>
                    <a:cxn ang="0">
                      <a:pos x="323" y="760"/>
                    </a:cxn>
                    <a:cxn ang="0">
                      <a:pos x="366" y="774"/>
                    </a:cxn>
                    <a:cxn ang="0">
                      <a:pos x="379" y="720"/>
                    </a:cxn>
                    <a:cxn ang="0">
                      <a:pos x="376" y="672"/>
                    </a:cxn>
                    <a:cxn ang="0">
                      <a:pos x="383" y="640"/>
                    </a:cxn>
                    <a:cxn ang="0">
                      <a:pos x="436" y="666"/>
                    </a:cxn>
                    <a:cxn ang="0">
                      <a:pos x="447" y="627"/>
                    </a:cxn>
                    <a:cxn ang="0">
                      <a:pos x="466" y="663"/>
                    </a:cxn>
                    <a:cxn ang="0">
                      <a:pos x="486" y="636"/>
                    </a:cxn>
                    <a:cxn ang="0">
                      <a:pos x="477" y="608"/>
                    </a:cxn>
                    <a:cxn ang="0">
                      <a:pos x="520" y="626"/>
                    </a:cxn>
                    <a:cxn ang="0">
                      <a:pos x="537" y="608"/>
                    </a:cxn>
                    <a:cxn ang="0">
                      <a:pos x="566" y="579"/>
                    </a:cxn>
                    <a:cxn ang="0">
                      <a:pos x="581" y="555"/>
                    </a:cxn>
                    <a:cxn ang="0">
                      <a:pos x="630" y="530"/>
                    </a:cxn>
                    <a:cxn ang="0">
                      <a:pos x="640" y="479"/>
                    </a:cxn>
                    <a:cxn ang="0">
                      <a:pos x="622" y="468"/>
                    </a:cxn>
                    <a:cxn ang="0">
                      <a:pos x="615" y="445"/>
                    </a:cxn>
                    <a:cxn ang="0">
                      <a:pos x="574" y="418"/>
                    </a:cxn>
                    <a:cxn ang="0">
                      <a:pos x="559" y="351"/>
                    </a:cxn>
                    <a:cxn ang="0">
                      <a:pos x="520" y="341"/>
                    </a:cxn>
                    <a:cxn ang="0">
                      <a:pos x="466" y="305"/>
                    </a:cxn>
                    <a:cxn ang="0">
                      <a:pos x="425" y="168"/>
                    </a:cxn>
                    <a:cxn ang="0">
                      <a:pos x="393" y="57"/>
                    </a:cxn>
                    <a:cxn ang="0">
                      <a:pos x="294" y="15"/>
                    </a:cxn>
                    <a:cxn ang="0">
                      <a:pos x="232" y="55"/>
                    </a:cxn>
                    <a:cxn ang="0">
                      <a:pos x="166" y="21"/>
                    </a:cxn>
                    <a:cxn ang="0">
                      <a:pos x="122" y="114"/>
                    </a:cxn>
                    <a:cxn ang="0">
                      <a:pos x="76" y="294"/>
                    </a:cxn>
                    <a:cxn ang="0">
                      <a:pos x="83" y="386"/>
                    </a:cxn>
                    <a:cxn ang="0">
                      <a:pos x="64" y="447"/>
                    </a:cxn>
                    <a:cxn ang="0">
                      <a:pos x="43" y="519"/>
                    </a:cxn>
                    <a:cxn ang="0">
                      <a:pos x="0" y="561"/>
                    </a:cxn>
                  </a:cxnLst>
                  <a:rect l="0" t="0" r="r" b="b"/>
                  <a:pathLst>
                    <a:path w="645" h="1021">
                      <a:moveTo>
                        <a:pt x="180" y="1021"/>
                      </a:moveTo>
                      <a:lnTo>
                        <a:pt x="180" y="1013"/>
                      </a:lnTo>
                      <a:lnTo>
                        <a:pt x="189" y="995"/>
                      </a:lnTo>
                      <a:lnTo>
                        <a:pt x="189" y="991"/>
                      </a:lnTo>
                      <a:lnTo>
                        <a:pt x="185" y="973"/>
                      </a:lnTo>
                      <a:lnTo>
                        <a:pt x="185" y="963"/>
                      </a:lnTo>
                      <a:lnTo>
                        <a:pt x="198" y="956"/>
                      </a:lnTo>
                      <a:lnTo>
                        <a:pt x="205" y="956"/>
                      </a:lnTo>
                      <a:lnTo>
                        <a:pt x="205" y="934"/>
                      </a:lnTo>
                      <a:lnTo>
                        <a:pt x="212" y="927"/>
                      </a:lnTo>
                      <a:lnTo>
                        <a:pt x="212" y="915"/>
                      </a:lnTo>
                      <a:lnTo>
                        <a:pt x="218" y="915"/>
                      </a:lnTo>
                      <a:lnTo>
                        <a:pt x="228" y="906"/>
                      </a:lnTo>
                      <a:lnTo>
                        <a:pt x="241" y="906"/>
                      </a:lnTo>
                      <a:lnTo>
                        <a:pt x="241" y="885"/>
                      </a:lnTo>
                      <a:lnTo>
                        <a:pt x="229" y="881"/>
                      </a:lnTo>
                      <a:lnTo>
                        <a:pt x="223" y="881"/>
                      </a:lnTo>
                      <a:lnTo>
                        <a:pt x="225" y="872"/>
                      </a:lnTo>
                      <a:lnTo>
                        <a:pt x="226" y="867"/>
                      </a:lnTo>
                      <a:lnTo>
                        <a:pt x="230" y="855"/>
                      </a:lnTo>
                      <a:lnTo>
                        <a:pt x="233" y="848"/>
                      </a:lnTo>
                      <a:lnTo>
                        <a:pt x="241" y="835"/>
                      </a:lnTo>
                      <a:lnTo>
                        <a:pt x="250" y="840"/>
                      </a:lnTo>
                      <a:lnTo>
                        <a:pt x="250" y="847"/>
                      </a:lnTo>
                      <a:lnTo>
                        <a:pt x="259" y="844"/>
                      </a:lnTo>
                      <a:lnTo>
                        <a:pt x="266" y="835"/>
                      </a:lnTo>
                      <a:lnTo>
                        <a:pt x="266" y="824"/>
                      </a:lnTo>
                      <a:lnTo>
                        <a:pt x="275" y="833"/>
                      </a:lnTo>
                      <a:lnTo>
                        <a:pt x="284" y="838"/>
                      </a:lnTo>
                      <a:lnTo>
                        <a:pt x="290" y="838"/>
                      </a:lnTo>
                      <a:lnTo>
                        <a:pt x="290" y="824"/>
                      </a:lnTo>
                      <a:lnTo>
                        <a:pt x="290" y="816"/>
                      </a:lnTo>
                      <a:lnTo>
                        <a:pt x="284" y="816"/>
                      </a:lnTo>
                      <a:lnTo>
                        <a:pt x="275" y="804"/>
                      </a:lnTo>
                      <a:lnTo>
                        <a:pt x="298" y="804"/>
                      </a:lnTo>
                      <a:lnTo>
                        <a:pt x="311" y="808"/>
                      </a:lnTo>
                      <a:lnTo>
                        <a:pt x="323" y="804"/>
                      </a:lnTo>
                      <a:lnTo>
                        <a:pt x="330" y="784"/>
                      </a:lnTo>
                      <a:lnTo>
                        <a:pt x="323" y="760"/>
                      </a:lnTo>
                      <a:lnTo>
                        <a:pt x="336" y="760"/>
                      </a:lnTo>
                      <a:lnTo>
                        <a:pt x="354" y="777"/>
                      </a:lnTo>
                      <a:lnTo>
                        <a:pt x="366" y="774"/>
                      </a:lnTo>
                      <a:lnTo>
                        <a:pt x="379" y="760"/>
                      </a:lnTo>
                      <a:lnTo>
                        <a:pt x="383" y="738"/>
                      </a:lnTo>
                      <a:lnTo>
                        <a:pt x="379" y="720"/>
                      </a:lnTo>
                      <a:lnTo>
                        <a:pt x="383" y="702"/>
                      </a:lnTo>
                      <a:lnTo>
                        <a:pt x="383" y="686"/>
                      </a:lnTo>
                      <a:lnTo>
                        <a:pt x="376" y="672"/>
                      </a:lnTo>
                      <a:lnTo>
                        <a:pt x="377" y="662"/>
                      </a:lnTo>
                      <a:lnTo>
                        <a:pt x="383" y="648"/>
                      </a:lnTo>
                      <a:lnTo>
                        <a:pt x="383" y="640"/>
                      </a:lnTo>
                      <a:lnTo>
                        <a:pt x="398" y="655"/>
                      </a:lnTo>
                      <a:lnTo>
                        <a:pt x="409" y="667"/>
                      </a:lnTo>
                      <a:lnTo>
                        <a:pt x="436" y="666"/>
                      </a:lnTo>
                      <a:lnTo>
                        <a:pt x="436" y="655"/>
                      </a:lnTo>
                      <a:lnTo>
                        <a:pt x="436" y="640"/>
                      </a:lnTo>
                      <a:lnTo>
                        <a:pt x="447" y="627"/>
                      </a:lnTo>
                      <a:lnTo>
                        <a:pt x="461" y="636"/>
                      </a:lnTo>
                      <a:lnTo>
                        <a:pt x="466" y="648"/>
                      </a:lnTo>
                      <a:lnTo>
                        <a:pt x="466" y="663"/>
                      </a:lnTo>
                      <a:lnTo>
                        <a:pt x="480" y="661"/>
                      </a:lnTo>
                      <a:lnTo>
                        <a:pt x="494" y="645"/>
                      </a:lnTo>
                      <a:lnTo>
                        <a:pt x="486" y="636"/>
                      </a:lnTo>
                      <a:lnTo>
                        <a:pt x="473" y="623"/>
                      </a:lnTo>
                      <a:lnTo>
                        <a:pt x="475" y="612"/>
                      </a:lnTo>
                      <a:lnTo>
                        <a:pt x="477" y="608"/>
                      </a:lnTo>
                      <a:lnTo>
                        <a:pt x="494" y="622"/>
                      </a:lnTo>
                      <a:lnTo>
                        <a:pt x="511" y="633"/>
                      </a:lnTo>
                      <a:lnTo>
                        <a:pt x="520" y="626"/>
                      </a:lnTo>
                      <a:lnTo>
                        <a:pt x="516" y="608"/>
                      </a:lnTo>
                      <a:lnTo>
                        <a:pt x="520" y="608"/>
                      </a:lnTo>
                      <a:lnTo>
                        <a:pt x="537" y="608"/>
                      </a:lnTo>
                      <a:lnTo>
                        <a:pt x="537" y="579"/>
                      </a:lnTo>
                      <a:lnTo>
                        <a:pt x="552" y="579"/>
                      </a:lnTo>
                      <a:lnTo>
                        <a:pt x="566" y="579"/>
                      </a:lnTo>
                      <a:lnTo>
                        <a:pt x="573" y="569"/>
                      </a:lnTo>
                      <a:lnTo>
                        <a:pt x="573" y="555"/>
                      </a:lnTo>
                      <a:lnTo>
                        <a:pt x="581" y="555"/>
                      </a:lnTo>
                      <a:lnTo>
                        <a:pt x="594" y="545"/>
                      </a:lnTo>
                      <a:lnTo>
                        <a:pt x="606" y="530"/>
                      </a:lnTo>
                      <a:lnTo>
                        <a:pt x="630" y="530"/>
                      </a:lnTo>
                      <a:lnTo>
                        <a:pt x="637" y="522"/>
                      </a:lnTo>
                      <a:lnTo>
                        <a:pt x="645" y="490"/>
                      </a:lnTo>
                      <a:lnTo>
                        <a:pt x="640" y="479"/>
                      </a:lnTo>
                      <a:lnTo>
                        <a:pt x="633" y="479"/>
                      </a:lnTo>
                      <a:lnTo>
                        <a:pt x="623" y="479"/>
                      </a:lnTo>
                      <a:lnTo>
                        <a:pt x="622" y="468"/>
                      </a:lnTo>
                      <a:lnTo>
                        <a:pt x="626" y="458"/>
                      </a:lnTo>
                      <a:lnTo>
                        <a:pt x="626" y="454"/>
                      </a:lnTo>
                      <a:lnTo>
                        <a:pt x="615" y="445"/>
                      </a:lnTo>
                      <a:lnTo>
                        <a:pt x="604" y="418"/>
                      </a:lnTo>
                      <a:lnTo>
                        <a:pt x="586" y="418"/>
                      </a:lnTo>
                      <a:lnTo>
                        <a:pt x="574" y="418"/>
                      </a:lnTo>
                      <a:lnTo>
                        <a:pt x="563" y="397"/>
                      </a:lnTo>
                      <a:lnTo>
                        <a:pt x="561" y="370"/>
                      </a:lnTo>
                      <a:lnTo>
                        <a:pt x="559" y="351"/>
                      </a:lnTo>
                      <a:lnTo>
                        <a:pt x="549" y="332"/>
                      </a:lnTo>
                      <a:lnTo>
                        <a:pt x="537" y="337"/>
                      </a:lnTo>
                      <a:lnTo>
                        <a:pt x="520" y="341"/>
                      </a:lnTo>
                      <a:lnTo>
                        <a:pt x="502" y="345"/>
                      </a:lnTo>
                      <a:lnTo>
                        <a:pt x="479" y="336"/>
                      </a:lnTo>
                      <a:lnTo>
                        <a:pt x="466" y="305"/>
                      </a:lnTo>
                      <a:lnTo>
                        <a:pt x="455" y="264"/>
                      </a:lnTo>
                      <a:lnTo>
                        <a:pt x="437" y="216"/>
                      </a:lnTo>
                      <a:lnTo>
                        <a:pt x="425" y="168"/>
                      </a:lnTo>
                      <a:lnTo>
                        <a:pt x="412" y="137"/>
                      </a:lnTo>
                      <a:lnTo>
                        <a:pt x="407" y="97"/>
                      </a:lnTo>
                      <a:lnTo>
                        <a:pt x="393" y="57"/>
                      </a:lnTo>
                      <a:lnTo>
                        <a:pt x="382" y="42"/>
                      </a:lnTo>
                      <a:lnTo>
                        <a:pt x="309" y="0"/>
                      </a:lnTo>
                      <a:lnTo>
                        <a:pt x="294" y="15"/>
                      </a:lnTo>
                      <a:lnTo>
                        <a:pt x="275" y="35"/>
                      </a:lnTo>
                      <a:lnTo>
                        <a:pt x="248" y="57"/>
                      </a:lnTo>
                      <a:lnTo>
                        <a:pt x="232" y="55"/>
                      </a:lnTo>
                      <a:lnTo>
                        <a:pt x="214" y="46"/>
                      </a:lnTo>
                      <a:lnTo>
                        <a:pt x="191" y="33"/>
                      </a:lnTo>
                      <a:lnTo>
                        <a:pt x="166" y="21"/>
                      </a:lnTo>
                      <a:lnTo>
                        <a:pt x="158" y="21"/>
                      </a:lnTo>
                      <a:lnTo>
                        <a:pt x="150" y="37"/>
                      </a:lnTo>
                      <a:lnTo>
                        <a:pt x="122" y="114"/>
                      </a:lnTo>
                      <a:lnTo>
                        <a:pt x="111" y="179"/>
                      </a:lnTo>
                      <a:lnTo>
                        <a:pt x="83" y="247"/>
                      </a:lnTo>
                      <a:lnTo>
                        <a:pt x="76" y="294"/>
                      </a:lnTo>
                      <a:lnTo>
                        <a:pt x="64" y="348"/>
                      </a:lnTo>
                      <a:lnTo>
                        <a:pt x="76" y="379"/>
                      </a:lnTo>
                      <a:lnTo>
                        <a:pt x="83" y="386"/>
                      </a:lnTo>
                      <a:lnTo>
                        <a:pt x="80" y="401"/>
                      </a:lnTo>
                      <a:lnTo>
                        <a:pt x="64" y="413"/>
                      </a:lnTo>
                      <a:lnTo>
                        <a:pt x="64" y="447"/>
                      </a:lnTo>
                      <a:lnTo>
                        <a:pt x="54" y="472"/>
                      </a:lnTo>
                      <a:lnTo>
                        <a:pt x="54" y="511"/>
                      </a:lnTo>
                      <a:lnTo>
                        <a:pt x="43" y="519"/>
                      </a:lnTo>
                      <a:lnTo>
                        <a:pt x="43" y="550"/>
                      </a:lnTo>
                      <a:lnTo>
                        <a:pt x="7" y="545"/>
                      </a:lnTo>
                      <a:lnTo>
                        <a:pt x="0" y="561"/>
                      </a:lnTo>
                      <a:lnTo>
                        <a:pt x="132" y="973"/>
                      </a:lnTo>
                      <a:lnTo>
                        <a:pt x="180" y="1021"/>
                      </a:lnTo>
                      <a:close/>
                    </a:path>
                  </a:pathLst>
                </a:custGeom>
                <a:grp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2" name="Freeform 23">
                  <a:extLst>
                    <a:ext uri="{FF2B5EF4-FFF2-40B4-BE49-F238E27FC236}">
                      <a16:creationId xmlns:a16="http://schemas.microsoft.com/office/drawing/2014/main" id="{9F10F81E-BF6A-ACE3-FEC0-7F26910ABA5F}"/>
                    </a:ext>
                  </a:extLst>
                </p:cNvPr>
                <p:cNvSpPr/>
                <p:nvPr/>
              </p:nvSpPr>
              <p:spPr bwMode="auto">
                <a:xfrm>
                  <a:off x="6432550" y="1227138"/>
                  <a:ext cx="703262" cy="517525"/>
                </a:xfrm>
                <a:custGeom>
                  <a:cxnLst>
                    <a:cxn ang="0">
                      <a:pos x="56" y="749"/>
                    </a:cxn>
                    <a:cxn ang="0">
                      <a:pos x="88" y="710"/>
                    </a:cxn>
                    <a:cxn ang="0">
                      <a:pos x="118" y="683"/>
                    </a:cxn>
                    <a:cxn ang="0">
                      <a:pos x="118" y="657"/>
                    </a:cxn>
                    <a:cxn ang="0">
                      <a:pos x="80" y="563"/>
                    </a:cxn>
                    <a:cxn ang="0">
                      <a:pos x="171" y="528"/>
                    </a:cxn>
                    <a:cxn ang="0">
                      <a:pos x="260" y="528"/>
                    </a:cxn>
                    <a:cxn ang="0">
                      <a:pos x="313" y="528"/>
                    </a:cxn>
                    <a:cxn ang="0">
                      <a:pos x="364" y="513"/>
                    </a:cxn>
                    <a:cxn ang="0">
                      <a:pos x="457" y="460"/>
                    </a:cxn>
                    <a:cxn ang="0">
                      <a:pos x="510" y="428"/>
                    </a:cxn>
                    <a:cxn ang="0">
                      <a:pos x="510" y="389"/>
                    </a:cxn>
                    <a:cxn ang="0">
                      <a:pos x="510" y="350"/>
                    </a:cxn>
                    <a:cxn ang="0">
                      <a:pos x="485" y="334"/>
                    </a:cxn>
                    <a:cxn ang="0">
                      <a:pos x="470" y="306"/>
                    </a:cxn>
                    <a:cxn ang="0">
                      <a:pos x="538" y="245"/>
                    </a:cxn>
                    <a:cxn ang="0">
                      <a:pos x="564" y="178"/>
                    </a:cxn>
                    <a:cxn ang="0">
                      <a:pos x="637" y="84"/>
                    </a:cxn>
                    <a:cxn ang="0">
                      <a:pos x="718" y="46"/>
                    </a:cxn>
                    <a:cxn ang="0">
                      <a:pos x="810" y="14"/>
                    </a:cxn>
                    <a:cxn ang="0">
                      <a:pos x="896" y="31"/>
                    </a:cxn>
                    <a:cxn ang="0">
                      <a:pos x="909" y="93"/>
                    </a:cxn>
                    <a:cxn ang="0">
                      <a:pos x="941" y="135"/>
                    </a:cxn>
                    <a:cxn ang="0">
                      <a:pos x="941" y="188"/>
                    </a:cxn>
                    <a:cxn ang="0">
                      <a:pos x="957" y="266"/>
                    </a:cxn>
                    <a:cxn ang="0">
                      <a:pos x="994" y="322"/>
                    </a:cxn>
                    <a:cxn ang="0">
                      <a:pos x="1014" y="435"/>
                    </a:cxn>
                    <a:cxn ang="0">
                      <a:pos x="1036" y="490"/>
                    </a:cxn>
                    <a:cxn ang="0">
                      <a:pos x="1036" y="661"/>
                    </a:cxn>
                    <a:cxn ang="0">
                      <a:pos x="1055" y="804"/>
                    </a:cxn>
                    <a:cxn ang="0">
                      <a:pos x="1054" y="869"/>
                    </a:cxn>
                    <a:cxn ang="0">
                      <a:pos x="1025" y="940"/>
                    </a:cxn>
                    <a:cxn ang="0">
                      <a:pos x="1088" y="914"/>
                    </a:cxn>
                    <a:cxn ang="0">
                      <a:pos x="1134" y="880"/>
                    </a:cxn>
                    <a:cxn ang="0">
                      <a:pos x="1194" y="869"/>
                    </a:cxn>
                    <a:cxn ang="0">
                      <a:pos x="1237" y="843"/>
                    </a:cxn>
                    <a:cxn ang="0">
                      <a:pos x="1237" y="865"/>
                    </a:cxn>
                    <a:cxn ang="0">
                      <a:pos x="1284" y="832"/>
                    </a:cxn>
                    <a:cxn ang="0">
                      <a:pos x="1319" y="817"/>
                    </a:cxn>
                    <a:cxn ang="0">
                      <a:pos x="1284" y="865"/>
                    </a:cxn>
                    <a:cxn ang="0">
                      <a:pos x="1205" y="910"/>
                    </a:cxn>
                    <a:cxn ang="0">
                      <a:pos x="1134" y="953"/>
                    </a:cxn>
                    <a:cxn ang="0">
                      <a:pos x="1043" y="979"/>
                    </a:cxn>
                    <a:cxn ang="0">
                      <a:pos x="1005" y="940"/>
                    </a:cxn>
                    <a:cxn ang="0">
                      <a:pos x="993" y="905"/>
                    </a:cxn>
                    <a:cxn ang="0">
                      <a:pos x="848" y="869"/>
                    </a:cxn>
                    <a:cxn ang="0">
                      <a:pos x="846" y="832"/>
                    </a:cxn>
                    <a:cxn ang="0">
                      <a:pos x="815" y="821"/>
                    </a:cxn>
                    <a:cxn ang="0">
                      <a:pos x="771" y="762"/>
                    </a:cxn>
                    <a:cxn ang="0">
                      <a:pos x="14" y="858"/>
                    </a:cxn>
                  </a:cxnLst>
                  <a:rect l="0" t="0" r="r" b="b"/>
                  <a:pathLst>
                    <a:path w="1329" h="979">
                      <a:moveTo>
                        <a:pt x="0" y="804"/>
                      </a:moveTo>
                      <a:lnTo>
                        <a:pt x="56" y="749"/>
                      </a:lnTo>
                      <a:lnTo>
                        <a:pt x="71" y="729"/>
                      </a:lnTo>
                      <a:lnTo>
                        <a:pt x="88" y="710"/>
                      </a:lnTo>
                      <a:lnTo>
                        <a:pt x="99" y="701"/>
                      </a:lnTo>
                      <a:lnTo>
                        <a:pt x="118" y="683"/>
                      </a:lnTo>
                      <a:lnTo>
                        <a:pt x="118" y="665"/>
                      </a:lnTo>
                      <a:lnTo>
                        <a:pt x="118" y="657"/>
                      </a:lnTo>
                      <a:lnTo>
                        <a:pt x="98" y="597"/>
                      </a:lnTo>
                      <a:lnTo>
                        <a:pt x="80" y="563"/>
                      </a:lnTo>
                      <a:lnTo>
                        <a:pt x="99" y="543"/>
                      </a:lnTo>
                      <a:lnTo>
                        <a:pt x="171" y="528"/>
                      </a:lnTo>
                      <a:lnTo>
                        <a:pt x="209" y="528"/>
                      </a:lnTo>
                      <a:lnTo>
                        <a:pt x="260" y="528"/>
                      </a:lnTo>
                      <a:lnTo>
                        <a:pt x="291" y="528"/>
                      </a:lnTo>
                      <a:lnTo>
                        <a:pt x="313" y="528"/>
                      </a:lnTo>
                      <a:lnTo>
                        <a:pt x="349" y="513"/>
                      </a:lnTo>
                      <a:lnTo>
                        <a:pt x="364" y="513"/>
                      </a:lnTo>
                      <a:lnTo>
                        <a:pt x="422" y="496"/>
                      </a:lnTo>
                      <a:lnTo>
                        <a:pt x="457" y="460"/>
                      </a:lnTo>
                      <a:lnTo>
                        <a:pt x="490" y="439"/>
                      </a:lnTo>
                      <a:lnTo>
                        <a:pt x="510" y="428"/>
                      </a:lnTo>
                      <a:lnTo>
                        <a:pt x="510" y="413"/>
                      </a:lnTo>
                      <a:lnTo>
                        <a:pt x="510" y="389"/>
                      </a:lnTo>
                      <a:lnTo>
                        <a:pt x="495" y="360"/>
                      </a:lnTo>
                      <a:lnTo>
                        <a:pt x="510" y="350"/>
                      </a:lnTo>
                      <a:lnTo>
                        <a:pt x="518" y="322"/>
                      </a:lnTo>
                      <a:lnTo>
                        <a:pt x="485" y="334"/>
                      </a:lnTo>
                      <a:lnTo>
                        <a:pt x="479" y="322"/>
                      </a:lnTo>
                      <a:lnTo>
                        <a:pt x="470" y="306"/>
                      </a:lnTo>
                      <a:lnTo>
                        <a:pt x="496" y="284"/>
                      </a:lnTo>
                      <a:lnTo>
                        <a:pt x="538" y="245"/>
                      </a:lnTo>
                      <a:lnTo>
                        <a:pt x="556" y="207"/>
                      </a:lnTo>
                      <a:lnTo>
                        <a:pt x="564" y="178"/>
                      </a:lnTo>
                      <a:lnTo>
                        <a:pt x="604" y="129"/>
                      </a:lnTo>
                      <a:lnTo>
                        <a:pt x="637" y="84"/>
                      </a:lnTo>
                      <a:lnTo>
                        <a:pt x="679" y="56"/>
                      </a:lnTo>
                      <a:lnTo>
                        <a:pt x="718" y="46"/>
                      </a:lnTo>
                      <a:lnTo>
                        <a:pt x="775" y="30"/>
                      </a:lnTo>
                      <a:lnTo>
                        <a:pt x="810" y="14"/>
                      </a:lnTo>
                      <a:lnTo>
                        <a:pt x="896" y="0"/>
                      </a:lnTo>
                      <a:lnTo>
                        <a:pt x="896" y="31"/>
                      </a:lnTo>
                      <a:lnTo>
                        <a:pt x="896" y="60"/>
                      </a:lnTo>
                      <a:lnTo>
                        <a:pt x="909" y="93"/>
                      </a:lnTo>
                      <a:lnTo>
                        <a:pt x="925" y="129"/>
                      </a:lnTo>
                      <a:lnTo>
                        <a:pt x="941" y="135"/>
                      </a:lnTo>
                      <a:lnTo>
                        <a:pt x="957" y="177"/>
                      </a:lnTo>
                      <a:lnTo>
                        <a:pt x="941" y="188"/>
                      </a:lnTo>
                      <a:lnTo>
                        <a:pt x="936" y="224"/>
                      </a:lnTo>
                      <a:lnTo>
                        <a:pt x="957" y="266"/>
                      </a:lnTo>
                      <a:lnTo>
                        <a:pt x="975" y="313"/>
                      </a:lnTo>
                      <a:lnTo>
                        <a:pt x="994" y="322"/>
                      </a:lnTo>
                      <a:lnTo>
                        <a:pt x="1004" y="385"/>
                      </a:lnTo>
                      <a:lnTo>
                        <a:pt x="1014" y="435"/>
                      </a:lnTo>
                      <a:lnTo>
                        <a:pt x="1036" y="483"/>
                      </a:lnTo>
                      <a:lnTo>
                        <a:pt x="1036" y="490"/>
                      </a:lnTo>
                      <a:lnTo>
                        <a:pt x="1036" y="560"/>
                      </a:lnTo>
                      <a:lnTo>
                        <a:pt x="1036" y="661"/>
                      </a:lnTo>
                      <a:lnTo>
                        <a:pt x="1055" y="767"/>
                      </a:lnTo>
                      <a:lnTo>
                        <a:pt x="1055" y="804"/>
                      </a:lnTo>
                      <a:lnTo>
                        <a:pt x="1080" y="835"/>
                      </a:lnTo>
                      <a:lnTo>
                        <a:pt x="1054" y="869"/>
                      </a:lnTo>
                      <a:lnTo>
                        <a:pt x="1062" y="889"/>
                      </a:lnTo>
                      <a:lnTo>
                        <a:pt x="1025" y="940"/>
                      </a:lnTo>
                      <a:lnTo>
                        <a:pt x="1058" y="926"/>
                      </a:lnTo>
                      <a:lnTo>
                        <a:pt x="1088" y="914"/>
                      </a:lnTo>
                      <a:lnTo>
                        <a:pt x="1122" y="894"/>
                      </a:lnTo>
                      <a:lnTo>
                        <a:pt x="1134" y="880"/>
                      </a:lnTo>
                      <a:lnTo>
                        <a:pt x="1166" y="873"/>
                      </a:lnTo>
                      <a:lnTo>
                        <a:pt x="1194" y="869"/>
                      </a:lnTo>
                      <a:lnTo>
                        <a:pt x="1205" y="861"/>
                      </a:lnTo>
                      <a:lnTo>
                        <a:pt x="1237" y="843"/>
                      </a:lnTo>
                      <a:lnTo>
                        <a:pt x="1265" y="811"/>
                      </a:lnTo>
                      <a:lnTo>
                        <a:pt x="1237" y="865"/>
                      </a:lnTo>
                      <a:lnTo>
                        <a:pt x="1265" y="854"/>
                      </a:lnTo>
                      <a:lnTo>
                        <a:pt x="1284" y="832"/>
                      </a:lnTo>
                      <a:lnTo>
                        <a:pt x="1297" y="826"/>
                      </a:lnTo>
                      <a:lnTo>
                        <a:pt x="1319" y="817"/>
                      </a:lnTo>
                      <a:lnTo>
                        <a:pt x="1329" y="817"/>
                      </a:lnTo>
                      <a:lnTo>
                        <a:pt x="1284" y="865"/>
                      </a:lnTo>
                      <a:lnTo>
                        <a:pt x="1237" y="896"/>
                      </a:lnTo>
                      <a:lnTo>
                        <a:pt x="1205" y="910"/>
                      </a:lnTo>
                      <a:lnTo>
                        <a:pt x="1176" y="940"/>
                      </a:lnTo>
                      <a:lnTo>
                        <a:pt x="1134" y="953"/>
                      </a:lnTo>
                      <a:lnTo>
                        <a:pt x="1082" y="966"/>
                      </a:lnTo>
                      <a:lnTo>
                        <a:pt x="1043" y="979"/>
                      </a:lnTo>
                      <a:lnTo>
                        <a:pt x="1012" y="964"/>
                      </a:lnTo>
                      <a:lnTo>
                        <a:pt x="1005" y="940"/>
                      </a:lnTo>
                      <a:lnTo>
                        <a:pt x="1005" y="921"/>
                      </a:lnTo>
                      <a:lnTo>
                        <a:pt x="993" y="905"/>
                      </a:lnTo>
                      <a:lnTo>
                        <a:pt x="922" y="883"/>
                      </a:lnTo>
                      <a:lnTo>
                        <a:pt x="848" y="869"/>
                      </a:lnTo>
                      <a:lnTo>
                        <a:pt x="862" y="843"/>
                      </a:lnTo>
                      <a:lnTo>
                        <a:pt x="846" y="832"/>
                      </a:lnTo>
                      <a:lnTo>
                        <a:pt x="830" y="830"/>
                      </a:lnTo>
                      <a:lnTo>
                        <a:pt x="815" y="821"/>
                      </a:lnTo>
                      <a:lnTo>
                        <a:pt x="794" y="786"/>
                      </a:lnTo>
                      <a:lnTo>
                        <a:pt x="771" y="762"/>
                      </a:lnTo>
                      <a:lnTo>
                        <a:pt x="726" y="729"/>
                      </a:lnTo>
                      <a:lnTo>
                        <a:pt x="14" y="858"/>
                      </a:lnTo>
                      <a:lnTo>
                        <a:pt x="0" y="804"/>
                      </a:lnTo>
                      <a:close/>
                    </a:path>
                  </a:pathLst>
                </a:custGeom>
                <a:solidFill>
                  <a:schemeClr val="bg1">
                    <a:lumMod val="85000"/>
                  </a:schemeClr>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3" name="Freeform 24">
                  <a:extLst>
                    <a:ext uri="{FF2B5EF4-FFF2-40B4-BE49-F238E27FC236}">
                      <a16:creationId xmlns:a16="http://schemas.microsoft.com/office/drawing/2014/main" id="{EFD845AD-BF43-413F-0D48-70AAB93B92D1}"/>
                    </a:ext>
                  </a:extLst>
                </p:cNvPr>
                <p:cNvSpPr/>
                <p:nvPr/>
              </p:nvSpPr>
              <p:spPr bwMode="auto">
                <a:xfrm>
                  <a:off x="6905625" y="1190625"/>
                  <a:ext cx="163512" cy="295275"/>
                </a:xfrm>
                <a:custGeom>
                  <a:cxnLst>
                    <a:cxn ang="0">
                      <a:pos x="0" y="128"/>
                    </a:cxn>
                    <a:cxn ang="0">
                      <a:pos x="13" y="161"/>
                    </a:cxn>
                    <a:cxn ang="0">
                      <a:pos x="29" y="197"/>
                    </a:cxn>
                    <a:cxn ang="0">
                      <a:pos x="45" y="203"/>
                    </a:cxn>
                    <a:cxn ang="0">
                      <a:pos x="61" y="245"/>
                    </a:cxn>
                    <a:cxn ang="0">
                      <a:pos x="45" y="256"/>
                    </a:cxn>
                    <a:cxn ang="0">
                      <a:pos x="40" y="292"/>
                    </a:cxn>
                    <a:cxn ang="0">
                      <a:pos x="61" y="334"/>
                    </a:cxn>
                    <a:cxn ang="0">
                      <a:pos x="79" y="381"/>
                    </a:cxn>
                    <a:cxn ang="0">
                      <a:pos x="98" y="390"/>
                    </a:cxn>
                    <a:cxn ang="0">
                      <a:pos x="108" y="453"/>
                    </a:cxn>
                    <a:cxn ang="0">
                      <a:pos x="118" y="503"/>
                    </a:cxn>
                    <a:cxn ang="0">
                      <a:pos x="140" y="551"/>
                    </a:cxn>
                    <a:cxn ang="0">
                      <a:pos x="140" y="558"/>
                    </a:cxn>
                    <a:cxn ang="0">
                      <a:pos x="263" y="543"/>
                    </a:cxn>
                    <a:cxn ang="0">
                      <a:pos x="248" y="503"/>
                    </a:cxn>
                    <a:cxn ang="0">
                      <a:pos x="254" y="453"/>
                    </a:cxn>
                    <a:cxn ang="0">
                      <a:pos x="248" y="390"/>
                    </a:cxn>
                    <a:cxn ang="0">
                      <a:pos x="241" y="334"/>
                    </a:cxn>
                    <a:cxn ang="0">
                      <a:pos x="259" y="249"/>
                    </a:cxn>
                    <a:cxn ang="0">
                      <a:pos x="263" y="181"/>
                    </a:cxn>
                    <a:cxn ang="0">
                      <a:pos x="309" y="139"/>
                    </a:cxn>
                    <a:cxn ang="0">
                      <a:pos x="309" y="120"/>
                    </a:cxn>
                    <a:cxn ang="0">
                      <a:pos x="294" y="99"/>
                    </a:cxn>
                    <a:cxn ang="0">
                      <a:pos x="294" y="68"/>
                    </a:cxn>
                    <a:cxn ang="0">
                      <a:pos x="294" y="23"/>
                    </a:cxn>
                    <a:cxn ang="0">
                      <a:pos x="276" y="0"/>
                    </a:cxn>
                    <a:cxn ang="0">
                      <a:pos x="237" y="16"/>
                    </a:cxn>
                    <a:cxn ang="0">
                      <a:pos x="197" y="25"/>
                    </a:cxn>
                    <a:cxn ang="0">
                      <a:pos x="120" y="41"/>
                    </a:cxn>
                    <a:cxn ang="0">
                      <a:pos x="83" y="46"/>
                    </a:cxn>
                    <a:cxn ang="0">
                      <a:pos x="30" y="68"/>
                    </a:cxn>
                    <a:cxn ang="0">
                      <a:pos x="0" y="68"/>
                    </a:cxn>
                    <a:cxn ang="0">
                      <a:pos x="0" y="99"/>
                    </a:cxn>
                    <a:cxn ang="0">
                      <a:pos x="0" y="128"/>
                    </a:cxn>
                  </a:cxnLst>
                  <a:rect l="0" t="0" r="r" b="b"/>
                  <a:pathLst>
                    <a:path w="309" h="558">
                      <a:moveTo>
                        <a:pt x="0" y="128"/>
                      </a:moveTo>
                      <a:lnTo>
                        <a:pt x="13" y="161"/>
                      </a:lnTo>
                      <a:lnTo>
                        <a:pt x="29" y="197"/>
                      </a:lnTo>
                      <a:lnTo>
                        <a:pt x="45" y="203"/>
                      </a:lnTo>
                      <a:lnTo>
                        <a:pt x="61" y="245"/>
                      </a:lnTo>
                      <a:lnTo>
                        <a:pt x="45" y="256"/>
                      </a:lnTo>
                      <a:lnTo>
                        <a:pt x="40" y="292"/>
                      </a:lnTo>
                      <a:lnTo>
                        <a:pt x="61" y="334"/>
                      </a:lnTo>
                      <a:lnTo>
                        <a:pt x="79" y="381"/>
                      </a:lnTo>
                      <a:lnTo>
                        <a:pt x="98" y="390"/>
                      </a:lnTo>
                      <a:lnTo>
                        <a:pt x="108" y="453"/>
                      </a:lnTo>
                      <a:lnTo>
                        <a:pt x="118" y="503"/>
                      </a:lnTo>
                      <a:lnTo>
                        <a:pt x="140" y="551"/>
                      </a:lnTo>
                      <a:lnTo>
                        <a:pt x="140" y="558"/>
                      </a:lnTo>
                      <a:lnTo>
                        <a:pt x="263" y="543"/>
                      </a:lnTo>
                      <a:lnTo>
                        <a:pt x="248" y="503"/>
                      </a:lnTo>
                      <a:lnTo>
                        <a:pt x="254" y="453"/>
                      </a:lnTo>
                      <a:lnTo>
                        <a:pt x="248" y="390"/>
                      </a:lnTo>
                      <a:lnTo>
                        <a:pt x="241" y="334"/>
                      </a:lnTo>
                      <a:lnTo>
                        <a:pt x="259" y="249"/>
                      </a:lnTo>
                      <a:lnTo>
                        <a:pt x="263" y="181"/>
                      </a:lnTo>
                      <a:lnTo>
                        <a:pt x="309" y="139"/>
                      </a:lnTo>
                      <a:lnTo>
                        <a:pt x="309" y="120"/>
                      </a:lnTo>
                      <a:lnTo>
                        <a:pt x="294" y="99"/>
                      </a:lnTo>
                      <a:lnTo>
                        <a:pt x="294" y="68"/>
                      </a:lnTo>
                      <a:lnTo>
                        <a:pt x="294" y="23"/>
                      </a:lnTo>
                      <a:lnTo>
                        <a:pt x="276" y="0"/>
                      </a:lnTo>
                      <a:lnTo>
                        <a:pt x="237" y="16"/>
                      </a:lnTo>
                      <a:lnTo>
                        <a:pt x="197" y="25"/>
                      </a:lnTo>
                      <a:lnTo>
                        <a:pt x="120" y="41"/>
                      </a:lnTo>
                      <a:lnTo>
                        <a:pt x="83" y="46"/>
                      </a:lnTo>
                      <a:lnTo>
                        <a:pt x="30" y="68"/>
                      </a:lnTo>
                      <a:lnTo>
                        <a:pt x="0" y="68"/>
                      </a:lnTo>
                      <a:lnTo>
                        <a:pt x="0" y="99"/>
                      </a:lnTo>
                      <a:lnTo>
                        <a:pt x="0" y="128"/>
                      </a:lnTo>
                      <a:close/>
                    </a:path>
                  </a:pathLst>
                </a:custGeom>
                <a:grp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4" name="Freeform 25">
                  <a:extLst>
                    <a:ext uri="{FF2B5EF4-FFF2-40B4-BE49-F238E27FC236}">
                      <a16:creationId xmlns:a16="http://schemas.microsoft.com/office/drawing/2014/main" id="{038CB232-7CB9-F097-D35A-4DE5A60499EE}"/>
                    </a:ext>
                  </a:extLst>
                </p:cNvPr>
                <p:cNvSpPr/>
                <p:nvPr/>
              </p:nvSpPr>
              <p:spPr bwMode="auto">
                <a:xfrm>
                  <a:off x="7034213" y="1154113"/>
                  <a:ext cx="144462" cy="323850"/>
                </a:xfrm>
                <a:custGeom>
                  <a:cxnLst>
                    <a:cxn ang="0">
                      <a:pos x="100" y="0"/>
                    </a:cxn>
                    <a:cxn ang="0">
                      <a:pos x="76" y="7"/>
                    </a:cxn>
                    <a:cxn ang="0">
                      <a:pos x="51" y="7"/>
                    </a:cxn>
                    <a:cxn ang="0">
                      <a:pos x="51" y="34"/>
                    </a:cxn>
                    <a:cxn ang="0">
                      <a:pos x="46" y="54"/>
                    </a:cxn>
                    <a:cxn ang="0">
                      <a:pos x="35" y="70"/>
                    </a:cxn>
                    <a:cxn ang="0">
                      <a:pos x="53" y="93"/>
                    </a:cxn>
                    <a:cxn ang="0">
                      <a:pos x="53" y="138"/>
                    </a:cxn>
                    <a:cxn ang="0">
                      <a:pos x="53" y="169"/>
                    </a:cxn>
                    <a:cxn ang="0">
                      <a:pos x="68" y="190"/>
                    </a:cxn>
                    <a:cxn ang="0">
                      <a:pos x="68" y="209"/>
                    </a:cxn>
                    <a:cxn ang="0">
                      <a:pos x="22" y="251"/>
                    </a:cxn>
                    <a:cxn ang="0">
                      <a:pos x="18" y="319"/>
                    </a:cxn>
                    <a:cxn ang="0">
                      <a:pos x="0" y="404"/>
                    </a:cxn>
                    <a:cxn ang="0">
                      <a:pos x="7" y="460"/>
                    </a:cxn>
                    <a:cxn ang="0">
                      <a:pos x="13" y="523"/>
                    </a:cxn>
                    <a:cxn ang="0">
                      <a:pos x="7" y="573"/>
                    </a:cxn>
                    <a:cxn ang="0">
                      <a:pos x="22" y="613"/>
                    </a:cxn>
                    <a:cxn ang="0">
                      <a:pos x="221" y="565"/>
                    </a:cxn>
                    <a:cxn ang="0">
                      <a:pos x="232" y="530"/>
                    </a:cxn>
                    <a:cxn ang="0">
                      <a:pos x="271" y="517"/>
                    </a:cxn>
                    <a:cxn ang="0">
                      <a:pos x="266" y="505"/>
                    </a:cxn>
                    <a:cxn ang="0">
                      <a:pos x="275" y="456"/>
                    </a:cxn>
                    <a:cxn ang="0">
                      <a:pos x="275" y="456"/>
                    </a:cxn>
                    <a:cxn ang="0">
                      <a:pos x="232" y="412"/>
                    </a:cxn>
                    <a:cxn ang="0">
                      <a:pos x="100" y="0"/>
                    </a:cxn>
                  </a:cxnLst>
                  <a:rect l="0" t="0" r="r" b="b"/>
                  <a:pathLst>
                    <a:path w="275" h="613">
                      <a:moveTo>
                        <a:pt x="100" y="0"/>
                      </a:moveTo>
                      <a:lnTo>
                        <a:pt x="76" y="7"/>
                      </a:lnTo>
                      <a:lnTo>
                        <a:pt x="51" y="7"/>
                      </a:lnTo>
                      <a:lnTo>
                        <a:pt x="51" y="34"/>
                      </a:lnTo>
                      <a:lnTo>
                        <a:pt x="46" y="54"/>
                      </a:lnTo>
                      <a:lnTo>
                        <a:pt x="35" y="70"/>
                      </a:lnTo>
                      <a:lnTo>
                        <a:pt x="53" y="93"/>
                      </a:lnTo>
                      <a:lnTo>
                        <a:pt x="53" y="138"/>
                      </a:lnTo>
                      <a:lnTo>
                        <a:pt x="53" y="169"/>
                      </a:lnTo>
                      <a:lnTo>
                        <a:pt x="68" y="190"/>
                      </a:lnTo>
                      <a:lnTo>
                        <a:pt x="68" y="209"/>
                      </a:lnTo>
                      <a:lnTo>
                        <a:pt x="22" y="251"/>
                      </a:lnTo>
                      <a:lnTo>
                        <a:pt x="18" y="319"/>
                      </a:lnTo>
                      <a:lnTo>
                        <a:pt x="0" y="404"/>
                      </a:lnTo>
                      <a:lnTo>
                        <a:pt x="7" y="460"/>
                      </a:lnTo>
                      <a:lnTo>
                        <a:pt x="13" y="523"/>
                      </a:lnTo>
                      <a:lnTo>
                        <a:pt x="7" y="573"/>
                      </a:lnTo>
                      <a:lnTo>
                        <a:pt x="22" y="613"/>
                      </a:lnTo>
                      <a:lnTo>
                        <a:pt x="221" y="565"/>
                      </a:lnTo>
                      <a:lnTo>
                        <a:pt x="232" y="530"/>
                      </a:lnTo>
                      <a:lnTo>
                        <a:pt x="271" y="517"/>
                      </a:lnTo>
                      <a:lnTo>
                        <a:pt x="266" y="505"/>
                      </a:lnTo>
                      <a:lnTo>
                        <a:pt x="275" y="456"/>
                      </a:lnTo>
                      <a:lnTo>
                        <a:pt x="275" y="456"/>
                      </a:lnTo>
                      <a:lnTo>
                        <a:pt x="232" y="412"/>
                      </a:lnTo>
                      <a:lnTo>
                        <a:pt x="100" y="0"/>
                      </a:lnTo>
                      <a:close/>
                    </a:path>
                  </a:pathLst>
                </a:custGeom>
                <a:grp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5" name="Freeform 26">
                  <a:extLst>
                    <a:ext uri="{FF2B5EF4-FFF2-40B4-BE49-F238E27FC236}">
                      <a16:creationId xmlns:a16="http://schemas.microsoft.com/office/drawing/2014/main" id="{585FED5C-C667-3A65-296F-BFD389174775}"/>
                    </a:ext>
                  </a:extLst>
                </p:cNvPr>
                <p:cNvSpPr/>
                <p:nvPr/>
              </p:nvSpPr>
              <p:spPr bwMode="auto">
                <a:xfrm>
                  <a:off x="6980238" y="1546225"/>
                  <a:ext cx="163512" cy="150812"/>
                </a:xfrm>
                <a:custGeom>
                  <a:cxnLst>
                    <a:cxn ang="0">
                      <a:pos x="19" y="163"/>
                    </a:cxn>
                    <a:cxn ang="0">
                      <a:pos x="19" y="200"/>
                    </a:cxn>
                    <a:cxn ang="0">
                      <a:pos x="44" y="231"/>
                    </a:cxn>
                    <a:cxn ang="0">
                      <a:pos x="18" y="265"/>
                    </a:cxn>
                    <a:cxn ang="0">
                      <a:pos x="26" y="285"/>
                    </a:cxn>
                    <a:cxn ang="0">
                      <a:pos x="48" y="275"/>
                    </a:cxn>
                    <a:cxn ang="0">
                      <a:pos x="72" y="253"/>
                    </a:cxn>
                    <a:cxn ang="0">
                      <a:pos x="80" y="243"/>
                    </a:cxn>
                    <a:cxn ang="0">
                      <a:pos x="109" y="215"/>
                    </a:cxn>
                    <a:cxn ang="0">
                      <a:pos x="136" y="199"/>
                    </a:cxn>
                    <a:cxn ang="0">
                      <a:pos x="183" y="199"/>
                    </a:cxn>
                    <a:cxn ang="0">
                      <a:pos x="201" y="188"/>
                    </a:cxn>
                    <a:cxn ang="0">
                      <a:pos x="216" y="178"/>
                    </a:cxn>
                    <a:cxn ang="0">
                      <a:pos x="238" y="167"/>
                    </a:cxn>
                    <a:cxn ang="0">
                      <a:pos x="272" y="157"/>
                    </a:cxn>
                    <a:cxn ang="0">
                      <a:pos x="298" y="153"/>
                    </a:cxn>
                    <a:cxn ang="0">
                      <a:pos x="309" y="145"/>
                    </a:cxn>
                    <a:cxn ang="0">
                      <a:pos x="277" y="0"/>
                    </a:cxn>
                    <a:cxn ang="0">
                      <a:pos x="132" y="28"/>
                    </a:cxn>
                    <a:cxn ang="0">
                      <a:pos x="0" y="53"/>
                    </a:cxn>
                    <a:cxn ang="0">
                      <a:pos x="0" y="57"/>
                    </a:cxn>
                    <a:cxn ang="0">
                      <a:pos x="19" y="163"/>
                    </a:cxn>
                  </a:cxnLst>
                  <a:rect l="0" t="0" r="r" b="b"/>
                  <a:pathLst>
                    <a:path w="309" h="285">
                      <a:moveTo>
                        <a:pt x="19" y="163"/>
                      </a:moveTo>
                      <a:lnTo>
                        <a:pt x="19" y="200"/>
                      </a:lnTo>
                      <a:lnTo>
                        <a:pt x="44" y="231"/>
                      </a:lnTo>
                      <a:lnTo>
                        <a:pt x="18" y="265"/>
                      </a:lnTo>
                      <a:lnTo>
                        <a:pt x="26" y="285"/>
                      </a:lnTo>
                      <a:lnTo>
                        <a:pt x="48" y="275"/>
                      </a:lnTo>
                      <a:lnTo>
                        <a:pt x="72" y="253"/>
                      </a:lnTo>
                      <a:lnTo>
                        <a:pt x="80" y="243"/>
                      </a:lnTo>
                      <a:lnTo>
                        <a:pt x="109" y="215"/>
                      </a:lnTo>
                      <a:lnTo>
                        <a:pt x="136" y="199"/>
                      </a:lnTo>
                      <a:lnTo>
                        <a:pt x="183" y="199"/>
                      </a:lnTo>
                      <a:lnTo>
                        <a:pt x="201" y="188"/>
                      </a:lnTo>
                      <a:lnTo>
                        <a:pt x="216" y="178"/>
                      </a:lnTo>
                      <a:lnTo>
                        <a:pt x="238" y="167"/>
                      </a:lnTo>
                      <a:lnTo>
                        <a:pt x="272" y="157"/>
                      </a:lnTo>
                      <a:lnTo>
                        <a:pt x="298" y="153"/>
                      </a:lnTo>
                      <a:lnTo>
                        <a:pt x="309" y="145"/>
                      </a:lnTo>
                      <a:lnTo>
                        <a:pt x="277" y="0"/>
                      </a:lnTo>
                      <a:lnTo>
                        <a:pt x="132" y="28"/>
                      </a:lnTo>
                      <a:lnTo>
                        <a:pt x="0" y="53"/>
                      </a:lnTo>
                      <a:lnTo>
                        <a:pt x="0" y="57"/>
                      </a:lnTo>
                      <a:lnTo>
                        <a:pt x="19" y="163"/>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6" name="Freeform 27">
                  <a:extLst>
                    <a:ext uri="{FF2B5EF4-FFF2-40B4-BE49-F238E27FC236}">
                      <a16:creationId xmlns:a16="http://schemas.microsoft.com/office/drawing/2014/main" id="{21CBEA08-7382-84F9-9EAC-19FFAB699B6E}"/>
                    </a:ext>
                  </a:extLst>
                </p:cNvPr>
                <p:cNvSpPr/>
                <p:nvPr/>
              </p:nvSpPr>
              <p:spPr bwMode="auto">
                <a:xfrm>
                  <a:off x="7126288" y="1535113"/>
                  <a:ext cx="69850" cy="87312"/>
                </a:xfrm>
                <a:custGeom>
                  <a:cxnLst>
                    <a:cxn ang="0">
                      <a:pos x="122" y="76"/>
                    </a:cxn>
                    <a:cxn ang="0">
                      <a:pos x="117" y="69"/>
                    </a:cxn>
                    <a:cxn ang="0">
                      <a:pos x="109" y="62"/>
                    </a:cxn>
                    <a:cxn ang="0">
                      <a:pos x="95" y="55"/>
                    </a:cxn>
                    <a:cxn ang="0">
                      <a:pos x="89" y="51"/>
                    </a:cxn>
                    <a:cxn ang="0">
                      <a:pos x="82" y="37"/>
                    </a:cxn>
                    <a:cxn ang="0">
                      <a:pos x="68" y="22"/>
                    </a:cxn>
                    <a:cxn ang="0">
                      <a:pos x="54" y="0"/>
                    </a:cxn>
                    <a:cxn ang="0">
                      <a:pos x="0" y="22"/>
                    </a:cxn>
                    <a:cxn ang="0">
                      <a:pos x="32" y="167"/>
                    </a:cxn>
                    <a:cxn ang="0">
                      <a:pos x="43" y="157"/>
                    </a:cxn>
                    <a:cxn ang="0">
                      <a:pos x="52" y="151"/>
                    </a:cxn>
                    <a:cxn ang="0">
                      <a:pos x="71" y="140"/>
                    </a:cxn>
                    <a:cxn ang="0">
                      <a:pos x="71" y="126"/>
                    </a:cxn>
                    <a:cxn ang="0">
                      <a:pos x="71" y="119"/>
                    </a:cxn>
                    <a:cxn ang="0">
                      <a:pos x="71" y="104"/>
                    </a:cxn>
                    <a:cxn ang="0">
                      <a:pos x="71" y="92"/>
                    </a:cxn>
                    <a:cxn ang="0">
                      <a:pos x="71" y="79"/>
                    </a:cxn>
                    <a:cxn ang="0">
                      <a:pos x="71" y="74"/>
                    </a:cxn>
                    <a:cxn ang="0">
                      <a:pos x="78" y="69"/>
                    </a:cxn>
                    <a:cxn ang="0">
                      <a:pos x="86" y="69"/>
                    </a:cxn>
                    <a:cxn ang="0">
                      <a:pos x="99" y="74"/>
                    </a:cxn>
                    <a:cxn ang="0">
                      <a:pos x="103" y="83"/>
                    </a:cxn>
                    <a:cxn ang="0">
                      <a:pos x="110" y="105"/>
                    </a:cxn>
                    <a:cxn ang="0">
                      <a:pos x="110" y="110"/>
                    </a:cxn>
                    <a:cxn ang="0">
                      <a:pos x="120" y="118"/>
                    </a:cxn>
                    <a:cxn ang="0">
                      <a:pos x="127" y="110"/>
                    </a:cxn>
                    <a:cxn ang="0">
                      <a:pos x="129" y="105"/>
                    </a:cxn>
                    <a:cxn ang="0">
                      <a:pos x="131" y="101"/>
                    </a:cxn>
                    <a:cxn ang="0">
                      <a:pos x="122" y="76"/>
                    </a:cxn>
                  </a:cxnLst>
                  <a:rect l="0" t="0" r="r" b="b"/>
                  <a:pathLst>
                    <a:path w="131" h="167">
                      <a:moveTo>
                        <a:pt x="122" y="76"/>
                      </a:moveTo>
                      <a:lnTo>
                        <a:pt x="117" y="69"/>
                      </a:lnTo>
                      <a:lnTo>
                        <a:pt x="109" y="62"/>
                      </a:lnTo>
                      <a:lnTo>
                        <a:pt x="95" y="55"/>
                      </a:lnTo>
                      <a:lnTo>
                        <a:pt x="89" y="51"/>
                      </a:lnTo>
                      <a:lnTo>
                        <a:pt x="82" y="37"/>
                      </a:lnTo>
                      <a:lnTo>
                        <a:pt x="68" y="22"/>
                      </a:lnTo>
                      <a:lnTo>
                        <a:pt x="54" y="0"/>
                      </a:lnTo>
                      <a:lnTo>
                        <a:pt x="0" y="22"/>
                      </a:lnTo>
                      <a:lnTo>
                        <a:pt x="32" y="167"/>
                      </a:lnTo>
                      <a:lnTo>
                        <a:pt x="43" y="157"/>
                      </a:lnTo>
                      <a:lnTo>
                        <a:pt x="52" y="151"/>
                      </a:lnTo>
                      <a:lnTo>
                        <a:pt x="71" y="140"/>
                      </a:lnTo>
                      <a:lnTo>
                        <a:pt x="71" y="126"/>
                      </a:lnTo>
                      <a:lnTo>
                        <a:pt x="71" y="119"/>
                      </a:lnTo>
                      <a:lnTo>
                        <a:pt x="71" y="104"/>
                      </a:lnTo>
                      <a:lnTo>
                        <a:pt x="71" y="92"/>
                      </a:lnTo>
                      <a:lnTo>
                        <a:pt x="71" y="79"/>
                      </a:lnTo>
                      <a:lnTo>
                        <a:pt x="71" y="74"/>
                      </a:lnTo>
                      <a:lnTo>
                        <a:pt x="78" y="69"/>
                      </a:lnTo>
                      <a:lnTo>
                        <a:pt x="86" y="69"/>
                      </a:lnTo>
                      <a:lnTo>
                        <a:pt x="99" y="74"/>
                      </a:lnTo>
                      <a:lnTo>
                        <a:pt x="103" y="83"/>
                      </a:lnTo>
                      <a:lnTo>
                        <a:pt x="110" y="105"/>
                      </a:lnTo>
                      <a:lnTo>
                        <a:pt x="110" y="110"/>
                      </a:lnTo>
                      <a:lnTo>
                        <a:pt x="120" y="118"/>
                      </a:lnTo>
                      <a:lnTo>
                        <a:pt x="127" y="110"/>
                      </a:lnTo>
                      <a:lnTo>
                        <a:pt x="129" y="105"/>
                      </a:lnTo>
                      <a:lnTo>
                        <a:pt x="131" y="101"/>
                      </a:lnTo>
                      <a:lnTo>
                        <a:pt x="122" y="76"/>
                      </a:lnTo>
                      <a:close/>
                    </a:path>
                  </a:pathLst>
                </a:custGeom>
                <a:solidFill>
                  <a:schemeClr val="bg1">
                    <a:lumMod val="85000"/>
                  </a:schemeClr>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7" name="Freeform 28">
                  <a:extLst>
                    <a:ext uri="{FF2B5EF4-FFF2-40B4-BE49-F238E27FC236}">
                      <a16:creationId xmlns:a16="http://schemas.microsoft.com/office/drawing/2014/main" id="{8E27CA18-8E66-FBAF-8B6A-41712CF83AA3}"/>
                    </a:ext>
                  </a:extLst>
                </p:cNvPr>
                <p:cNvSpPr/>
                <p:nvPr/>
              </p:nvSpPr>
              <p:spPr bwMode="auto">
                <a:xfrm>
                  <a:off x="6980238" y="1427163"/>
                  <a:ext cx="314325" cy="161925"/>
                </a:xfrm>
                <a:custGeom>
                  <a:cxnLst>
                    <a:cxn ang="0">
                      <a:pos x="576" y="181"/>
                    </a:cxn>
                    <a:cxn ang="0">
                      <a:pos x="556" y="161"/>
                    </a:cxn>
                    <a:cxn ang="0">
                      <a:pos x="530" y="142"/>
                    </a:cxn>
                    <a:cxn ang="0">
                      <a:pos x="534" y="159"/>
                    </a:cxn>
                    <a:cxn ang="0">
                      <a:pos x="558" y="192"/>
                    </a:cxn>
                    <a:cxn ang="0">
                      <a:pos x="523" y="203"/>
                    </a:cxn>
                    <a:cxn ang="0">
                      <a:pos x="478" y="207"/>
                    </a:cxn>
                    <a:cxn ang="0">
                      <a:pos x="466" y="193"/>
                    </a:cxn>
                    <a:cxn ang="0">
                      <a:pos x="444" y="177"/>
                    </a:cxn>
                    <a:cxn ang="0">
                      <a:pos x="444" y="149"/>
                    </a:cxn>
                    <a:cxn ang="0">
                      <a:pos x="401" y="120"/>
                    </a:cxn>
                    <a:cxn ang="0">
                      <a:pos x="376" y="120"/>
                    </a:cxn>
                    <a:cxn ang="0">
                      <a:pos x="372" y="92"/>
                    </a:cxn>
                    <a:cxn ang="0">
                      <a:pos x="391" y="70"/>
                    </a:cxn>
                    <a:cxn ang="0">
                      <a:pos x="417" y="52"/>
                    </a:cxn>
                    <a:cxn ang="0">
                      <a:pos x="415" y="36"/>
                    </a:cxn>
                    <a:cxn ang="0">
                      <a:pos x="394" y="36"/>
                    </a:cxn>
                    <a:cxn ang="0">
                      <a:pos x="372" y="0"/>
                    </a:cxn>
                    <a:cxn ang="0">
                      <a:pos x="322" y="48"/>
                    </a:cxn>
                    <a:cxn ang="0">
                      <a:pos x="0" y="111"/>
                    </a:cxn>
                    <a:cxn ang="0">
                      <a:pos x="0" y="278"/>
                    </a:cxn>
                    <a:cxn ang="0">
                      <a:pos x="277" y="225"/>
                    </a:cxn>
                    <a:cxn ang="0">
                      <a:pos x="345" y="225"/>
                    </a:cxn>
                    <a:cxn ang="0">
                      <a:pos x="366" y="254"/>
                    </a:cxn>
                    <a:cxn ang="0">
                      <a:pos x="386" y="265"/>
                    </a:cxn>
                    <a:cxn ang="0">
                      <a:pos x="399" y="279"/>
                    </a:cxn>
                    <a:cxn ang="0">
                      <a:pos x="408" y="306"/>
                    </a:cxn>
                    <a:cxn ang="0">
                      <a:pos x="422" y="306"/>
                    </a:cxn>
                    <a:cxn ang="0">
                      <a:pos x="435" y="274"/>
                    </a:cxn>
                    <a:cxn ang="0">
                      <a:pos x="453" y="247"/>
                    </a:cxn>
                    <a:cxn ang="0">
                      <a:pos x="473" y="252"/>
                    </a:cxn>
                    <a:cxn ang="0">
                      <a:pos x="477" y="281"/>
                    </a:cxn>
                    <a:cxn ang="0">
                      <a:pos x="503" y="256"/>
                    </a:cxn>
                    <a:cxn ang="0">
                      <a:pos x="519" y="247"/>
                    </a:cxn>
                    <a:cxn ang="0">
                      <a:pos x="553" y="239"/>
                    </a:cxn>
                    <a:cxn ang="0">
                      <a:pos x="581" y="221"/>
                    </a:cxn>
                    <a:cxn ang="0">
                      <a:pos x="595" y="199"/>
                    </a:cxn>
                  </a:cxnLst>
                  <a:rect l="0" t="0" r="r" b="b"/>
                  <a:pathLst>
                    <a:path w="595" h="306">
                      <a:moveTo>
                        <a:pt x="587" y="192"/>
                      </a:moveTo>
                      <a:lnTo>
                        <a:pt x="576" y="181"/>
                      </a:lnTo>
                      <a:lnTo>
                        <a:pt x="569" y="172"/>
                      </a:lnTo>
                      <a:lnTo>
                        <a:pt x="556" y="161"/>
                      </a:lnTo>
                      <a:lnTo>
                        <a:pt x="538" y="149"/>
                      </a:lnTo>
                      <a:lnTo>
                        <a:pt x="530" y="142"/>
                      </a:lnTo>
                      <a:lnTo>
                        <a:pt x="527" y="150"/>
                      </a:lnTo>
                      <a:lnTo>
                        <a:pt x="534" y="159"/>
                      </a:lnTo>
                      <a:lnTo>
                        <a:pt x="548" y="179"/>
                      </a:lnTo>
                      <a:lnTo>
                        <a:pt x="558" y="192"/>
                      </a:lnTo>
                      <a:lnTo>
                        <a:pt x="545" y="203"/>
                      </a:lnTo>
                      <a:lnTo>
                        <a:pt x="523" y="203"/>
                      </a:lnTo>
                      <a:lnTo>
                        <a:pt x="488" y="217"/>
                      </a:lnTo>
                      <a:lnTo>
                        <a:pt x="478" y="207"/>
                      </a:lnTo>
                      <a:lnTo>
                        <a:pt x="474" y="199"/>
                      </a:lnTo>
                      <a:lnTo>
                        <a:pt x="466" y="193"/>
                      </a:lnTo>
                      <a:lnTo>
                        <a:pt x="455" y="184"/>
                      </a:lnTo>
                      <a:lnTo>
                        <a:pt x="444" y="177"/>
                      </a:lnTo>
                      <a:lnTo>
                        <a:pt x="452" y="164"/>
                      </a:lnTo>
                      <a:lnTo>
                        <a:pt x="444" y="149"/>
                      </a:lnTo>
                      <a:lnTo>
                        <a:pt x="426" y="134"/>
                      </a:lnTo>
                      <a:lnTo>
                        <a:pt x="401" y="120"/>
                      </a:lnTo>
                      <a:lnTo>
                        <a:pt x="387" y="124"/>
                      </a:lnTo>
                      <a:lnTo>
                        <a:pt x="376" y="120"/>
                      </a:lnTo>
                      <a:lnTo>
                        <a:pt x="372" y="111"/>
                      </a:lnTo>
                      <a:lnTo>
                        <a:pt x="372" y="92"/>
                      </a:lnTo>
                      <a:lnTo>
                        <a:pt x="380" y="78"/>
                      </a:lnTo>
                      <a:lnTo>
                        <a:pt x="391" y="70"/>
                      </a:lnTo>
                      <a:lnTo>
                        <a:pt x="404" y="60"/>
                      </a:lnTo>
                      <a:lnTo>
                        <a:pt x="417" y="52"/>
                      </a:lnTo>
                      <a:lnTo>
                        <a:pt x="422" y="42"/>
                      </a:lnTo>
                      <a:lnTo>
                        <a:pt x="415" y="36"/>
                      </a:lnTo>
                      <a:lnTo>
                        <a:pt x="402" y="36"/>
                      </a:lnTo>
                      <a:lnTo>
                        <a:pt x="394" y="36"/>
                      </a:lnTo>
                      <a:lnTo>
                        <a:pt x="381" y="17"/>
                      </a:lnTo>
                      <a:lnTo>
                        <a:pt x="372" y="0"/>
                      </a:lnTo>
                      <a:lnTo>
                        <a:pt x="333" y="13"/>
                      </a:lnTo>
                      <a:lnTo>
                        <a:pt x="322" y="48"/>
                      </a:lnTo>
                      <a:lnTo>
                        <a:pt x="123" y="96"/>
                      </a:lnTo>
                      <a:lnTo>
                        <a:pt x="0" y="111"/>
                      </a:lnTo>
                      <a:lnTo>
                        <a:pt x="0" y="181"/>
                      </a:lnTo>
                      <a:lnTo>
                        <a:pt x="0" y="278"/>
                      </a:lnTo>
                      <a:lnTo>
                        <a:pt x="132" y="253"/>
                      </a:lnTo>
                      <a:lnTo>
                        <a:pt x="277" y="225"/>
                      </a:lnTo>
                      <a:lnTo>
                        <a:pt x="331" y="203"/>
                      </a:lnTo>
                      <a:lnTo>
                        <a:pt x="345" y="225"/>
                      </a:lnTo>
                      <a:lnTo>
                        <a:pt x="359" y="240"/>
                      </a:lnTo>
                      <a:lnTo>
                        <a:pt x="366" y="254"/>
                      </a:lnTo>
                      <a:lnTo>
                        <a:pt x="372" y="258"/>
                      </a:lnTo>
                      <a:lnTo>
                        <a:pt x="386" y="265"/>
                      </a:lnTo>
                      <a:lnTo>
                        <a:pt x="394" y="272"/>
                      </a:lnTo>
                      <a:lnTo>
                        <a:pt x="399" y="279"/>
                      </a:lnTo>
                      <a:lnTo>
                        <a:pt x="408" y="304"/>
                      </a:lnTo>
                      <a:lnTo>
                        <a:pt x="408" y="306"/>
                      </a:lnTo>
                      <a:lnTo>
                        <a:pt x="415" y="306"/>
                      </a:lnTo>
                      <a:lnTo>
                        <a:pt x="422" y="306"/>
                      </a:lnTo>
                      <a:lnTo>
                        <a:pt x="435" y="292"/>
                      </a:lnTo>
                      <a:lnTo>
                        <a:pt x="435" y="274"/>
                      </a:lnTo>
                      <a:lnTo>
                        <a:pt x="448" y="258"/>
                      </a:lnTo>
                      <a:lnTo>
                        <a:pt x="453" y="247"/>
                      </a:lnTo>
                      <a:lnTo>
                        <a:pt x="465" y="239"/>
                      </a:lnTo>
                      <a:lnTo>
                        <a:pt x="473" y="252"/>
                      </a:lnTo>
                      <a:lnTo>
                        <a:pt x="477" y="272"/>
                      </a:lnTo>
                      <a:lnTo>
                        <a:pt x="477" y="281"/>
                      </a:lnTo>
                      <a:lnTo>
                        <a:pt x="494" y="272"/>
                      </a:lnTo>
                      <a:lnTo>
                        <a:pt x="503" y="256"/>
                      </a:lnTo>
                      <a:lnTo>
                        <a:pt x="503" y="247"/>
                      </a:lnTo>
                      <a:lnTo>
                        <a:pt x="519" y="247"/>
                      </a:lnTo>
                      <a:lnTo>
                        <a:pt x="533" y="239"/>
                      </a:lnTo>
                      <a:lnTo>
                        <a:pt x="553" y="239"/>
                      </a:lnTo>
                      <a:lnTo>
                        <a:pt x="565" y="225"/>
                      </a:lnTo>
                      <a:lnTo>
                        <a:pt x="581" y="221"/>
                      </a:lnTo>
                      <a:lnTo>
                        <a:pt x="592" y="213"/>
                      </a:lnTo>
                      <a:lnTo>
                        <a:pt x="595" y="199"/>
                      </a:lnTo>
                      <a:lnTo>
                        <a:pt x="587" y="192"/>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8" name="Freeform 29">
                  <a:extLst>
                    <a:ext uri="{FF2B5EF4-FFF2-40B4-BE49-F238E27FC236}">
                      <a16:creationId xmlns:a16="http://schemas.microsoft.com/office/drawing/2014/main" id="{E0195CF6-A370-3785-8B51-65CA1BEEE3AE}"/>
                    </a:ext>
                  </a:extLst>
                </p:cNvPr>
                <p:cNvSpPr/>
                <p:nvPr/>
              </p:nvSpPr>
              <p:spPr bwMode="auto">
                <a:xfrm>
                  <a:off x="7224713" y="1577975"/>
                  <a:ext cx="30162" cy="20637"/>
                </a:xfrm>
                <a:custGeom>
                  <a:cxnLst>
                    <a:cxn ang="0">
                      <a:pos x="13" y="38"/>
                    </a:cxn>
                    <a:cxn ang="0">
                      <a:pos x="31" y="38"/>
                    </a:cxn>
                    <a:cxn ang="0">
                      <a:pos x="46" y="24"/>
                    </a:cxn>
                    <a:cxn ang="0">
                      <a:pos x="56" y="16"/>
                    </a:cxn>
                    <a:cxn ang="0">
                      <a:pos x="35" y="6"/>
                    </a:cxn>
                    <a:cxn ang="0">
                      <a:pos x="35" y="6"/>
                    </a:cxn>
                    <a:cxn ang="0">
                      <a:pos x="27" y="2"/>
                    </a:cxn>
                    <a:cxn ang="0">
                      <a:pos x="21" y="0"/>
                    </a:cxn>
                    <a:cxn ang="0">
                      <a:pos x="20" y="0"/>
                    </a:cxn>
                    <a:cxn ang="0">
                      <a:pos x="18" y="0"/>
                    </a:cxn>
                    <a:cxn ang="0">
                      <a:pos x="18" y="0"/>
                    </a:cxn>
                    <a:cxn ang="0">
                      <a:pos x="0" y="29"/>
                    </a:cxn>
                    <a:cxn ang="0">
                      <a:pos x="13" y="38"/>
                    </a:cxn>
                  </a:cxnLst>
                  <a:rect l="0" t="0" r="r" b="b"/>
                  <a:pathLst>
                    <a:path w="56" h="38">
                      <a:moveTo>
                        <a:pt x="13" y="38"/>
                      </a:moveTo>
                      <a:lnTo>
                        <a:pt x="31" y="38"/>
                      </a:lnTo>
                      <a:lnTo>
                        <a:pt x="46" y="24"/>
                      </a:lnTo>
                      <a:lnTo>
                        <a:pt x="56" y="16"/>
                      </a:lnTo>
                      <a:lnTo>
                        <a:pt x="35" y="6"/>
                      </a:lnTo>
                      <a:lnTo>
                        <a:pt x="35" y="6"/>
                      </a:lnTo>
                      <a:lnTo>
                        <a:pt x="27" y="2"/>
                      </a:lnTo>
                      <a:lnTo>
                        <a:pt x="21" y="0"/>
                      </a:lnTo>
                      <a:lnTo>
                        <a:pt x="20" y="0"/>
                      </a:lnTo>
                      <a:lnTo>
                        <a:pt x="18" y="0"/>
                      </a:lnTo>
                      <a:lnTo>
                        <a:pt x="18" y="0"/>
                      </a:lnTo>
                      <a:lnTo>
                        <a:pt x="0" y="29"/>
                      </a:lnTo>
                      <a:lnTo>
                        <a:pt x="13" y="38"/>
                      </a:lnTo>
                      <a:close/>
                    </a:path>
                  </a:pathLst>
                </a:custGeom>
                <a:grp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Freeform 30">
                  <a:extLst>
                    <a:ext uri="{FF2B5EF4-FFF2-40B4-BE49-F238E27FC236}">
                      <a16:creationId xmlns:a16="http://schemas.microsoft.com/office/drawing/2014/main" id="{56E87C2E-520C-4D8C-1302-08A18BF7018D}"/>
                    </a:ext>
                  </a:extLst>
                </p:cNvPr>
                <p:cNvSpPr/>
                <p:nvPr/>
              </p:nvSpPr>
              <p:spPr bwMode="auto">
                <a:xfrm>
                  <a:off x="6859588" y="1685925"/>
                  <a:ext cx="120650" cy="274637"/>
                </a:xfrm>
                <a:custGeom>
                  <a:cxnLst>
                    <a:cxn ang="0">
                      <a:pos x="198" y="71"/>
                    </a:cxn>
                    <a:cxn ang="0">
                      <a:pos x="198" y="52"/>
                    </a:cxn>
                    <a:cxn ang="0">
                      <a:pos x="186" y="36"/>
                    </a:cxn>
                    <a:cxn ang="0">
                      <a:pos x="115" y="14"/>
                    </a:cxn>
                    <a:cxn ang="0">
                      <a:pos x="41" y="0"/>
                    </a:cxn>
                    <a:cxn ang="0">
                      <a:pos x="37" y="14"/>
                    </a:cxn>
                    <a:cxn ang="0">
                      <a:pos x="32" y="36"/>
                    </a:cxn>
                    <a:cxn ang="0">
                      <a:pos x="18" y="50"/>
                    </a:cxn>
                    <a:cxn ang="0">
                      <a:pos x="7" y="77"/>
                    </a:cxn>
                    <a:cxn ang="0">
                      <a:pos x="9" y="110"/>
                    </a:cxn>
                    <a:cxn ang="0">
                      <a:pos x="11" y="138"/>
                    </a:cxn>
                    <a:cxn ang="0">
                      <a:pos x="8" y="167"/>
                    </a:cxn>
                    <a:cxn ang="0">
                      <a:pos x="26" y="177"/>
                    </a:cxn>
                    <a:cxn ang="0">
                      <a:pos x="43" y="188"/>
                    </a:cxn>
                    <a:cxn ang="0">
                      <a:pos x="57" y="211"/>
                    </a:cxn>
                    <a:cxn ang="0">
                      <a:pos x="79" y="231"/>
                    </a:cxn>
                    <a:cxn ang="0">
                      <a:pos x="108" y="250"/>
                    </a:cxn>
                    <a:cxn ang="0">
                      <a:pos x="108" y="260"/>
                    </a:cxn>
                    <a:cxn ang="0">
                      <a:pos x="93" y="292"/>
                    </a:cxn>
                    <a:cxn ang="0">
                      <a:pos x="55" y="321"/>
                    </a:cxn>
                    <a:cxn ang="0">
                      <a:pos x="15" y="351"/>
                    </a:cxn>
                    <a:cxn ang="0">
                      <a:pos x="5" y="369"/>
                    </a:cxn>
                    <a:cxn ang="0">
                      <a:pos x="0" y="397"/>
                    </a:cxn>
                    <a:cxn ang="0">
                      <a:pos x="3" y="414"/>
                    </a:cxn>
                    <a:cxn ang="0">
                      <a:pos x="14" y="435"/>
                    </a:cxn>
                    <a:cxn ang="0">
                      <a:pos x="40" y="456"/>
                    </a:cxn>
                    <a:cxn ang="0">
                      <a:pos x="62" y="465"/>
                    </a:cxn>
                    <a:cxn ang="0">
                      <a:pos x="83" y="475"/>
                    </a:cxn>
                    <a:cxn ang="0">
                      <a:pos x="102" y="469"/>
                    </a:cxn>
                    <a:cxn ang="0">
                      <a:pos x="127" y="475"/>
                    </a:cxn>
                    <a:cxn ang="0">
                      <a:pos x="136" y="475"/>
                    </a:cxn>
                    <a:cxn ang="0">
                      <a:pos x="129" y="493"/>
                    </a:cxn>
                    <a:cxn ang="0">
                      <a:pos x="130" y="512"/>
                    </a:cxn>
                    <a:cxn ang="0">
                      <a:pos x="136" y="518"/>
                    </a:cxn>
                    <a:cxn ang="0">
                      <a:pos x="144" y="518"/>
                    </a:cxn>
                    <a:cxn ang="0">
                      <a:pos x="148" y="482"/>
                    </a:cxn>
                    <a:cxn ang="0">
                      <a:pos x="152" y="469"/>
                    </a:cxn>
                    <a:cxn ang="0">
                      <a:pos x="166" y="453"/>
                    </a:cxn>
                    <a:cxn ang="0">
                      <a:pos x="191" y="426"/>
                    </a:cxn>
                    <a:cxn ang="0">
                      <a:pos x="200" y="383"/>
                    </a:cxn>
                    <a:cxn ang="0">
                      <a:pos x="200" y="358"/>
                    </a:cxn>
                    <a:cxn ang="0">
                      <a:pos x="218" y="338"/>
                    </a:cxn>
                    <a:cxn ang="0">
                      <a:pos x="222" y="292"/>
                    </a:cxn>
                    <a:cxn ang="0">
                      <a:pos x="229" y="264"/>
                    </a:cxn>
                    <a:cxn ang="0">
                      <a:pos x="229" y="221"/>
                    </a:cxn>
                    <a:cxn ang="0">
                      <a:pos x="229" y="196"/>
                    </a:cxn>
                    <a:cxn ang="0">
                      <a:pos x="218" y="167"/>
                    </a:cxn>
                    <a:cxn ang="0">
                      <a:pos x="195" y="161"/>
                    </a:cxn>
                    <a:cxn ang="0">
                      <a:pos x="184" y="161"/>
                    </a:cxn>
                    <a:cxn ang="0">
                      <a:pos x="186" y="136"/>
                    </a:cxn>
                    <a:cxn ang="0">
                      <a:pos x="202" y="110"/>
                    </a:cxn>
                    <a:cxn ang="0">
                      <a:pos x="211" y="97"/>
                    </a:cxn>
                    <a:cxn ang="0">
                      <a:pos x="205" y="95"/>
                    </a:cxn>
                    <a:cxn ang="0">
                      <a:pos x="198" y="71"/>
                    </a:cxn>
                  </a:cxnLst>
                  <a:rect l="0" t="0" r="r" b="b"/>
                  <a:pathLst>
                    <a:path w="229" h="518">
                      <a:moveTo>
                        <a:pt x="198" y="71"/>
                      </a:moveTo>
                      <a:lnTo>
                        <a:pt x="198" y="52"/>
                      </a:lnTo>
                      <a:lnTo>
                        <a:pt x="186" y="36"/>
                      </a:lnTo>
                      <a:lnTo>
                        <a:pt x="115" y="14"/>
                      </a:lnTo>
                      <a:lnTo>
                        <a:pt x="41" y="0"/>
                      </a:lnTo>
                      <a:lnTo>
                        <a:pt x="37" y="14"/>
                      </a:lnTo>
                      <a:lnTo>
                        <a:pt x="32" y="36"/>
                      </a:lnTo>
                      <a:lnTo>
                        <a:pt x="18" y="50"/>
                      </a:lnTo>
                      <a:lnTo>
                        <a:pt x="7" y="77"/>
                      </a:lnTo>
                      <a:lnTo>
                        <a:pt x="9" y="110"/>
                      </a:lnTo>
                      <a:lnTo>
                        <a:pt x="11" y="138"/>
                      </a:lnTo>
                      <a:lnTo>
                        <a:pt x="8" y="167"/>
                      </a:lnTo>
                      <a:lnTo>
                        <a:pt x="26" y="177"/>
                      </a:lnTo>
                      <a:lnTo>
                        <a:pt x="43" y="188"/>
                      </a:lnTo>
                      <a:lnTo>
                        <a:pt x="57" y="211"/>
                      </a:lnTo>
                      <a:lnTo>
                        <a:pt x="79" y="231"/>
                      </a:lnTo>
                      <a:lnTo>
                        <a:pt x="108" y="250"/>
                      </a:lnTo>
                      <a:lnTo>
                        <a:pt x="108" y="260"/>
                      </a:lnTo>
                      <a:lnTo>
                        <a:pt x="93" y="292"/>
                      </a:lnTo>
                      <a:lnTo>
                        <a:pt x="55" y="321"/>
                      </a:lnTo>
                      <a:lnTo>
                        <a:pt x="15" y="351"/>
                      </a:lnTo>
                      <a:lnTo>
                        <a:pt x="5" y="369"/>
                      </a:lnTo>
                      <a:lnTo>
                        <a:pt x="0" y="397"/>
                      </a:lnTo>
                      <a:lnTo>
                        <a:pt x="3" y="414"/>
                      </a:lnTo>
                      <a:lnTo>
                        <a:pt x="14" y="435"/>
                      </a:lnTo>
                      <a:lnTo>
                        <a:pt x="40" y="456"/>
                      </a:lnTo>
                      <a:lnTo>
                        <a:pt x="62" y="465"/>
                      </a:lnTo>
                      <a:lnTo>
                        <a:pt x="83" y="475"/>
                      </a:lnTo>
                      <a:lnTo>
                        <a:pt x="102" y="469"/>
                      </a:lnTo>
                      <a:lnTo>
                        <a:pt x="127" y="475"/>
                      </a:lnTo>
                      <a:lnTo>
                        <a:pt x="136" y="475"/>
                      </a:lnTo>
                      <a:lnTo>
                        <a:pt x="129" y="493"/>
                      </a:lnTo>
                      <a:lnTo>
                        <a:pt x="130" y="512"/>
                      </a:lnTo>
                      <a:lnTo>
                        <a:pt x="136" y="518"/>
                      </a:lnTo>
                      <a:lnTo>
                        <a:pt x="144" y="518"/>
                      </a:lnTo>
                      <a:lnTo>
                        <a:pt x="148" y="482"/>
                      </a:lnTo>
                      <a:lnTo>
                        <a:pt x="152" y="469"/>
                      </a:lnTo>
                      <a:lnTo>
                        <a:pt x="166" y="453"/>
                      </a:lnTo>
                      <a:lnTo>
                        <a:pt x="191" y="426"/>
                      </a:lnTo>
                      <a:lnTo>
                        <a:pt x="200" y="383"/>
                      </a:lnTo>
                      <a:lnTo>
                        <a:pt x="200" y="358"/>
                      </a:lnTo>
                      <a:lnTo>
                        <a:pt x="218" y="338"/>
                      </a:lnTo>
                      <a:lnTo>
                        <a:pt x="222" y="292"/>
                      </a:lnTo>
                      <a:lnTo>
                        <a:pt x="229" y="264"/>
                      </a:lnTo>
                      <a:lnTo>
                        <a:pt x="229" y="221"/>
                      </a:lnTo>
                      <a:lnTo>
                        <a:pt x="229" y="196"/>
                      </a:lnTo>
                      <a:lnTo>
                        <a:pt x="218" y="167"/>
                      </a:lnTo>
                      <a:lnTo>
                        <a:pt x="195" y="161"/>
                      </a:lnTo>
                      <a:lnTo>
                        <a:pt x="184" y="161"/>
                      </a:lnTo>
                      <a:lnTo>
                        <a:pt x="186" y="136"/>
                      </a:lnTo>
                      <a:lnTo>
                        <a:pt x="202" y="110"/>
                      </a:lnTo>
                      <a:lnTo>
                        <a:pt x="211" y="97"/>
                      </a:lnTo>
                      <a:lnTo>
                        <a:pt x="205" y="95"/>
                      </a:lnTo>
                      <a:lnTo>
                        <a:pt x="198" y="71"/>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0" name="Freeform 31">
                  <a:extLst>
                    <a:ext uri="{FF2B5EF4-FFF2-40B4-BE49-F238E27FC236}">
                      <a16:creationId xmlns:a16="http://schemas.microsoft.com/office/drawing/2014/main" id="{6CF7534A-35FA-A6A6-EEFB-4B2233D0C2DB}"/>
                    </a:ext>
                  </a:extLst>
                </p:cNvPr>
                <p:cNvSpPr/>
                <p:nvPr/>
              </p:nvSpPr>
              <p:spPr bwMode="auto">
                <a:xfrm>
                  <a:off x="6835775" y="1874838"/>
                  <a:ext cx="93662" cy="157162"/>
                </a:xfrm>
                <a:custGeom>
                  <a:cxnLst>
                    <a:cxn ang="0">
                      <a:pos x="46" y="57"/>
                    </a:cxn>
                    <a:cxn ang="0">
                      <a:pos x="43" y="40"/>
                    </a:cxn>
                    <a:cxn ang="0">
                      <a:pos x="48" y="12"/>
                    </a:cxn>
                    <a:cxn ang="0">
                      <a:pos x="52" y="4"/>
                    </a:cxn>
                    <a:cxn ang="0">
                      <a:pos x="47" y="0"/>
                    </a:cxn>
                    <a:cxn ang="0">
                      <a:pos x="27" y="0"/>
                    </a:cxn>
                    <a:cxn ang="0">
                      <a:pos x="21" y="0"/>
                    </a:cxn>
                    <a:cxn ang="0">
                      <a:pos x="7" y="11"/>
                    </a:cxn>
                    <a:cxn ang="0">
                      <a:pos x="0" y="29"/>
                    </a:cxn>
                    <a:cxn ang="0">
                      <a:pos x="64" y="296"/>
                    </a:cxn>
                    <a:cxn ang="0">
                      <a:pos x="176" y="279"/>
                    </a:cxn>
                    <a:cxn ang="0">
                      <a:pos x="169" y="241"/>
                    </a:cxn>
                    <a:cxn ang="0">
                      <a:pos x="157" y="219"/>
                    </a:cxn>
                    <a:cxn ang="0">
                      <a:pos x="145" y="205"/>
                    </a:cxn>
                    <a:cxn ang="0">
                      <a:pos x="136" y="201"/>
                    </a:cxn>
                    <a:cxn ang="0">
                      <a:pos x="122" y="189"/>
                    </a:cxn>
                    <a:cxn ang="0">
                      <a:pos x="107" y="173"/>
                    </a:cxn>
                    <a:cxn ang="0">
                      <a:pos x="94" y="155"/>
                    </a:cxn>
                    <a:cxn ang="0">
                      <a:pos x="83" y="130"/>
                    </a:cxn>
                    <a:cxn ang="0">
                      <a:pos x="70" y="108"/>
                    </a:cxn>
                    <a:cxn ang="0">
                      <a:pos x="82" y="97"/>
                    </a:cxn>
                    <a:cxn ang="0">
                      <a:pos x="57" y="78"/>
                    </a:cxn>
                    <a:cxn ang="0">
                      <a:pos x="46" y="57"/>
                    </a:cxn>
                  </a:cxnLst>
                  <a:rect l="0" t="0" r="r" b="b"/>
                  <a:pathLst>
                    <a:path w="176" h="296">
                      <a:moveTo>
                        <a:pt x="46" y="57"/>
                      </a:moveTo>
                      <a:lnTo>
                        <a:pt x="43" y="40"/>
                      </a:lnTo>
                      <a:lnTo>
                        <a:pt x="48" y="12"/>
                      </a:lnTo>
                      <a:lnTo>
                        <a:pt x="52" y="4"/>
                      </a:lnTo>
                      <a:lnTo>
                        <a:pt x="47" y="0"/>
                      </a:lnTo>
                      <a:lnTo>
                        <a:pt x="27" y="0"/>
                      </a:lnTo>
                      <a:lnTo>
                        <a:pt x="21" y="0"/>
                      </a:lnTo>
                      <a:lnTo>
                        <a:pt x="7" y="11"/>
                      </a:lnTo>
                      <a:lnTo>
                        <a:pt x="0" y="29"/>
                      </a:lnTo>
                      <a:lnTo>
                        <a:pt x="64" y="296"/>
                      </a:lnTo>
                      <a:lnTo>
                        <a:pt x="176" y="279"/>
                      </a:lnTo>
                      <a:lnTo>
                        <a:pt x="169" y="241"/>
                      </a:lnTo>
                      <a:lnTo>
                        <a:pt x="157" y="219"/>
                      </a:lnTo>
                      <a:lnTo>
                        <a:pt x="145" y="205"/>
                      </a:lnTo>
                      <a:lnTo>
                        <a:pt x="136" y="201"/>
                      </a:lnTo>
                      <a:lnTo>
                        <a:pt x="122" y="189"/>
                      </a:lnTo>
                      <a:lnTo>
                        <a:pt x="107" y="173"/>
                      </a:lnTo>
                      <a:lnTo>
                        <a:pt x="94" y="155"/>
                      </a:lnTo>
                      <a:lnTo>
                        <a:pt x="83" y="130"/>
                      </a:lnTo>
                      <a:lnTo>
                        <a:pt x="70" y="108"/>
                      </a:lnTo>
                      <a:lnTo>
                        <a:pt x="82" y="97"/>
                      </a:lnTo>
                      <a:lnTo>
                        <a:pt x="57" y="78"/>
                      </a:lnTo>
                      <a:lnTo>
                        <a:pt x="46" y="57"/>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Freeform 32">
                  <a:extLst>
                    <a:ext uri="{FF2B5EF4-FFF2-40B4-BE49-F238E27FC236}">
                      <a16:creationId xmlns:a16="http://schemas.microsoft.com/office/drawing/2014/main" id="{EE2556BD-1EA1-9AA0-266C-BC7B93523AED}"/>
                    </a:ext>
                  </a:extLst>
                </p:cNvPr>
                <p:cNvSpPr/>
                <p:nvPr/>
              </p:nvSpPr>
              <p:spPr bwMode="auto">
                <a:xfrm>
                  <a:off x="6370638" y="1612900"/>
                  <a:ext cx="546100" cy="354012"/>
                </a:xfrm>
                <a:custGeom>
                  <a:cxnLst>
                    <a:cxn ang="0">
                      <a:pos x="901" y="497"/>
                    </a:cxn>
                    <a:cxn ang="0">
                      <a:pos x="907" y="497"/>
                    </a:cxn>
                    <a:cxn ang="0">
                      <a:pos x="927" y="497"/>
                    </a:cxn>
                    <a:cxn ang="0">
                      <a:pos x="932" y="501"/>
                    </a:cxn>
                    <a:cxn ang="0">
                      <a:pos x="938" y="491"/>
                    </a:cxn>
                    <a:cxn ang="0">
                      <a:pos x="978" y="461"/>
                    </a:cxn>
                    <a:cxn ang="0">
                      <a:pos x="1016" y="432"/>
                    </a:cxn>
                    <a:cxn ang="0">
                      <a:pos x="1031" y="400"/>
                    </a:cxn>
                    <a:cxn ang="0">
                      <a:pos x="1031" y="390"/>
                    </a:cxn>
                    <a:cxn ang="0">
                      <a:pos x="1002" y="371"/>
                    </a:cxn>
                    <a:cxn ang="0">
                      <a:pos x="980" y="351"/>
                    </a:cxn>
                    <a:cxn ang="0">
                      <a:pos x="966" y="328"/>
                    </a:cxn>
                    <a:cxn ang="0">
                      <a:pos x="949" y="317"/>
                    </a:cxn>
                    <a:cxn ang="0">
                      <a:pos x="931" y="307"/>
                    </a:cxn>
                    <a:cxn ang="0">
                      <a:pos x="934" y="278"/>
                    </a:cxn>
                    <a:cxn ang="0">
                      <a:pos x="932" y="250"/>
                    </a:cxn>
                    <a:cxn ang="0">
                      <a:pos x="930" y="217"/>
                    </a:cxn>
                    <a:cxn ang="0">
                      <a:pos x="941" y="190"/>
                    </a:cxn>
                    <a:cxn ang="0">
                      <a:pos x="955" y="176"/>
                    </a:cxn>
                    <a:cxn ang="0">
                      <a:pos x="960" y="154"/>
                    </a:cxn>
                    <a:cxn ang="0">
                      <a:pos x="964" y="140"/>
                    </a:cxn>
                    <a:cxn ang="0">
                      <a:pos x="978" y="114"/>
                    </a:cxn>
                    <a:cxn ang="0">
                      <a:pos x="962" y="103"/>
                    </a:cxn>
                    <a:cxn ang="0">
                      <a:pos x="946" y="101"/>
                    </a:cxn>
                    <a:cxn ang="0">
                      <a:pos x="931" y="92"/>
                    </a:cxn>
                    <a:cxn ang="0">
                      <a:pos x="910" y="57"/>
                    </a:cxn>
                    <a:cxn ang="0">
                      <a:pos x="887" y="33"/>
                    </a:cxn>
                    <a:cxn ang="0">
                      <a:pos x="842" y="0"/>
                    </a:cxn>
                    <a:cxn ang="0">
                      <a:pos x="130" y="129"/>
                    </a:cxn>
                    <a:cxn ang="0">
                      <a:pos x="116" y="75"/>
                    </a:cxn>
                    <a:cxn ang="0">
                      <a:pos x="82" y="99"/>
                    </a:cxn>
                    <a:cxn ang="0">
                      <a:pos x="55" y="117"/>
                    </a:cxn>
                    <a:cxn ang="0">
                      <a:pos x="25" y="137"/>
                    </a:cxn>
                    <a:cxn ang="0">
                      <a:pos x="0" y="157"/>
                    </a:cxn>
                    <a:cxn ang="0">
                      <a:pos x="83" y="669"/>
                    </a:cxn>
                    <a:cxn ang="0">
                      <a:pos x="880" y="526"/>
                    </a:cxn>
                    <a:cxn ang="0">
                      <a:pos x="887" y="508"/>
                    </a:cxn>
                    <a:cxn ang="0">
                      <a:pos x="901" y="497"/>
                    </a:cxn>
                  </a:cxnLst>
                  <a:rect l="0" t="0" r="r" b="b"/>
                  <a:pathLst>
                    <a:path w="1031" h="669">
                      <a:moveTo>
                        <a:pt x="901" y="497"/>
                      </a:moveTo>
                      <a:lnTo>
                        <a:pt x="907" y="497"/>
                      </a:lnTo>
                      <a:lnTo>
                        <a:pt x="927" y="497"/>
                      </a:lnTo>
                      <a:lnTo>
                        <a:pt x="932" y="501"/>
                      </a:lnTo>
                      <a:lnTo>
                        <a:pt x="938" y="491"/>
                      </a:lnTo>
                      <a:lnTo>
                        <a:pt x="978" y="461"/>
                      </a:lnTo>
                      <a:lnTo>
                        <a:pt x="1016" y="432"/>
                      </a:lnTo>
                      <a:lnTo>
                        <a:pt x="1031" y="400"/>
                      </a:lnTo>
                      <a:lnTo>
                        <a:pt x="1031" y="390"/>
                      </a:lnTo>
                      <a:lnTo>
                        <a:pt x="1002" y="371"/>
                      </a:lnTo>
                      <a:lnTo>
                        <a:pt x="980" y="351"/>
                      </a:lnTo>
                      <a:lnTo>
                        <a:pt x="966" y="328"/>
                      </a:lnTo>
                      <a:lnTo>
                        <a:pt x="949" y="317"/>
                      </a:lnTo>
                      <a:lnTo>
                        <a:pt x="931" y="307"/>
                      </a:lnTo>
                      <a:lnTo>
                        <a:pt x="934" y="278"/>
                      </a:lnTo>
                      <a:lnTo>
                        <a:pt x="932" y="250"/>
                      </a:lnTo>
                      <a:lnTo>
                        <a:pt x="930" y="217"/>
                      </a:lnTo>
                      <a:lnTo>
                        <a:pt x="941" y="190"/>
                      </a:lnTo>
                      <a:lnTo>
                        <a:pt x="955" y="176"/>
                      </a:lnTo>
                      <a:lnTo>
                        <a:pt x="960" y="154"/>
                      </a:lnTo>
                      <a:lnTo>
                        <a:pt x="964" y="140"/>
                      </a:lnTo>
                      <a:lnTo>
                        <a:pt x="978" y="114"/>
                      </a:lnTo>
                      <a:lnTo>
                        <a:pt x="962" y="103"/>
                      </a:lnTo>
                      <a:lnTo>
                        <a:pt x="946" y="101"/>
                      </a:lnTo>
                      <a:lnTo>
                        <a:pt x="931" y="92"/>
                      </a:lnTo>
                      <a:lnTo>
                        <a:pt x="910" y="57"/>
                      </a:lnTo>
                      <a:lnTo>
                        <a:pt x="887" y="33"/>
                      </a:lnTo>
                      <a:lnTo>
                        <a:pt x="842" y="0"/>
                      </a:lnTo>
                      <a:lnTo>
                        <a:pt x="130" y="129"/>
                      </a:lnTo>
                      <a:lnTo>
                        <a:pt x="116" y="75"/>
                      </a:lnTo>
                      <a:lnTo>
                        <a:pt x="82" y="99"/>
                      </a:lnTo>
                      <a:lnTo>
                        <a:pt x="55" y="117"/>
                      </a:lnTo>
                      <a:lnTo>
                        <a:pt x="25" y="137"/>
                      </a:lnTo>
                      <a:lnTo>
                        <a:pt x="0" y="157"/>
                      </a:lnTo>
                      <a:lnTo>
                        <a:pt x="83" y="669"/>
                      </a:lnTo>
                      <a:lnTo>
                        <a:pt x="880" y="526"/>
                      </a:lnTo>
                      <a:lnTo>
                        <a:pt x="887" y="508"/>
                      </a:lnTo>
                      <a:lnTo>
                        <a:pt x="901" y="497"/>
                      </a:lnTo>
                      <a:close/>
                    </a:path>
                  </a:pathLst>
                </a:custGeom>
                <a:solidFill>
                  <a:schemeClr val="bg1">
                    <a:lumMod val="85000"/>
                  </a:schemeClr>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Freeform 33">
                  <a:extLst>
                    <a:ext uri="{FF2B5EF4-FFF2-40B4-BE49-F238E27FC236}">
                      <a16:creationId xmlns:a16="http://schemas.microsoft.com/office/drawing/2014/main" id="{11263F90-5001-1F98-D4FD-C755FDBA21AB}"/>
                    </a:ext>
                  </a:extLst>
                </p:cNvPr>
                <p:cNvSpPr/>
                <p:nvPr/>
              </p:nvSpPr>
              <p:spPr bwMode="auto">
                <a:xfrm>
                  <a:off x="5857875" y="3033713"/>
                  <a:ext cx="846137" cy="665162"/>
                </a:xfrm>
                <a:custGeom>
                  <a:cxnLst>
                    <a:cxn ang="0">
                      <a:pos x="1099" y="4"/>
                    </a:cxn>
                    <a:cxn ang="0">
                      <a:pos x="1158" y="57"/>
                    </a:cxn>
                    <a:cxn ang="0">
                      <a:pos x="1223" y="168"/>
                    </a:cxn>
                    <a:cxn ang="0">
                      <a:pos x="1321" y="346"/>
                    </a:cxn>
                    <a:cxn ang="0">
                      <a:pos x="1421" y="466"/>
                    </a:cxn>
                    <a:cxn ang="0">
                      <a:pos x="1407" y="475"/>
                    </a:cxn>
                    <a:cxn ang="0">
                      <a:pos x="1471" y="640"/>
                    </a:cxn>
                    <a:cxn ang="0">
                      <a:pos x="1566" y="797"/>
                    </a:cxn>
                    <a:cxn ang="0">
                      <a:pos x="1598" y="966"/>
                    </a:cxn>
                    <a:cxn ang="0">
                      <a:pos x="1582" y="1080"/>
                    </a:cxn>
                    <a:cxn ang="0">
                      <a:pos x="1578" y="1159"/>
                    </a:cxn>
                    <a:cxn ang="0">
                      <a:pos x="1535" y="1249"/>
                    </a:cxn>
                    <a:cxn ang="0">
                      <a:pos x="1539" y="1219"/>
                    </a:cxn>
                    <a:cxn ang="0">
                      <a:pos x="1502" y="1213"/>
                    </a:cxn>
                    <a:cxn ang="0">
                      <a:pos x="1446" y="1224"/>
                    </a:cxn>
                    <a:cxn ang="0">
                      <a:pos x="1402" y="1217"/>
                    </a:cxn>
                    <a:cxn ang="0">
                      <a:pos x="1402" y="1197"/>
                    </a:cxn>
                    <a:cxn ang="0">
                      <a:pos x="1442" y="1188"/>
                    </a:cxn>
                    <a:cxn ang="0">
                      <a:pos x="1385" y="1170"/>
                    </a:cxn>
                    <a:cxn ang="0">
                      <a:pos x="1344" y="1097"/>
                    </a:cxn>
                    <a:cxn ang="0">
                      <a:pos x="1278" y="1063"/>
                    </a:cxn>
                    <a:cxn ang="0">
                      <a:pos x="1223" y="972"/>
                    </a:cxn>
                    <a:cxn ang="0">
                      <a:pos x="1188" y="933"/>
                    </a:cxn>
                    <a:cxn ang="0">
                      <a:pos x="1176" y="883"/>
                    </a:cxn>
                    <a:cxn ang="0">
                      <a:pos x="1145" y="869"/>
                    </a:cxn>
                    <a:cxn ang="0">
                      <a:pos x="1123" y="891"/>
                    </a:cxn>
                    <a:cxn ang="0">
                      <a:pos x="1063" y="812"/>
                    </a:cxn>
                    <a:cxn ang="0">
                      <a:pos x="1051" y="775"/>
                    </a:cxn>
                    <a:cxn ang="0">
                      <a:pos x="1063" y="716"/>
                    </a:cxn>
                    <a:cxn ang="0">
                      <a:pos x="1065" y="668"/>
                    </a:cxn>
                    <a:cxn ang="0">
                      <a:pos x="1045" y="669"/>
                    </a:cxn>
                    <a:cxn ang="0">
                      <a:pos x="1026" y="658"/>
                    </a:cxn>
                    <a:cxn ang="0">
                      <a:pos x="1040" y="702"/>
                    </a:cxn>
                    <a:cxn ang="0">
                      <a:pos x="1017" y="711"/>
                    </a:cxn>
                    <a:cxn ang="0">
                      <a:pos x="984" y="659"/>
                    </a:cxn>
                    <a:cxn ang="0">
                      <a:pos x="995" y="584"/>
                    </a:cxn>
                    <a:cxn ang="0">
                      <a:pos x="998" y="475"/>
                    </a:cxn>
                    <a:cxn ang="0">
                      <a:pos x="952" y="400"/>
                    </a:cxn>
                    <a:cxn ang="0">
                      <a:pos x="895" y="371"/>
                    </a:cxn>
                    <a:cxn ang="0">
                      <a:pos x="834" y="329"/>
                    </a:cxn>
                    <a:cxn ang="0">
                      <a:pos x="783" y="265"/>
                    </a:cxn>
                    <a:cxn ang="0">
                      <a:pos x="714" y="215"/>
                    </a:cxn>
                    <a:cxn ang="0">
                      <a:pos x="643" y="219"/>
                    </a:cxn>
                    <a:cxn ang="0">
                      <a:pos x="634" y="262"/>
                    </a:cxn>
                    <a:cxn ang="0">
                      <a:pos x="585" y="272"/>
                    </a:cxn>
                    <a:cxn ang="0">
                      <a:pos x="457" y="325"/>
                    </a:cxn>
                    <a:cxn ang="0">
                      <a:pos x="421" y="268"/>
                    </a:cxn>
                    <a:cxn ang="0">
                      <a:pos x="417" y="239"/>
                    </a:cxn>
                    <a:cxn ang="0">
                      <a:pos x="389" y="214"/>
                    </a:cxn>
                    <a:cxn ang="0">
                      <a:pos x="390" y="197"/>
                    </a:cxn>
                    <a:cxn ang="0">
                      <a:pos x="376" y="208"/>
                    </a:cxn>
                    <a:cxn ang="0">
                      <a:pos x="349" y="214"/>
                    </a:cxn>
                    <a:cxn ang="0">
                      <a:pos x="353" y="239"/>
                    </a:cxn>
                    <a:cxn ang="0">
                      <a:pos x="290" y="207"/>
                    </a:cxn>
                    <a:cxn ang="0">
                      <a:pos x="210" y="186"/>
                    </a:cxn>
                    <a:cxn ang="0">
                      <a:pos x="102" y="194"/>
                    </a:cxn>
                    <a:cxn ang="0">
                      <a:pos x="38" y="175"/>
                    </a:cxn>
                    <a:cxn ang="0">
                      <a:pos x="0" y="114"/>
                    </a:cxn>
                    <a:cxn ang="0">
                      <a:pos x="49" y="81"/>
                    </a:cxn>
                    <a:cxn ang="0">
                      <a:pos x="533" y="95"/>
                    </a:cxn>
                    <a:cxn ang="0">
                      <a:pos x="1077" y="108"/>
                    </a:cxn>
                  </a:cxnLst>
                  <a:rect l="0" t="0" r="r" b="b"/>
                  <a:pathLst>
                    <a:path w="1598" h="1256">
                      <a:moveTo>
                        <a:pt x="1066" y="0"/>
                      </a:moveTo>
                      <a:lnTo>
                        <a:pt x="1063" y="0"/>
                      </a:lnTo>
                      <a:lnTo>
                        <a:pt x="1099" y="4"/>
                      </a:lnTo>
                      <a:lnTo>
                        <a:pt x="1144" y="13"/>
                      </a:lnTo>
                      <a:lnTo>
                        <a:pt x="1152" y="42"/>
                      </a:lnTo>
                      <a:lnTo>
                        <a:pt x="1158" y="57"/>
                      </a:lnTo>
                      <a:lnTo>
                        <a:pt x="1174" y="71"/>
                      </a:lnTo>
                      <a:lnTo>
                        <a:pt x="1196" y="96"/>
                      </a:lnTo>
                      <a:lnTo>
                        <a:pt x="1223" y="168"/>
                      </a:lnTo>
                      <a:lnTo>
                        <a:pt x="1258" y="224"/>
                      </a:lnTo>
                      <a:lnTo>
                        <a:pt x="1296" y="304"/>
                      </a:lnTo>
                      <a:lnTo>
                        <a:pt x="1321" y="346"/>
                      </a:lnTo>
                      <a:lnTo>
                        <a:pt x="1378" y="423"/>
                      </a:lnTo>
                      <a:lnTo>
                        <a:pt x="1406" y="448"/>
                      </a:lnTo>
                      <a:lnTo>
                        <a:pt x="1421" y="466"/>
                      </a:lnTo>
                      <a:lnTo>
                        <a:pt x="1425" y="480"/>
                      </a:lnTo>
                      <a:lnTo>
                        <a:pt x="1419" y="530"/>
                      </a:lnTo>
                      <a:lnTo>
                        <a:pt x="1407" y="475"/>
                      </a:lnTo>
                      <a:lnTo>
                        <a:pt x="1400" y="530"/>
                      </a:lnTo>
                      <a:lnTo>
                        <a:pt x="1431" y="587"/>
                      </a:lnTo>
                      <a:lnTo>
                        <a:pt x="1471" y="640"/>
                      </a:lnTo>
                      <a:lnTo>
                        <a:pt x="1507" y="712"/>
                      </a:lnTo>
                      <a:lnTo>
                        <a:pt x="1534" y="755"/>
                      </a:lnTo>
                      <a:lnTo>
                        <a:pt x="1566" y="797"/>
                      </a:lnTo>
                      <a:lnTo>
                        <a:pt x="1586" y="843"/>
                      </a:lnTo>
                      <a:lnTo>
                        <a:pt x="1598" y="927"/>
                      </a:lnTo>
                      <a:lnTo>
                        <a:pt x="1598" y="966"/>
                      </a:lnTo>
                      <a:lnTo>
                        <a:pt x="1598" y="1017"/>
                      </a:lnTo>
                      <a:lnTo>
                        <a:pt x="1598" y="1062"/>
                      </a:lnTo>
                      <a:lnTo>
                        <a:pt x="1582" y="1080"/>
                      </a:lnTo>
                      <a:lnTo>
                        <a:pt x="1568" y="1102"/>
                      </a:lnTo>
                      <a:lnTo>
                        <a:pt x="1568" y="1126"/>
                      </a:lnTo>
                      <a:lnTo>
                        <a:pt x="1578" y="1159"/>
                      </a:lnTo>
                      <a:lnTo>
                        <a:pt x="1567" y="1202"/>
                      </a:lnTo>
                      <a:lnTo>
                        <a:pt x="1555" y="1237"/>
                      </a:lnTo>
                      <a:lnTo>
                        <a:pt x="1535" y="1249"/>
                      </a:lnTo>
                      <a:lnTo>
                        <a:pt x="1523" y="1256"/>
                      </a:lnTo>
                      <a:lnTo>
                        <a:pt x="1532" y="1233"/>
                      </a:lnTo>
                      <a:lnTo>
                        <a:pt x="1539" y="1219"/>
                      </a:lnTo>
                      <a:lnTo>
                        <a:pt x="1546" y="1197"/>
                      </a:lnTo>
                      <a:lnTo>
                        <a:pt x="1535" y="1198"/>
                      </a:lnTo>
                      <a:lnTo>
                        <a:pt x="1502" y="1213"/>
                      </a:lnTo>
                      <a:lnTo>
                        <a:pt x="1481" y="1220"/>
                      </a:lnTo>
                      <a:lnTo>
                        <a:pt x="1467" y="1215"/>
                      </a:lnTo>
                      <a:lnTo>
                        <a:pt x="1446" y="1224"/>
                      </a:lnTo>
                      <a:lnTo>
                        <a:pt x="1435" y="1233"/>
                      </a:lnTo>
                      <a:lnTo>
                        <a:pt x="1419" y="1230"/>
                      </a:lnTo>
                      <a:lnTo>
                        <a:pt x="1402" y="1217"/>
                      </a:lnTo>
                      <a:lnTo>
                        <a:pt x="1388" y="1206"/>
                      </a:lnTo>
                      <a:lnTo>
                        <a:pt x="1395" y="1198"/>
                      </a:lnTo>
                      <a:lnTo>
                        <a:pt x="1402" y="1197"/>
                      </a:lnTo>
                      <a:lnTo>
                        <a:pt x="1435" y="1201"/>
                      </a:lnTo>
                      <a:lnTo>
                        <a:pt x="1446" y="1198"/>
                      </a:lnTo>
                      <a:lnTo>
                        <a:pt x="1442" y="1188"/>
                      </a:lnTo>
                      <a:lnTo>
                        <a:pt x="1430" y="1180"/>
                      </a:lnTo>
                      <a:lnTo>
                        <a:pt x="1406" y="1181"/>
                      </a:lnTo>
                      <a:lnTo>
                        <a:pt x="1385" y="1170"/>
                      </a:lnTo>
                      <a:lnTo>
                        <a:pt x="1373" y="1141"/>
                      </a:lnTo>
                      <a:lnTo>
                        <a:pt x="1351" y="1116"/>
                      </a:lnTo>
                      <a:lnTo>
                        <a:pt x="1344" y="1097"/>
                      </a:lnTo>
                      <a:lnTo>
                        <a:pt x="1332" y="1081"/>
                      </a:lnTo>
                      <a:lnTo>
                        <a:pt x="1299" y="1074"/>
                      </a:lnTo>
                      <a:lnTo>
                        <a:pt x="1278" y="1063"/>
                      </a:lnTo>
                      <a:lnTo>
                        <a:pt x="1256" y="1055"/>
                      </a:lnTo>
                      <a:lnTo>
                        <a:pt x="1233" y="998"/>
                      </a:lnTo>
                      <a:lnTo>
                        <a:pt x="1223" y="972"/>
                      </a:lnTo>
                      <a:lnTo>
                        <a:pt x="1209" y="958"/>
                      </a:lnTo>
                      <a:lnTo>
                        <a:pt x="1201" y="944"/>
                      </a:lnTo>
                      <a:lnTo>
                        <a:pt x="1188" y="933"/>
                      </a:lnTo>
                      <a:lnTo>
                        <a:pt x="1170" y="923"/>
                      </a:lnTo>
                      <a:lnTo>
                        <a:pt x="1173" y="900"/>
                      </a:lnTo>
                      <a:lnTo>
                        <a:pt x="1176" y="883"/>
                      </a:lnTo>
                      <a:lnTo>
                        <a:pt x="1162" y="855"/>
                      </a:lnTo>
                      <a:lnTo>
                        <a:pt x="1147" y="861"/>
                      </a:lnTo>
                      <a:lnTo>
                        <a:pt x="1145" y="869"/>
                      </a:lnTo>
                      <a:lnTo>
                        <a:pt x="1148" y="898"/>
                      </a:lnTo>
                      <a:lnTo>
                        <a:pt x="1137" y="898"/>
                      </a:lnTo>
                      <a:lnTo>
                        <a:pt x="1123" y="891"/>
                      </a:lnTo>
                      <a:lnTo>
                        <a:pt x="1109" y="869"/>
                      </a:lnTo>
                      <a:lnTo>
                        <a:pt x="1080" y="829"/>
                      </a:lnTo>
                      <a:lnTo>
                        <a:pt x="1063" y="812"/>
                      </a:lnTo>
                      <a:lnTo>
                        <a:pt x="1062" y="804"/>
                      </a:lnTo>
                      <a:lnTo>
                        <a:pt x="1065" y="791"/>
                      </a:lnTo>
                      <a:lnTo>
                        <a:pt x="1051" y="775"/>
                      </a:lnTo>
                      <a:lnTo>
                        <a:pt x="1037" y="764"/>
                      </a:lnTo>
                      <a:lnTo>
                        <a:pt x="1051" y="733"/>
                      </a:lnTo>
                      <a:lnTo>
                        <a:pt x="1063" y="716"/>
                      </a:lnTo>
                      <a:lnTo>
                        <a:pt x="1070" y="701"/>
                      </a:lnTo>
                      <a:lnTo>
                        <a:pt x="1074" y="683"/>
                      </a:lnTo>
                      <a:lnTo>
                        <a:pt x="1065" y="668"/>
                      </a:lnTo>
                      <a:lnTo>
                        <a:pt x="1059" y="690"/>
                      </a:lnTo>
                      <a:lnTo>
                        <a:pt x="1045" y="683"/>
                      </a:lnTo>
                      <a:lnTo>
                        <a:pt x="1045" y="669"/>
                      </a:lnTo>
                      <a:lnTo>
                        <a:pt x="1031" y="651"/>
                      </a:lnTo>
                      <a:lnTo>
                        <a:pt x="1026" y="654"/>
                      </a:lnTo>
                      <a:lnTo>
                        <a:pt x="1026" y="658"/>
                      </a:lnTo>
                      <a:lnTo>
                        <a:pt x="1033" y="668"/>
                      </a:lnTo>
                      <a:lnTo>
                        <a:pt x="1038" y="686"/>
                      </a:lnTo>
                      <a:lnTo>
                        <a:pt x="1040" y="702"/>
                      </a:lnTo>
                      <a:lnTo>
                        <a:pt x="1040" y="709"/>
                      </a:lnTo>
                      <a:lnTo>
                        <a:pt x="1030" y="719"/>
                      </a:lnTo>
                      <a:lnTo>
                        <a:pt x="1017" y="711"/>
                      </a:lnTo>
                      <a:lnTo>
                        <a:pt x="1012" y="701"/>
                      </a:lnTo>
                      <a:lnTo>
                        <a:pt x="991" y="676"/>
                      </a:lnTo>
                      <a:lnTo>
                        <a:pt x="984" y="659"/>
                      </a:lnTo>
                      <a:lnTo>
                        <a:pt x="984" y="636"/>
                      </a:lnTo>
                      <a:lnTo>
                        <a:pt x="984" y="605"/>
                      </a:lnTo>
                      <a:lnTo>
                        <a:pt x="995" y="584"/>
                      </a:lnTo>
                      <a:lnTo>
                        <a:pt x="1005" y="540"/>
                      </a:lnTo>
                      <a:lnTo>
                        <a:pt x="1006" y="514"/>
                      </a:lnTo>
                      <a:lnTo>
                        <a:pt x="998" y="475"/>
                      </a:lnTo>
                      <a:lnTo>
                        <a:pt x="984" y="439"/>
                      </a:lnTo>
                      <a:lnTo>
                        <a:pt x="973" y="422"/>
                      </a:lnTo>
                      <a:lnTo>
                        <a:pt x="952" y="400"/>
                      </a:lnTo>
                      <a:lnTo>
                        <a:pt x="923" y="392"/>
                      </a:lnTo>
                      <a:lnTo>
                        <a:pt x="909" y="393"/>
                      </a:lnTo>
                      <a:lnTo>
                        <a:pt x="895" y="371"/>
                      </a:lnTo>
                      <a:lnTo>
                        <a:pt x="879" y="361"/>
                      </a:lnTo>
                      <a:lnTo>
                        <a:pt x="858" y="340"/>
                      </a:lnTo>
                      <a:lnTo>
                        <a:pt x="834" y="329"/>
                      </a:lnTo>
                      <a:lnTo>
                        <a:pt x="826" y="308"/>
                      </a:lnTo>
                      <a:lnTo>
                        <a:pt x="812" y="294"/>
                      </a:lnTo>
                      <a:lnTo>
                        <a:pt x="783" y="265"/>
                      </a:lnTo>
                      <a:lnTo>
                        <a:pt x="759" y="244"/>
                      </a:lnTo>
                      <a:lnTo>
                        <a:pt x="734" y="232"/>
                      </a:lnTo>
                      <a:lnTo>
                        <a:pt x="714" y="215"/>
                      </a:lnTo>
                      <a:lnTo>
                        <a:pt x="700" y="208"/>
                      </a:lnTo>
                      <a:lnTo>
                        <a:pt x="668" y="208"/>
                      </a:lnTo>
                      <a:lnTo>
                        <a:pt x="643" y="219"/>
                      </a:lnTo>
                      <a:lnTo>
                        <a:pt x="634" y="232"/>
                      </a:lnTo>
                      <a:lnTo>
                        <a:pt x="641" y="253"/>
                      </a:lnTo>
                      <a:lnTo>
                        <a:pt x="634" y="262"/>
                      </a:lnTo>
                      <a:lnTo>
                        <a:pt x="622" y="258"/>
                      </a:lnTo>
                      <a:lnTo>
                        <a:pt x="615" y="251"/>
                      </a:lnTo>
                      <a:lnTo>
                        <a:pt x="585" y="272"/>
                      </a:lnTo>
                      <a:lnTo>
                        <a:pt x="551" y="300"/>
                      </a:lnTo>
                      <a:lnTo>
                        <a:pt x="510" y="311"/>
                      </a:lnTo>
                      <a:lnTo>
                        <a:pt x="457" y="325"/>
                      </a:lnTo>
                      <a:lnTo>
                        <a:pt x="450" y="294"/>
                      </a:lnTo>
                      <a:lnTo>
                        <a:pt x="437" y="278"/>
                      </a:lnTo>
                      <a:lnTo>
                        <a:pt x="421" y="268"/>
                      </a:lnTo>
                      <a:lnTo>
                        <a:pt x="394" y="256"/>
                      </a:lnTo>
                      <a:lnTo>
                        <a:pt x="414" y="246"/>
                      </a:lnTo>
                      <a:lnTo>
                        <a:pt x="417" y="239"/>
                      </a:lnTo>
                      <a:lnTo>
                        <a:pt x="382" y="233"/>
                      </a:lnTo>
                      <a:lnTo>
                        <a:pt x="382" y="219"/>
                      </a:lnTo>
                      <a:lnTo>
                        <a:pt x="389" y="214"/>
                      </a:lnTo>
                      <a:lnTo>
                        <a:pt x="401" y="204"/>
                      </a:lnTo>
                      <a:lnTo>
                        <a:pt x="399" y="197"/>
                      </a:lnTo>
                      <a:lnTo>
                        <a:pt x="390" y="197"/>
                      </a:lnTo>
                      <a:lnTo>
                        <a:pt x="382" y="200"/>
                      </a:lnTo>
                      <a:lnTo>
                        <a:pt x="382" y="207"/>
                      </a:lnTo>
                      <a:lnTo>
                        <a:pt x="376" y="208"/>
                      </a:lnTo>
                      <a:lnTo>
                        <a:pt x="367" y="203"/>
                      </a:lnTo>
                      <a:lnTo>
                        <a:pt x="340" y="203"/>
                      </a:lnTo>
                      <a:lnTo>
                        <a:pt x="349" y="214"/>
                      </a:lnTo>
                      <a:lnTo>
                        <a:pt x="354" y="219"/>
                      </a:lnTo>
                      <a:lnTo>
                        <a:pt x="364" y="236"/>
                      </a:lnTo>
                      <a:lnTo>
                        <a:pt x="353" y="239"/>
                      </a:lnTo>
                      <a:lnTo>
                        <a:pt x="336" y="228"/>
                      </a:lnTo>
                      <a:lnTo>
                        <a:pt x="313" y="211"/>
                      </a:lnTo>
                      <a:lnTo>
                        <a:pt x="290" y="207"/>
                      </a:lnTo>
                      <a:lnTo>
                        <a:pt x="238" y="203"/>
                      </a:lnTo>
                      <a:lnTo>
                        <a:pt x="224" y="197"/>
                      </a:lnTo>
                      <a:lnTo>
                        <a:pt x="210" y="186"/>
                      </a:lnTo>
                      <a:lnTo>
                        <a:pt x="193" y="183"/>
                      </a:lnTo>
                      <a:lnTo>
                        <a:pt x="140" y="194"/>
                      </a:lnTo>
                      <a:lnTo>
                        <a:pt x="102" y="194"/>
                      </a:lnTo>
                      <a:lnTo>
                        <a:pt x="74" y="210"/>
                      </a:lnTo>
                      <a:lnTo>
                        <a:pt x="56" y="218"/>
                      </a:lnTo>
                      <a:lnTo>
                        <a:pt x="38" y="175"/>
                      </a:lnTo>
                      <a:lnTo>
                        <a:pt x="29" y="153"/>
                      </a:lnTo>
                      <a:lnTo>
                        <a:pt x="10" y="125"/>
                      </a:lnTo>
                      <a:lnTo>
                        <a:pt x="0" y="114"/>
                      </a:lnTo>
                      <a:lnTo>
                        <a:pt x="0" y="97"/>
                      </a:lnTo>
                      <a:lnTo>
                        <a:pt x="13" y="92"/>
                      </a:lnTo>
                      <a:lnTo>
                        <a:pt x="49" y="81"/>
                      </a:lnTo>
                      <a:lnTo>
                        <a:pt x="99" y="72"/>
                      </a:lnTo>
                      <a:lnTo>
                        <a:pt x="505" y="35"/>
                      </a:lnTo>
                      <a:lnTo>
                        <a:pt x="533" y="95"/>
                      </a:lnTo>
                      <a:lnTo>
                        <a:pt x="1036" y="64"/>
                      </a:lnTo>
                      <a:lnTo>
                        <a:pt x="1042" y="108"/>
                      </a:lnTo>
                      <a:lnTo>
                        <a:pt x="1077" y="108"/>
                      </a:lnTo>
                      <a:lnTo>
                        <a:pt x="1066" y="0"/>
                      </a:lnTo>
                      <a:close/>
                    </a:path>
                  </a:pathLst>
                </a:custGeom>
                <a:solidFill>
                  <a:schemeClr val="bg1">
                    <a:lumMod val="85000"/>
                  </a:schemeClr>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3" name="Freeform 34">
                  <a:extLst>
                    <a:ext uri="{FF2B5EF4-FFF2-40B4-BE49-F238E27FC236}">
                      <a16:creationId xmlns:a16="http://schemas.microsoft.com/office/drawing/2014/main" id="{E08EB9D9-AD2E-CB52-6C42-2BC16FA208CD}"/>
                    </a:ext>
                  </a:extLst>
                </p:cNvPr>
                <p:cNvSpPr/>
                <p:nvPr/>
              </p:nvSpPr>
              <p:spPr bwMode="auto">
                <a:xfrm>
                  <a:off x="5199063" y="2862263"/>
                  <a:ext cx="530225" cy="468312"/>
                </a:xfrm>
                <a:custGeom>
                  <a:cxnLst>
                    <a:cxn ang="0">
                      <a:pos x="969" y="808"/>
                    </a:cxn>
                    <a:cxn ang="0">
                      <a:pos x="940" y="802"/>
                    </a:cxn>
                    <a:cxn ang="0">
                      <a:pos x="880" y="765"/>
                    </a:cxn>
                    <a:cxn ang="0">
                      <a:pos x="836" y="734"/>
                    </a:cxn>
                    <a:cxn ang="0">
                      <a:pos x="854" y="713"/>
                    </a:cxn>
                    <a:cxn ang="0">
                      <a:pos x="915" y="705"/>
                    </a:cxn>
                    <a:cxn ang="0">
                      <a:pos x="891" y="647"/>
                    </a:cxn>
                    <a:cxn ang="0">
                      <a:pos x="810" y="670"/>
                    </a:cxn>
                    <a:cxn ang="0">
                      <a:pos x="814" y="654"/>
                    </a:cxn>
                    <a:cxn ang="0">
                      <a:pos x="851" y="623"/>
                    </a:cxn>
                    <a:cxn ang="0">
                      <a:pos x="825" y="544"/>
                    </a:cxn>
                    <a:cxn ang="0">
                      <a:pos x="464" y="450"/>
                    </a:cxn>
                    <a:cxn ang="0">
                      <a:pos x="464" y="402"/>
                    </a:cxn>
                    <a:cxn ang="0">
                      <a:pos x="476" y="347"/>
                    </a:cxn>
                    <a:cxn ang="0">
                      <a:pos x="495" y="319"/>
                    </a:cxn>
                    <a:cxn ang="0">
                      <a:pos x="533" y="233"/>
                    </a:cxn>
                    <a:cxn ang="0">
                      <a:pos x="547" y="198"/>
                    </a:cxn>
                    <a:cxn ang="0">
                      <a:pos x="563" y="128"/>
                    </a:cxn>
                    <a:cxn ang="0">
                      <a:pos x="535" y="76"/>
                    </a:cxn>
                    <a:cxn ang="0">
                      <a:pos x="519" y="49"/>
                    </a:cxn>
                    <a:cxn ang="0">
                      <a:pos x="533" y="11"/>
                    </a:cxn>
                    <a:cxn ang="0">
                      <a:pos x="0" y="255"/>
                    </a:cxn>
                    <a:cxn ang="0">
                      <a:pos x="59" y="351"/>
                    </a:cxn>
                    <a:cxn ang="0">
                      <a:pos x="74" y="409"/>
                    </a:cxn>
                    <a:cxn ang="0">
                      <a:pos x="74" y="518"/>
                    </a:cxn>
                    <a:cxn ang="0">
                      <a:pos x="50" y="600"/>
                    </a:cxn>
                    <a:cxn ang="0">
                      <a:pos x="50" y="718"/>
                    </a:cxn>
                    <a:cxn ang="0">
                      <a:pos x="80" y="744"/>
                    </a:cxn>
                    <a:cxn ang="0">
                      <a:pos x="136" y="737"/>
                    </a:cxn>
                    <a:cxn ang="0">
                      <a:pos x="243" y="765"/>
                    </a:cxn>
                    <a:cxn ang="0">
                      <a:pos x="399" y="780"/>
                    </a:cxn>
                    <a:cxn ang="0">
                      <a:pos x="428" y="759"/>
                    </a:cxn>
                    <a:cxn ang="0">
                      <a:pos x="382" y="749"/>
                    </a:cxn>
                    <a:cxn ang="0">
                      <a:pos x="422" y="727"/>
                    </a:cxn>
                    <a:cxn ang="0">
                      <a:pos x="532" y="780"/>
                    </a:cxn>
                    <a:cxn ang="0">
                      <a:pos x="539" y="824"/>
                    </a:cxn>
                    <a:cxn ang="0">
                      <a:pos x="610" y="854"/>
                    </a:cxn>
                    <a:cxn ang="0">
                      <a:pos x="665" y="847"/>
                    </a:cxn>
                    <a:cxn ang="0">
                      <a:pos x="726" y="822"/>
                    </a:cxn>
                    <a:cxn ang="0">
                      <a:pos x="779" y="840"/>
                    </a:cxn>
                    <a:cxn ang="0">
                      <a:pos x="779" y="774"/>
                    </a:cxn>
                    <a:cxn ang="0">
                      <a:pos x="828" y="806"/>
                    </a:cxn>
                    <a:cxn ang="0">
                      <a:pos x="923" y="847"/>
                    </a:cxn>
                    <a:cxn ang="0">
                      <a:pos x="930" y="887"/>
                    </a:cxn>
                    <a:cxn ang="0">
                      <a:pos x="962" y="867"/>
                    </a:cxn>
                    <a:cxn ang="0">
                      <a:pos x="994" y="847"/>
                    </a:cxn>
                  </a:cxnLst>
                  <a:rect l="0" t="0" r="r" b="b"/>
                  <a:pathLst>
                    <a:path w="1002" h="886">
                      <a:moveTo>
                        <a:pt x="991" y="820"/>
                      </a:moveTo>
                      <a:lnTo>
                        <a:pt x="983" y="812"/>
                      </a:lnTo>
                      <a:lnTo>
                        <a:pt x="969" y="808"/>
                      </a:lnTo>
                      <a:lnTo>
                        <a:pt x="961" y="808"/>
                      </a:lnTo>
                      <a:lnTo>
                        <a:pt x="950" y="808"/>
                      </a:lnTo>
                      <a:lnTo>
                        <a:pt x="940" y="802"/>
                      </a:lnTo>
                      <a:lnTo>
                        <a:pt x="915" y="788"/>
                      </a:lnTo>
                      <a:lnTo>
                        <a:pt x="903" y="781"/>
                      </a:lnTo>
                      <a:lnTo>
                        <a:pt x="880" y="765"/>
                      </a:lnTo>
                      <a:lnTo>
                        <a:pt x="866" y="755"/>
                      </a:lnTo>
                      <a:lnTo>
                        <a:pt x="853" y="747"/>
                      </a:lnTo>
                      <a:lnTo>
                        <a:pt x="836" y="734"/>
                      </a:lnTo>
                      <a:lnTo>
                        <a:pt x="828" y="727"/>
                      </a:lnTo>
                      <a:lnTo>
                        <a:pt x="840" y="719"/>
                      </a:lnTo>
                      <a:lnTo>
                        <a:pt x="854" y="713"/>
                      </a:lnTo>
                      <a:lnTo>
                        <a:pt x="880" y="713"/>
                      </a:lnTo>
                      <a:lnTo>
                        <a:pt x="887" y="705"/>
                      </a:lnTo>
                      <a:lnTo>
                        <a:pt x="915" y="705"/>
                      </a:lnTo>
                      <a:lnTo>
                        <a:pt x="922" y="695"/>
                      </a:lnTo>
                      <a:lnTo>
                        <a:pt x="905" y="665"/>
                      </a:lnTo>
                      <a:lnTo>
                        <a:pt x="891" y="647"/>
                      </a:lnTo>
                      <a:lnTo>
                        <a:pt x="884" y="647"/>
                      </a:lnTo>
                      <a:lnTo>
                        <a:pt x="830" y="668"/>
                      </a:lnTo>
                      <a:lnTo>
                        <a:pt x="810" y="670"/>
                      </a:lnTo>
                      <a:lnTo>
                        <a:pt x="796" y="672"/>
                      </a:lnTo>
                      <a:lnTo>
                        <a:pt x="797" y="663"/>
                      </a:lnTo>
                      <a:lnTo>
                        <a:pt x="814" y="654"/>
                      </a:lnTo>
                      <a:lnTo>
                        <a:pt x="832" y="647"/>
                      </a:lnTo>
                      <a:lnTo>
                        <a:pt x="848" y="636"/>
                      </a:lnTo>
                      <a:lnTo>
                        <a:pt x="851" y="623"/>
                      </a:lnTo>
                      <a:lnTo>
                        <a:pt x="851" y="605"/>
                      </a:lnTo>
                      <a:lnTo>
                        <a:pt x="841" y="563"/>
                      </a:lnTo>
                      <a:lnTo>
                        <a:pt x="825" y="544"/>
                      </a:lnTo>
                      <a:lnTo>
                        <a:pt x="811" y="520"/>
                      </a:lnTo>
                      <a:lnTo>
                        <a:pt x="816" y="436"/>
                      </a:lnTo>
                      <a:lnTo>
                        <a:pt x="464" y="450"/>
                      </a:lnTo>
                      <a:lnTo>
                        <a:pt x="457" y="429"/>
                      </a:lnTo>
                      <a:lnTo>
                        <a:pt x="458" y="412"/>
                      </a:lnTo>
                      <a:lnTo>
                        <a:pt x="464" y="402"/>
                      </a:lnTo>
                      <a:lnTo>
                        <a:pt x="476" y="387"/>
                      </a:lnTo>
                      <a:lnTo>
                        <a:pt x="476" y="361"/>
                      </a:lnTo>
                      <a:lnTo>
                        <a:pt x="476" y="347"/>
                      </a:lnTo>
                      <a:lnTo>
                        <a:pt x="481" y="336"/>
                      </a:lnTo>
                      <a:lnTo>
                        <a:pt x="489" y="326"/>
                      </a:lnTo>
                      <a:lnTo>
                        <a:pt x="495" y="319"/>
                      </a:lnTo>
                      <a:lnTo>
                        <a:pt x="497" y="278"/>
                      </a:lnTo>
                      <a:lnTo>
                        <a:pt x="510" y="269"/>
                      </a:lnTo>
                      <a:lnTo>
                        <a:pt x="533" y="233"/>
                      </a:lnTo>
                      <a:lnTo>
                        <a:pt x="539" y="222"/>
                      </a:lnTo>
                      <a:lnTo>
                        <a:pt x="535" y="198"/>
                      </a:lnTo>
                      <a:lnTo>
                        <a:pt x="547" y="198"/>
                      </a:lnTo>
                      <a:lnTo>
                        <a:pt x="563" y="185"/>
                      </a:lnTo>
                      <a:lnTo>
                        <a:pt x="567" y="147"/>
                      </a:lnTo>
                      <a:lnTo>
                        <a:pt x="563" y="128"/>
                      </a:lnTo>
                      <a:lnTo>
                        <a:pt x="540" y="115"/>
                      </a:lnTo>
                      <a:lnTo>
                        <a:pt x="540" y="104"/>
                      </a:lnTo>
                      <a:lnTo>
                        <a:pt x="535" y="76"/>
                      </a:lnTo>
                      <a:lnTo>
                        <a:pt x="539" y="68"/>
                      </a:lnTo>
                      <a:lnTo>
                        <a:pt x="533" y="61"/>
                      </a:lnTo>
                      <a:lnTo>
                        <a:pt x="519" y="49"/>
                      </a:lnTo>
                      <a:lnTo>
                        <a:pt x="535" y="39"/>
                      </a:lnTo>
                      <a:lnTo>
                        <a:pt x="539" y="26"/>
                      </a:lnTo>
                      <a:lnTo>
                        <a:pt x="533" y="11"/>
                      </a:lnTo>
                      <a:lnTo>
                        <a:pt x="519" y="0"/>
                      </a:lnTo>
                      <a:lnTo>
                        <a:pt x="0" y="14"/>
                      </a:lnTo>
                      <a:lnTo>
                        <a:pt x="0" y="255"/>
                      </a:lnTo>
                      <a:lnTo>
                        <a:pt x="37" y="291"/>
                      </a:lnTo>
                      <a:lnTo>
                        <a:pt x="37" y="301"/>
                      </a:lnTo>
                      <a:lnTo>
                        <a:pt x="59" y="351"/>
                      </a:lnTo>
                      <a:lnTo>
                        <a:pt x="68" y="364"/>
                      </a:lnTo>
                      <a:lnTo>
                        <a:pt x="68" y="396"/>
                      </a:lnTo>
                      <a:lnTo>
                        <a:pt x="74" y="409"/>
                      </a:lnTo>
                      <a:lnTo>
                        <a:pt x="82" y="455"/>
                      </a:lnTo>
                      <a:lnTo>
                        <a:pt x="89" y="487"/>
                      </a:lnTo>
                      <a:lnTo>
                        <a:pt x="74" y="518"/>
                      </a:lnTo>
                      <a:lnTo>
                        <a:pt x="56" y="558"/>
                      </a:lnTo>
                      <a:lnTo>
                        <a:pt x="55" y="576"/>
                      </a:lnTo>
                      <a:lnTo>
                        <a:pt x="50" y="600"/>
                      </a:lnTo>
                      <a:lnTo>
                        <a:pt x="64" y="644"/>
                      </a:lnTo>
                      <a:lnTo>
                        <a:pt x="66" y="661"/>
                      </a:lnTo>
                      <a:lnTo>
                        <a:pt x="50" y="718"/>
                      </a:lnTo>
                      <a:lnTo>
                        <a:pt x="35" y="744"/>
                      </a:lnTo>
                      <a:lnTo>
                        <a:pt x="55" y="744"/>
                      </a:lnTo>
                      <a:lnTo>
                        <a:pt x="80" y="744"/>
                      </a:lnTo>
                      <a:lnTo>
                        <a:pt x="99" y="737"/>
                      </a:lnTo>
                      <a:lnTo>
                        <a:pt x="116" y="737"/>
                      </a:lnTo>
                      <a:lnTo>
                        <a:pt x="136" y="737"/>
                      </a:lnTo>
                      <a:lnTo>
                        <a:pt x="188" y="744"/>
                      </a:lnTo>
                      <a:lnTo>
                        <a:pt x="216" y="751"/>
                      </a:lnTo>
                      <a:lnTo>
                        <a:pt x="243" y="765"/>
                      </a:lnTo>
                      <a:lnTo>
                        <a:pt x="282" y="780"/>
                      </a:lnTo>
                      <a:lnTo>
                        <a:pt x="349" y="780"/>
                      </a:lnTo>
                      <a:lnTo>
                        <a:pt x="399" y="780"/>
                      </a:lnTo>
                      <a:lnTo>
                        <a:pt x="433" y="780"/>
                      </a:lnTo>
                      <a:lnTo>
                        <a:pt x="440" y="772"/>
                      </a:lnTo>
                      <a:lnTo>
                        <a:pt x="428" y="759"/>
                      </a:lnTo>
                      <a:lnTo>
                        <a:pt x="403" y="759"/>
                      </a:lnTo>
                      <a:lnTo>
                        <a:pt x="393" y="759"/>
                      </a:lnTo>
                      <a:lnTo>
                        <a:pt x="382" y="749"/>
                      </a:lnTo>
                      <a:lnTo>
                        <a:pt x="386" y="737"/>
                      </a:lnTo>
                      <a:lnTo>
                        <a:pt x="399" y="727"/>
                      </a:lnTo>
                      <a:lnTo>
                        <a:pt x="422" y="727"/>
                      </a:lnTo>
                      <a:lnTo>
                        <a:pt x="461" y="741"/>
                      </a:lnTo>
                      <a:lnTo>
                        <a:pt x="499" y="772"/>
                      </a:lnTo>
                      <a:lnTo>
                        <a:pt x="532" y="780"/>
                      </a:lnTo>
                      <a:lnTo>
                        <a:pt x="557" y="769"/>
                      </a:lnTo>
                      <a:lnTo>
                        <a:pt x="550" y="791"/>
                      </a:lnTo>
                      <a:lnTo>
                        <a:pt x="539" y="824"/>
                      </a:lnTo>
                      <a:lnTo>
                        <a:pt x="550" y="836"/>
                      </a:lnTo>
                      <a:lnTo>
                        <a:pt x="581" y="854"/>
                      </a:lnTo>
                      <a:lnTo>
                        <a:pt x="610" y="854"/>
                      </a:lnTo>
                      <a:lnTo>
                        <a:pt x="632" y="867"/>
                      </a:lnTo>
                      <a:lnTo>
                        <a:pt x="653" y="867"/>
                      </a:lnTo>
                      <a:lnTo>
                        <a:pt x="665" y="847"/>
                      </a:lnTo>
                      <a:lnTo>
                        <a:pt x="686" y="822"/>
                      </a:lnTo>
                      <a:lnTo>
                        <a:pt x="703" y="816"/>
                      </a:lnTo>
                      <a:lnTo>
                        <a:pt x="726" y="822"/>
                      </a:lnTo>
                      <a:lnTo>
                        <a:pt x="747" y="852"/>
                      </a:lnTo>
                      <a:lnTo>
                        <a:pt x="771" y="852"/>
                      </a:lnTo>
                      <a:lnTo>
                        <a:pt x="779" y="840"/>
                      </a:lnTo>
                      <a:lnTo>
                        <a:pt x="769" y="798"/>
                      </a:lnTo>
                      <a:lnTo>
                        <a:pt x="769" y="783"/>
                      </a:lnTo>
                      <a:lnTo>
                        <a:pt x="779" y="774"/>
                      </a:lnTo>
                      <a:lnTo>
                        <a:pt x="804" y="774"/>
                      </a:lnTo>
                      <a:lnTo>
                        <a:pt x="828" y="783"/>
                      </a:lnTo>
                      <a:lnTo>
                        <a:pt x="828" y="806"/>
                      </a:lnTo>
                      <a:lnTo>
                        <a:pt x="865" y="811"/>
                      </a:lnTo>
                      <a:lnTo>
                        <a:pt x="903" y="827"/>
                      </a:lnTo>
                      <a:lnTo>
                        <a:pt x="923" y="847"/>
                      </a:lnTo>
                      <a:lnTo>
                        <a:pt x="915" y="859"/>
                      </a:lnTo>
                      <a:lnTo>
                        <a:pt x="911" y="887"/>
                      </a:lnTo>
                      <a:lnTo>
                        <a:pt x="930" y="887"/>
                      </a:lnTo>
                      <a:lnTo>
                        <a:pt x="937" y="866"/>
                      </a:lnTo>
                      <a:lnTo>
                        <a:pt x="951" y="855"/>
                      </a:lnTo>
                      <a:lnTo>
                        <a:pt x="962" y="867"/>
                      </a:lnTo>
                      <a:lnTo>
                        <a:pt x="971" y="874"/>
                      </a:lnTo>
                      <a:lnTo>
                        <a:pt x="980" y="860"/>
                      </a:lnTo>
                      <a:lnTo>
                        <a:pt x="994" y="847"/>
                      </a:lnTo>
                      <a:lnTo>
                        <a:pt x="1002" y="837"/>
                      </a:lnTo>
                      <a:lnTo>
                        <a:pt x="991" y="820"/>
                      </a:lnTo>
                      <a:close/>
                    </a:path>
                  </a:pathLst>
                </a:custGeom>
                <a:grp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4" name="Freeform 35">
                  <a:extLst>
                    <a:ext uri="{FF2B5EF4-FFF2-40B4-BE49-F238E27FC236}">
                      <a16:creationId xmlns:a16="http://schemas.microsoft.com/office/drawing/2014/main" id="{CD9B3C23-A1A0-2E2D-DE16-CED382B3FDA4}"/>
                    </a:ext>
                  </a:extLst>
                </p:cNvPr>
                <p:cNvSpPr/>
                <p:nvPr/>
              </p:nvSpPr>
              <p:spPr bwMode="auto">
                <a:xfrm>
                  <a:off x="5135563" y="2441575"/>
                  <a:ext cx="473075" cy="427037"/>
                </a:xfrm>
                <a:custGeom>
                  <a:cxnLst>
                    <a:cxn ang="0">
                      <a:pos x="34" y="678"/>
                    </a:cxn>
                    <a:cxn ang="0">
                      <a:pos x="19" y="665"/>
                    </a:cxn>
                    <a:cxn ang="0">
                      <a:pos x="37" y="679"/>
                    </a:cxn>
                    <a:cxn ang="0">
                      <a:pos x="51" y="685"/>
                    </a:cxn>
                    <a:cxn ang="0">
                      <a:pos x="64" y="676"/>
                    </a:cxn>
                    <a:cxn ang="0">
                      <a:pos x="120" y="682"/>
                    </a:cxn>
                    <a:cxn ang="0">
                      <a:pos x="120" y="807"/>
                    </a:cxn>
                    <a:cxn ang="0">
                      <a:pos x="639" y="793"/>
                    </a:cxn>
                    <a:cxn ang="0">
                      <a:pos x="641" y="794"/>
                    </a:cxn>
                    <a:cxn ang="0">
                      <a:pos x="653" y="765"/>
                    </a:cxn>
                    <a:cxn ang="0">
                      <a:pos x="658" y="749"/>
                    </a:cxn>
                    <a:cxn ang="0">
                      <a:pos x="649" y="733"/>
                    </a:cxn>
                    <a:cxn ang="0">
                      <a:pos x="651" y="701"/>
                    </a:cxn>
                    <a:cxn ang="0">
                      <a:pos x="653" y="687"/>
                    </a:cxn>
                    <a:cxn ang="0">
                      <a:pos x="644" y="672"/>
                    </a:cxn>
                    <a:cxn ang="0">
                      <a:pos x="635" y="667"/>
                    </a:cxn>
                    <a:cxn ang="0">
                      <a:pos x="635" y="653"/>
                    </a:cxn>
                    <a:cxn ang="0">
                      <a:pos x="642" y="646"/>
                    </a:cxn>
                    <a:cxn ang="0">
                      <a:pos x="639" y="638"/>
                    </a:cxn>
                    <a:cxn ang="0">
                      <a:pos x="645" y="619"/>
                    </a:cxn>
                    <a:cxn ang="0">
                      <a:pos x="663" y="603"/>
                    </a:cxn>
                    <a:cxn ang="0">
                      <a:pos x="669" y="603"/>
                    </a:cxn>
                    <a:cxn ang="0">
                      <a:pos x="667" y="586"/>
                    </a:cxn>
                    <a:cxn ang="0">
                      <a:pos x="673" y="565"/>
                    </a:cxn>
                    <a:cxn ang="0">
                      <a:pos x="683" y="551"/>
                    </a:cxn>
                    <a:cxn ang="0">
                      <a:pos x="677" y="546"/>
                    </a:cxn>
                    <a:cxn ang="0">
                      <a:pos x="680" y="522"/>
                    </a:cxn>
                    <a:cxn ang="0">
                      <a:pos x="699" y="506"/>
                    </a:cxn>
                    <a:cxn ang="0">
                      <a:pos x="727" y="472"/>
                    </a:cxn>
                    <a:cxn ang="0">
                      <a:pos x="742" y="449"/>
                    </a:cxn>
                    <a:cxn ang="0">
                      <a:pos x="739" y="427"/>
                    </a:cxn>
                    <a:cxn ang="0">
                      <a:pos x="749" y="396"/>
                    </a:cxn>
                    <a:cxn ang="0">
                      <a:pos x="760" y="396"/>
                    </a:cxn>
                    <a:cxn ang="0">
                      <a:pos x="767" y="386"/>
                    </a:cxn>
                    <a:cxn ang="0">
                      <a:pos x="773" y="370"/>
                    </a:cxn>
                    <a:cxn ang="0">
                      <a:pos x="789" y="359"/>
                    </a:cxn>
                    <a:cxn ang="0">
                      <a:pos x="803" y="346"/>
                    </a:cxn>
                    <a:cxn ang="0">
                      <a:pos x="800" y="331"/>
                    </a:cxn>
                    <a:cxn ang="0">
                      <a:pos x="809" y="320"/>
                    </a:cxn>
                    <a:cxn ang="0">
                      <a:pos x="823" y="296"/>
                    </a:cxn>
                    <a:cxn ang="0">
                      <a:pos x="821" y="263"/>
                    </a:cxn>
                    <a:cxn ang="0">
                      <a:pos x="823" y="236"/>
                    </a:cxn>
                    <a:cxn ang="0">
                      <a:pos x="838" y="214"/>
                    </a:cxn>
                    <a:cxn ang="0">
                      <a:pos x="857" y="200"/>
                    </a:cxn>
                    <a:cxn ang="0">
                      <a:pos x="859" y="193"/>
                    </a:cxn>
                    <a:cxn ang="0">
                      <a:pos x="862" y="182"/>
                    </a:cxn>
                    <a:cxn ang="0">
                      <a:pos x="863" y="159"/>
                    </a:cxn>
                    <a:cxn ang="0">
                      <a:pos x="874" y="155"/>
                    </a:cxn>
                    <a:cxn ang="0">
                      <a:pos x="887" y="139"/>
                    </a:cxn>
                    <a:cxn ang="0">
                      <a:pos x="891" y="132"/>
                    </a:cxn>
                    <a:cxn ang="0">
                      <a:pos x="895" y="123"/>
                    </a:cxn>
                    <a:cxn ang="0">
                      <a:pos x="895" y="103"/>
                    </a:cxn>
                    <a:cxn ang="0">
                      <a:pos x="759" y="113"/>
                    </a:cxn>
                    <a:cxn ang="0">
                      <a:pos x="812" y="32"/>
                    </a:cxn>
                    <a:cxn ang="0">
                      <a:pos x="806" y="0"/>
                    </a:cxn>
                    <a:cxn ang="0">
                      <a:pos x="0" y="20"/>
                    </a:cxn>
                    <a:cxn ang="0">
                      <a:pos x="39" y="257"/>
                    </a:cxn>
                    <a:cxn ang="0">
                      <a:pos x="34" y="678"/>
                    </a:cxn>
                  </a:cxnLst>
                  <a:rect l="0" t="0" r="r" b="b"/>
                  <a:pathLst>
                    <a:path w="895" h="806">
                      <a:moveTo>
                        <a:pt x="34" y="678"/>
                      </a:moveTo>
                      <a:lnTo>
                        <a:pt x="19" y="665"/>
                      </a:lnTo>
                      <a:lnTo>
                        <a:pt x="37" y="679"/>
                      </a:lnTo>
                      <a:lnTo>
                        <a:pt x="51" y="685"/>
                      </a:lnTo>
                      <a:lnTo>
                        <a:pt x="64" y="676"/>
                      </a:lnTo>
                      <a:lnTo>
                        <a:pt x="120" y="682"/>
                      </a:lnTo>
                      <a:lnTo>
                        <a:pt x="120" y="807"/>
                      </a:lnTo>
                      <a:lnTo>
                        <a:pt x="639" y="793"/>
                      </a:lnTo>
                      <a:lnTo>
                        <a:pt x="641" y="794"/>
                      </a:lnTo>
                      <a:lnTo>
                        <a:pt x="653" y="765"/>
                      </a:lnTo>
                      <a:lnTo>
                        <a:pt x="658" y="749"/>
                      </a:lnTo>
                      <a:lnTo>
                        <a:pt x="649" y="733"/>
                      </a:lnTo>
                      <a:lnTo>
                        <a:pt x="651" y="701"/>
                      </a:lnTo>
                      <a:lnTo>
                        <a:pt x="653" y="687"/>
                      </a:lnTo>
                      <a:lnTo>
                        <a:pt x="644" y="672"/>
                      </a:lnTo>
                      <a:lnTo>
                        <a:pt x="635" y="667"/>
                      </a:lnTo>
                      <a:lnTo>
                        <a:pt x="635" y="653"/>
                      </a:lnTo>
                      <a:lnTo>
                        <a:pt x="642" y="646"/>
                      </a:lnTo>
                      <a:lnTo>
                        <a:pt x="639" y="638"/>
                      </a:lnTo>
                      <a:lnTo>
                        <a:pt x="645" y="619"/>
                      </a:lnTo>
                      <a:lnTo>
                        <a:pt x="663" y="603"/>
                      </a:lnTo>
                      <a:lnTo>
                        <a:pt x="669" y="603"/>
                      </a:lnTo>
                      <a:lnTo>
                        <a:pt x="667" y="586"/>
                      </a:lnTo>
                      <a:lnTo>
                        <a:pt x="673" y="565"/>
                      </a:lnTo>
                      <a:lnTo>
                        <a:pt x="683" y="551"/>
                      </a:lnTo>
                      <a:lnTo>
                        <a:pt x="677" y="546"/>
                      </a:lnTo>
                      <a:lnTo>
                        <a:pt x="680" y="522"/>
                      </a:lnTo>
                      <a:lnTo>
                        <a:pt x="699" y="506"/>
                      </a:lnTo>
                      <a:lnTo>
                        <a:pt x="727" y="472"/>
                      </a:lnTo>
                      <a:lnTo>
                        <a:pt x="742" y="449"/>
                      </a:lnTo>
                      <a:lnTo>
                        <a:pt x="739" y="427"/>
                      </a:lnTo>
                      <a:lnTo>
                        <a:pt x="749" y="396"/>
                      </a:lnTo>
                      <a:lnTo>
                        <a:pt x="760" y="396"/>
                      </a:lnTo>
                      <a:lnTo>
                        <a:pt x="767" y="386"/>
                      </a:lnTo>
                      <a:lnTo>
                        <a:pt x="773" y="370"/>
                      </a:lnTo>
                      <a:lnTo>
                        <a:pt x="789" y="359"/>
                      </a:lnTo>
                      <a:lnTo>
                        <a:pt x="803" y="346"/>
                      </a:lnTo>
                      <a:lnTo>
                        <a:pt x="800" y="331"/>
                      </a:lnTo>
                      <a:lnTo>
                        <a:pt x="809" y="320"/>
                      </a:lnTo>
                      <a:lnTo>
                        <a:pt x="823" y="296"/>
                      </a:lnTo>
                      <a:lnTo>
                        <a:pt x="821" y="263"/>
                      </a:lnTo>
                      <a:lnTo>
                        <a:pt x="823" y="236"/>
                      </a:lnTo>
                      <a:lnTo>
                        <a:pt x="838" y="214"/>
                      </a:lnTo>
                      <a:lnTo>
                        <a:pt x="857" y="200"/>
                      </a:lnTo>
                      <a:lnTo>
                        <a:pt x="859" y="193"/>
                      </a:lnTo>
                      <a:lnTo>
                        <a:pt x="862" y="182"/>
                      </a:lnTo>
                      <a:lnTo>
                        <a:pt x="863" y="159"/>
                      </a:lnTo>
                      <a:lnTo>
                        <a:pt x="874" y="155"/>
                      </a:lnTo>
                      <a:lnTo>
                        <a:pt x="887" y="139"/>
                      </a:lnTo>
                      <a:lnTo>
                        <a:pt x="891" y="132"/>
                      </a:lnTo>
                      <a:lnTo>
                        <a:pt x="895" y="123"/>
                      </a:lnTo>
                      <a:lnTo>
                        <a:pt x="895" y="103"/>
                      </a:lnTo>
                      <a:lnTo>
                        <a:pt x="759" y="113"/>
                      </a:lnTo>
                      <a:lnTo>
                        <a:pt x="812" y="32"/>
                      </a:lnTo>
                      <a:lnTo>
                        <a:pt x="806" y="0"/>
                      </a:lnTo>
                      <a:lnTo>
                        <a:pt x="0" y="20"/>
                      </a:lnTo>
                      <a:lnTo>
                        <a:pt x="39" y="257"/>
                      </a:lnTo>
                      <a:lnTo>
                        <a:pt x="34" y="678"/>
                      </a:lnTo>
                      <a:close/>
                    </a:path>
                  </a:pathLst>
                </a:custGeom>
                <a:grp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5" name="Freeform 36">
                  <a:extLst>
                    <a:ext uri="{FF2B5EF4-FFF2-40B4-BE49-F238E27FC236}">
                      <a16:creationId xmlns:a16="http://schemas.microsoft.com/office/drawing/2014/main" id="{4C58F156-9669-2440-2C56-814F508D1D33}"/>
                    </a:ext>
                  </a:extLst>
                </p:cNvPr>
                <p:cNvSpPr/>
                <p:nvPr/>
              </p:nvSpPr>
              <p:spPr bwMode="auto">
                <a:xfrm>
                  <a:off x="5559425" y="2354263"/>
                  <a:ext cx="803275" cy="263525"/>
                </a:xfrm>
                <a:custGeom>
                  <a:cxnLst>
                    <a:cxn ang="0">
                      <a:pos x="898" y="66"/>
                    </a:cxn>
                    <a:cxn ang="0">
                      <a:pos x="388" y="96"/>
                    </a:cxn>
                    <a:cxn ang="0">
                      <a:pos x="395" y="143"/>
                    </a:cxn>
                    <a:cxn ang="0">
                      <a:pos x="123" y="147"/>
                    </a:cxn>
                    <a:cxn ang="0">
                      <a:pos x="114" y="153"/>
                    </a:cxn>
                    <a:cxn ang="0">
                      <a:pos x="111" y="165"/>
                    </a:cxn>
                    <a:cxn ang="0">
                      <a:pos x="114" y="179"/>
                    </a:cxn>
                    <a:cxn ang="0">
                      <a:pos x="110" y="195"/>
                    </a:cxn>
                    <a:cxn ang="0">
                      <a:pos x="100" y="200"/>
                    </a:cxn>
                    <a:cxn ang="0">
                      <a:pos x="95" y="210"/>
                    </a:cxn>
                    <a:cxn ang="0">
                      <a:pos x="100" y="214"/>
                    </a:cxn>
                    <a:cxn ang="0">
                      <a:pos x="100" y="214"/>
                    </a:cxn>
                    <a:cxn ang="0">
                      <a:pos x="110" y="232"/>
                    </a:cxn>
                    <a:cxn ang="0">
                      <a:pos x="110" y="232"/>
                    </a:cxn>
                    <a:cxn ang="0">
                      <a:pos x="110" y="236"/>
                    </a:cxn>
                    <a:cxn ang="0">
                      <a:pos x="107" y="239"/>
                    </a:cxn>
                    <a:cxn ang="0">
                      <a:pos x="103" y="243"/>
                    </a:cxn>
                    <a:cxn ang="0">
                      <a:pos x="95" y="254"/>
                    </a:cxn>
                    <a:cxn ang="0">
                      <a:pos x="92" y="268"/>
                    </a:cxn>
                    <a:cxn ang="0">
                      <a:pos x="95" y="268"/>
                    </a:cxn>
                    <a:cxn ang="0">
                      <a:pos x="95" y="288"/>
                    </a:cxn>
                    <a:cxn ang="0">
                      <a:pos x="91" y="297"/>
                    </a:cxn>
                    <a:cxn ang="0">
                      <a:pos x="87" y="304"/>
                    </a:cxn>
                    <a:cxn ang="0">
                      <a:pos x="74" y="320"/>
                    </a:cxn>
                    <a:cxn ang="0">
                      <a:pos x="63" y="324"/>
                    </a:cxn>
                    <a:cxn ang="0">
                      <a:pos x="62" y="347"/>
                    </a:cxn>
                    <a:cxn ang="0">
                      <a:pos x="59" y="358"/>
                    </a:cxn>
                    <a:cxn ang="0">
                      <a:pos x="57" y="365"/>
                    </a:cxn>
                    <a:cxn ang="0">
                      <a:pos x="38" y="379"/>
                    </a:cxn>
                    <a:cxn ang="0">
                      <a:pos x="23" y="401"/>
                    </a:cxn>
                    <a:cxn ang="0">
                      <a:pos x="21" y="428"/>
                    </a:cxn>
                    <a:cxn ang="0">
                      <a:pos x="23" y="461"/>
                    </a:cxn>
                    <a:cxn ang="0">
                      <a:pos x="9" y="485"/>
                    </a:cxn>
                    <a:cxn ang="0">
                      <a:pos x="0" y="496"/>
                    </a:cxn>
                    <a:cxn ang="0">
                      <a:pos x="0" y="497"/>
                    </a:cxn>
                    <a:cxn ang="0">
                      <a:pos x="1083" y="414"/>
                    </a:cxn>
                    <a:cxn ang="0">
                      <a:pos x="1083" y="411"/>
                    </a:cxn>
                    <a:cxn ang="0">
                      <a:pos x="1083" y="407"/>
                    </a:cxn>
                    <a:cxn ang="0">
                      <a:pos x="1084" y="379"/>
                    </a:cxn>
                    <a:cxn ang="0">
                      <a:pos x="1086" y="367"/>
                    </a:cxn>
                    <a:cxn ang="0">
                      <a:pos x="1105" y="347"/>
                    </a:cxn>
                    <a:cxn ang="0">
                      <a:pos x="1120" y="347"/>
                    </a:cxn>
                    <a:cxn ang="0">
                      <a:pos x="1136" y="333"/>
                    </a:cxn>
                    <a:cxn ang="0">
                      <a:pos x="1133" y="317"/>
                    </a:cxn>
                    <a:cxn ang="0">
                      <a:pos x="1147" y="297"/>
                    </a:cxn>
                    <a:cxn ang="0">
                      <a:pos x="1304" y="203"/>
                    </a:cxn>
                    <a:cxn ang="0">
                      <a:pos x="1327" y="189"/>
                    </a:cxn>
                    <a:cxn ang="0">
                      <a:pos x="1337" y="172"/>
                    </a:cxn>
                    <a:cxn ang="0">
                      <a:pos x="1355" y="143"/>
                    </a:cxn>
                    <a:cxn ang="0">
                      <a:pos x="1367" y="142"/>
                    </a:cxn>
                    <a:cxn ang="0">
                      <a:pos x="1381" y="163"/>
                    </a:cxn>
                    <a:cxn ang="0">
                      <a:pos x="1402" y="143"/>
                    </a:cxn>
                    <a:cxn ang="0">
                      <a:pos x="1427" y="115"/>
                    </a:cxn>
                    <a:cxn ang="0">
                      <a:pos x="1478" y="106"/>
                    </a:cxn>
                    <a:cxn ang="0">
                      <a:pos x="1481" y="86"/>
                    </a:cxn>
                    <a:cxn ang="0">
                      <a:pos x="1496" y="63"/>
                    </a:cxn>
                    <a:cxn ang="0">
                      <a:pos x="1513" y="53"/>
                    </a:cxn>
                    <a:cxn ang="0">
                      <a:pos x="1520" y="56"/>
                    </a:cxn>
                    <a:cxn ang="0">
                      <a:pos x="1520" y="0"/>
                    </a:cxn>
                    <a:cxn ang="0">
                      <a:pos x="898" y="66"/>
                    </a:cxn>
                  </a:cxnLst>
                  <a:rect l="0" t="0" r="r" b="b"/>
                  <a:pathLst>
                    <a:path w="1520" h="497">
                      <a:moveTo>
                        <a:pt x="898" y="66"/>
                      </a:moveTo>
                      <a:lnTo>
                        <a:pt x="388" y="96"/>
                      </a:lnTo>
                      <a:lnTo>
                        <a:pt x="395" y="143"/>
                      </a:lnTo>
                      <a:lnTo>
                        <a:pt x="123" y="147"/>
                      </a:lnTo>
                      <a:lnTo>
                        <a:pt x="114" y="153"/>
                      </a:lnTo>
                      <a:lnTo>
                        <a:pt x="111" y="165"/>
                      </a:lnTo>
                      <a:lnTo>
                        <a:pt x="114" y="179"/>
                      </a:lnTo>
                      <a:lnTo>
                        <a:pt x="110" y="195"/>
                      </a:lnTo>
                      <a:lnTo>
                        <a:pt x="100" y="200"/>
                      </a:lnTo>
                      <a:lnTo>
                        <a:pt x="95" y="210"/>
                      </a:lnTo>
                      <a:lnTo>
                        <a:pt x="100" y="214"/>
                      </a:lnTo>
                      <a:lnTo>
                        <a:pt x="100" y="214"/>
                      </a:lnTo>
                      <a:lnTo>
                        <a:pt x="110" y="232"/>
                      </a:lnTo>
                      <a:lnTo>
                        <a:pt x="110" y="232"/>
                      </a:lnTo>
                      <a:lnTo>
                        <a:pt x="110" y="236"/>
                      </a:lnTo>
                      <a:lnTo>
                        <a:pt x="107" y="239"/>
                      </a:lnTo>
                      <a:lnTo>
                        <a:pt x="103" y="243"/>
                      </a:lnTo>
                      <a:lnTo>
                        <a:pt x="95" y="254"/>
                      </a:lnTo>
                      <a:lnTo>
                        <a:pt x="92" y="268"/>
                      </a:lnTo>
                      <a:lnTo>
                        <a:pt x="95" y="268"/>
                      </a:lnTo>
                      <a:lnTo>
                        <a:pt x="95" y="288"/>
                      </a:lnTo>
                      <a:lnTo>
                        <a:pt x="91" y="297"/>
                      </a:lnTo>
                      <a:lnTo>
                        <a:pt x="87" y="304"/>
                      </a:lnTo>
                      <a:lnTo>
                        <a:pt x="74" y="320"/>
                      </a:lnTo>
                      <a:lnTo>
                        <a:pt x="63" y="324"/>
                      </a:lnTo>
                      <a:lnTo>
                        <a:pt x="62" y="347"/>
                      </a:lnTo>
                      <a:lnTo>
                        <a:pt x="59" y="358"/>
                      </a:lnTo>
                      <a:lnTo>
                        <a:pt x="57" y="365"/>
                      </a:lnTo>
                      <a:lnTo>
                        <a:pt x="38" y="379"/>
                      </a:lnTo>
                      <a:lnTo>
                        <a:pt x="23" y="401"/>
                      </a:lnTo>
                      <a:lnTo>
                        <a:pt x="21" y="428"/>
                      </a:lnTo>
                      <a:lnTo>
                        <a:pt x="23" y="461"/>
                      </a:lnTo>
                      <a:lnTo>
                        <a:pt x="9" y="485"/>
                      </a:lnTo>
                      <a:lnTo>
                        <a:pt x="0" y="496"/>
                      </a:lnTo>
                      <a:lnTo>
                        <a:pt x="0" y="497"/>
                      </a:lnTo>
                      <a:lnTo>
                        <a:pt x="1083" y="414"/>
                      </a:lnTo>
                      <a:lnTo>
                        <a:pt x="1083" y="411"/>
                      </a:lnTo>
                      <a:lnTo>
                        <a:pt x="1083" y="407"/>
                      </a:lnTo>
                      <a:lnTo>
                        <a:pt x="1084" y="379"/>
                      </a:lnTo>
                      <a:lnTo>
                        <a:pt x="1086" y="367"/>
                      </a:lnTo>
                      <a:lnTo>
                        <a:pt x="1105" y="347"/>
                      </a:lnTo>
                      <a:lnTo>
                        <a:pt x="1120" y="347"/>
                      </a:lnTo>
                      <a:lnTo>
                        <a:pt x="1136" y="333"/>
                      </a:lnTo>
                      <a:lnTo>
                        <a:pt x="1133" y="317"/>
                      </a:lnTo>
                      <a:lnTo>
                        <a:pt x="1147" y="297"/>
                      </a:lnTo>
                      <a:lnTo>
                        <a:pt x="1304" y="203"/>
                      </a:lnTo>
                      <a:lnTo>
                        <a:pt x="1327" y="189"/>
                      </a:lnTo>
                      <a:lnTo>
                        <a:pt x="1337" y="172"/>
                      </a:lnTo>
                      <a:lnTo>
                        <a:pt x="1355" y="143"/>
                      </a:lnTo>
                      <a:lnTo>
                        <a:pt x="1367" y="142"/>
                      </a:lnTo>
                      <a:lnTo>
                        <a:pt x="1381" y="163"/>
                      </a:lnTo>
                      <a:lnTo>
                        <a:pt x="1402" y="143"/>
                      </a:lnTo>
                      <a:lnTo>
                        <a:pt x="1427" y="115"/>
                      </a:lnTo>
                      <a:lnTo>
                        <a:pt x="1478" y="106"/>
                      </a:lnTo>
                      <a:lnTo>
                        <a:pt x="1481" y="86"/>
                      </a:lnTo>
                      <a:lnTo>
                        <a:pt x="1496" y="63"/>
                      </a:lnTo>
                      <a:lnTo>
                        <a:pt x="1513" y="53"/>
                      </a:lnTo>
                      <a:lnTo>
                        <a:pt x="1520" y="56"/>
                      </a:lnTo>
                      <a:lnTo>
                        <a:pt x="1520" y="0"/>
                      </a:lnTo>
                      <a:lnTo>
                        <a:pt x="898" y="66"/>
                      </a:lnTo>
                      <a:close/>
                    </a:path>
                  </a:pathLst>
                </a:custGeom>
                <a:solidFill>
                  <a:schemeClr val="bg1">
                    <a:lumMod val="85000"/>
                  </a:schemeClr>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6" name="Freeform 37">
                  <a:extLst>
                    <a:ext uri="{FF2B5EF4-FFF2-40B4-BE49-F238E27FC236}">
                      <a16:creationId xmlns:a16="http://schemas.microsoft.com/office/drawing/2014/main" id="{0C516E09-755C-2BF3-54CC-0FC256C154C1}"/>
                    </a:ext>
                  </a:extLst>
                </p:cNvPr>
                <p:cNvSpPr/>
                <p:nvPr/>
              </p:nvSpPr>
              <p:spPr bwMode="auto">
                <a:xfrm>
                  <a:off x="6132513" y="2268538"/>
                  <a:ext cx="801687" cy="354012"/>
                </a:xfrm>
                <a:custGeom>
                  <a:cxnLst>
                    <a:cxn ang="0">
                      <a:pos x="1485" y="130"/>
                    </a:cxn>
                    <a:cxn ang="0">
                      <a:pos x="1465" y="176"/>
                    </a:cxn>
                    <a:cxn ang="0">
                      <a:pos x="1443" y="148"/>
                    </a:cxn>
                    <a:cxn ang="0">
                      <a:pos x="1393" y="140"/>
                    </a:cxn>
                    <a:cxn ang="0">
                      <a:pos x="1340" y="162"/>
                    </a:cxn>
                    <a:cxn ang="0">
                      <a:pos x="1324" y="149"/>
                    </a:cxn>
                    <a:cxn ang="0">
                      <a:pos x="1311" y="117"/>
                    </a:cxn>
                    <a:cxn ang="0">
                      <a:pos x="1307" y="83"/>
                    </a:cxn>
                    <a:cxn ang="0">
                      <a:pos x="1321" y="94"/>
                    </a:cxn>
                    <a:cxn ang="0">
                      <a:pos x="1346" y="134"/>
                    </a:cxn>
                    <a:cxn ang="0">
                      <a:pos x="1372" y="117"/>
                    </a:cxn>
                    <a:cxn ang="0">
                      <a:pos x="1415" y="99"/>
                    </a:cxn>
                    <a:cxn ang="0">
                      <a:pos x="1428" y="81"/>
                    </a:cxn>
                    <a:cxn ang="0">
                      <a:pos x="1420" y="73"/>
                    </a:cxn>
                    <a:cxn ang="0">
                      <a:pos x="1413" y="56"/>
                    </a:cxn>
                    <a:cxn ang="0">
                      <a:pos x="1451" y="52"/>
                    </a:cxn>
                    <a:cxn ang="0">
                      <a:pos x="1420" y="0"/>
                    </a:cxn>
                    <a:cxn ang="0">
                      <a:pos x="437" y="163"/>
                    </a:cxn>
                    <a:cxn ang="0">
                      <a:pos x="413" y="226"/>
                    </a:cxn>
                    <a:cxn ang="0">
                      <a:pos x="344" y="278"/>
                    </a:cxn>
                    <a:cxn ang="0">
                      <a:pos x="284" y="305"/>
                    </a:cxn>
                    <a:cxn ang="0">
                      <a:pos x="244" y="352"/>
                    </a:cxn>
                    <a:cxn ang="0">
                      <a:pos x="50" y="480"/>
                    </a:cxn>
                    <a:cxn ang="0">
                      <a:pos x="22" y="510"/>
                    </a:cxn>
                    <a:cxn ang="0">
                      <a:pos x="0" y="570"/>
                    </a:cxn>
                    <a:cxn ang="0">
                      <a:pos x="259" y="549"/>
                    </a:cxn>
                    <a:cxn ang="0">
                      <a:pos x="419" y="484"/>
                    </a:cxn>
                    <a:cxn ang="0">
                      <a:pos x="516" y="484"/>
                    </a:cxn>
                    <a:cxn ang="0">
                      <a:pos x="610" y="470"/>
                    </a:cxn>
                    <a:cxn ang="0">
                      <a:pos x="844" y="492"/>
                    </a:cxn>
                    <a:cxn ang="0">
                      <a:pos x="1141" y="650"/>
                    </a:cxn>
                    <a:cxn ang="0">
                      <a:pos x="1204" y="620"/>
                    </a:cxn>
                    <a:cxn ang="0">
                      <a:pos x="1243" y="517"/>
                    </a:cxn>
                    <a:cxn ang="0">
                      <a:pos x="1254" y="478"/>
                    </a:cxn>
                    <a:cxn ang="0">
                      <a:pos x="1256" y="458"/>
                    </a:cxn>
                    <a:cxn ang="0">
                      <a:pos x="1268" y="455"/>
                    </a:cxn>
                    <a:cxn ang="0">
                      <a:pos x="1307" y="459"/>
                    </a:cxn>
                    <a:cxn ang="0">
                      <a:pos x="1313" y="434"/>
                    </a:cxn>
                    <a:cxn ang="0">
                      <a:pos x="1350" y="431"/>
                    </a:cxn>
                    <a:cxn ang="0">
                      <a:pos x="1388" y="415"/>
                    </a:cxn>
                    <a:cxn ang="0">
                      <a:pos x="1418" y="416"/>
                    </a:cxn>
                    <a:cxn ang="0">
                      <a:pos x="1438" y="365"/>
                    </a:cxn>
                    <a:cxn ang="0">
                      <a:pos x="1440" y="351"/>
                    </a:cxn>
                    <a:cxn ang="0">
                      <a:pos x="1433" y="346"/>
                    </a:cxn>
                    <a:cxn ang="0">
                      <a:pos x="1414" y="353"/>
                    </a:cxn>
                    <a:cxn ang="0">
                      <a:pos x="1388" y="370"/>
                    </a:cxn>
                    <a:cxn ang="0">
                      <a:pos x="1317" y="376"/>
                    </a:cxn>
                    <a:cxn ang="0">
                      <a:pos x="1318" y="353"/>
                    </a:cxn>
                    <a:cxn ang="0">
                      <a:pos x="1363" y="359"/>
                    </a:cxn>
                    <a:cxn ang="0">
                      <a:pos x="1374" y="331"/>
                    </a:cxn>
                    <a:cxn ang="0">
                      <a:pos x="1389" y="306"/>
                    </a:cxn>
                    <a:cxn ang="0">
                      <a:pos x="1346" y="284"/>
                    </a:cxn>
                    <a:cxn ang="0">
                      <a:pos x="1302" y="262"/>
                    </a:cxn>
                    <a:cxn ang="0">
                      <a:pos x="1368" y="273"/>
                    </a:cxn>
                    <a:cxn ang="0">
                      <a:pos x="1360" y="251"/>
                    </a:cxn>
                    <a:cxn ang="0">
                      <a:pos x="1382" y="238"/>
                    </a:cxn>
                    <a:cxn ang="0">
                      <a:pos x="1407" y="267"/>
                    </a:cxn>
                    <a:cxn ang="0">
                      <a:pos x="1443" y="270"/>
                    </a:cxn>
                    <a:cxn ang="0">
                      <a:pos x="1471" y="245"/>
                    </a:cxn>
                    <a:cxn ang="0">
                      <a:pos x="1482" y="212"/>
                    </a:cxn>
                    <a:cxn ang="0">
                      <a:pos x="1501" y="204"/>
                    </a:cxn>
                    <a:cxn ang="0">
                      <a:pos x="1515" y="170"/>
                    </a:cxn>
                  </a:cxnLst>
                  <a:rect l="0" t="0" r="r" b="b"/>
                  <a:pathLst>
                    <a:path w="1515" h="670">
                      <a:moveTo>
                        <a:pt x="1507" y="155"/>
                      </a:moveTo>
                      <a:lnTo>
                        <a:pt x="1499" y="144"/>
                      </a:lnTo>
                      <a:lnTo>
                        <a:pt x="1485" y="130"/>
                      </a:lnTo>
                      <a:lnTo>
                        <a:pt x="1475" y="130"/>
                      </a:lnTo>
                      <a:lnTo>
                        <a:pt x="1467" y="136"/>
                      </a:lnTo>
                      <a:lnTo>
                        <a:pt x="1465" y="176"/>
                      </a:lnTo>
                      <a:lnTo>
                        <a:pt x="1463" y="184"/>
                      </a:lnTo>
                      <a:lnTo>
                        <a:pt x="1451" y="174"/>
                      </a:lnTo>
                      <a:lnTo>
                        <a:pt x="1443" y="148"/>
                      </a:lnTo>
                      <a:lnTo>
                        <a:pt x="1438" y="130"/>
                      </a:lnTo>
                      <a:lnTo>
                        <a:pt x="1421" y="126"/>
                      </a:lnTo>
                      <a:lnTo>
                        <a:pt x="1393" y="140"/>
                      </a:lnTo>
                      <a:lnTo>
                        <a:pt x="1385" y="140"/>
                      </a:lnTo>
                      <a:lnTo>
                        <a:pt x="1358" y="147"/>
                      </a:lnTo>
                      <a:lnTo>
                        <a:pt x="1340" y="162"/>
                      </a:lnTo>
                      <a:lnTo>
                        <a:pt x="1327" y="179"/>
                      </a:lnTo>
                      <a:lnTo>
                        <a:pt x="1324" y="170"/>
                      </a:lnTo>
                      <a:lnTo>
                        <a:pt x="1324" y="149"/>
                      </a:lnTo>
                      <a:lnTo>
                        <a:pt x="1327" y="140"/>
                      </a:lnTo>
                      <a:lnTo>
                        <a:pt x="1315" y="126"/>
                      </a:lnTo>
                      <a:lnTo>
                        <a:pt x="1311" y="117"/>
                      </a:lnTo>
                      <a:lnTo>
                        <a:pt x="1307" y="104"/>
                      </a:lnTo>
                      <a:lnTo>
                        <a:pt x="1307" y="93"/>
                      </a:lnTo>
                      <a:lnTo>
                        <a:pt x="1307" y="83"/>
                      </a:lnTo>
                      <a:lnTo>
                        <a:pt x="1313" y="74"/>
                      </a:lnTo>
                      <a:lnTo>
                        <a:pt x="1317" y="74"/>
                      </a:lnTo>
                      <a:lnTo>
                        <a:pt x="1321" y="94"/>
                      </a:lnTo>
                      <a:lnTo>
                        <a:pt x="1327" y="119"/>
                      </a:lnTo>
                      <a:lnTo>
                        <a:pt x="1335" y="142"/>
                      </a:lnTo>
                      <a:lnTo>
                        <a:pt x="1346" y="134"/>
                      </a:lnTo>
                      <a:lnTo>
                        <a:pt x="1354" y="130"/>
                      </a:lnTo>
                      <a:lnTo>
                        <a:pt x="1367" y="122"/>
                      </a:lnTo>
                      <a:lnTo>
                        <a:pt x="1372" y="117"/>
                      </a:lnTo>
                      <a:lnTo>
                        <a:pt x="1390" y="109"/>
                      </a:lnTo>
                      <a:lnTo>
                        <a:pt x="1395" y="99"/>
                      </a:lnTo>
                      <a:lnTo>
                        <a:pt x="1415" y="99"/>
                      </a:lnTo>
                      <a:lnTo>
                        <a:pt x="1421" y="88"/>
                      </a:lnTo>
                      <a:lnTo>
                        <a:pt x="1428" y="81"/>
                      </a:lnTo>
                      <a:lnTo>
                        <a:pt x="1428" y="81"/>
                      </a:lnTo>
                      <a:lnTo>
                        <a:pt x="1421" y="74"/>
                      </a:lnTo>
                      <a:lnTo>
                        <a:pt x="1421" y="74"/>
                      </a:lnTo>
                      <a:lnTo>
                        <a:pt x="1420" y="73"/>
                      </a:lnTo>
                      <a:lnTo>
                        <a:pt x="1407" y="62"/>
                      </a:lnTo>
                      <a:lnTo>
                        <a:pt x="1407" y="56"/>
                      </a:lnTo>
                      <a:lnTo>
                        <a:pt x="1413" y="56"/>
                      </a:lnTo>
                      <a:lnTo>
                        <a:pt x="1436" y="65"/>
                      </a:lnTo>
                      <a:lnTo>
                        <a:pt x="1449" y="62"/>
                      </a:lnTo>
                      <a:lnTo>
                        <a:pt x="1451" y="52"/>
                      </a:lnTo>
                      <a:lnTo>
                        <a:pt x="1438" y="31"/>
                      </a:lnTo>
                      <a:lnTo>
                        <a:pt x="1431" y="18"/>
                      </a:lnTo>
                      <a:lnTo>
                        <a:pt x="1420" y="0"/>
                      </a:lnTo>
                      <a:lnTo>
                        <a:pt x="1014" y="81"/>
                      </a:lnTo>
                      <a:lnTo>
                        <a:pt x="722" y="127"/>
                      </a:lnTo>
                      <a:lnTo>
                        <a:pt x="437" y="163"/>
                      </a:lnTo>
                      <a:lnTo>
                        <a:pt x="437" y="219"/>
                      </a:lnTo>
                      <a:lnTo>
                        <a:pt x="430" y="216"/>
                      </a:lnTo>
                      <a:lnTo>
                        <a:pt x="413" y="226"/>
                      </a:lnTo>
                      <a:lnTo>
                        <a:pt x="398" y="249"/>
                      </a:lnTo>
                      <a:lnTo>
                        <a:pt x="395" y="269"/>
                      </a:lnTo>
                      <a:lnTo>
                        <a:pt x="344" y="278"/>
                      </a:lnTo>
                      <a:lnTo>
                        <a:pt x="319" y="306"/>
                      </a:lnTo>
                      <a:lnTo>
                        <a:pt x="298" y="326"/>
                      </a:lnTo>
                      <a:lnTo>
                        <a:pt x="284" y="305"/>
                      </a:lnTo>
                      <a:lnTo>
                        <a:pt x="272" y="306"/>
                      </a:lnTo>
                      <a:lnTo>
                        <a:pt x="254" y="335"/>
                      </a:lnTo>
                      <a:lnTo>
                        <a:pt x="244" y="352"/>
                      </a:lnTo>
                      <a:lnTo>
                        <a:pt x="221" y="366"/>
                      </a:lnTo>
                      <a:lnTo>
                        <a:pt x="64" y="460"/>
                      </a:lnTo>
                      <a:lnTo>
                        <a:pt x="50" y="480"/>
                      </a:lnTo>
                      <a:lnTo>
                        <a:pt x="53" y="496"/>
                      </a:lnTo>
                      <a:lnTo>
                        <a:pt x="37" y="510"/>
                      </a:lnTo>
                      <a:lnTo>
                        <a:pt x="22" y="510"/>
                      </a:lnTo>
                      <a:lnTo>
                        <a:pt x="3" y="530"/>
                      </a:lnTo>
                      <a:lnTo>
                        <a:pt x="1" y="542"/>
                      </a:lnTo>
                      <a:lnTo>
                        <a:pt x="0" y="570"/>
                      </a:lnTo>
                      <a:lnTo>
                        <a:pt x="0" y="574"/>
                      </a:lnTo>
                      <a:lnTo>
                        <a:pt x="0" y="577"/>
                      </a:lnTo>
                      <a:lnTo>
                        <a:pt x="259" y="549"/>
                      </a:lnTo>
                      <a:lnTo>
                        <a:pt x="336" y="489"/>
                      </a:lnTo>
                      <a:lnTo>
                        <a:pt x="383" y="484"/>
                      </a:lnTo>
                      <a:lnTo>
                        <a:pt x="419" y="484"/>
                      </a:lnTo>
                      <a:lnTo>
                        <a:pt x="472" y="492"/>
                      </a:lnTo>
                      <a:lnTo>
                        <a:pt x="499" y="489"/>
                      </a:lnTo>
                      <a:lnTo>
                        <a:pt x="516" y="484"/>
                      </a:lnTo>
                      <a:lnTo>
                        <a:pt x="538" y="470"/>
                      </a:lnTo>
                      <a:lnTo>
                        <a:pt x="572" y="464"/>
                      </a:lnTo>
                      <a:lnTo>
                        <a:pt x="610" y="470"/>
                      </a:lnTo>
                      <a:lnTo>
                        <a:pt x="638" y="484"/>
                      </a:lnTo>
                      <a:lnTo>
                        <a:pt x="660" y="528"/>
                      </a:lnTo>
                      <a:lnTo>
                        <a:pt x="844" y="492"/>
                      </a:lnTo>
                      <a:lnTo>
                        <a:pt x="1086" y="670"/>
                      </a:lnTo>
                      <a:lnTo>
                        <a:pt x="1130" y="652"/>
                      </a:lnTo>
                      <a:lnTo>
                        <a:pt x="1141" y="650"/>
                      </a:lnTo>
                      <a:lnTo>
                        <a:pt x="1179" y="645"/>
                      </a:lnTo>
                      <a:lnTo>
                        <a:pt x="1189" y="632"/>
                      </a:lnTo>
                      <a:lnTo>
                        <a:pt x="1204" y="620"/>
                      </a:lnTo>
                      <a:lnTo>
                        <a:pt x="1210" y="576"/>
                      </a:lnTo>
                      <a:lnTo>
                        <a:pt x="1221" y="545"/>
                      </a:lnTo>
                      <a:lnTo>
                        <a:pt x="1243" y="517"/>
                      </a:lnTo>
                      <a:lnTo>
                        <a:pt x="1260" y="501"/>
                      </a:lnTo>
                      <a:lnTo>
                        <a:pt x="1260" y="491"/>
                      </a:lnTo>
                      <a:lnTo>
                        <a:pt x="1254" y="478"/>
                      </a:lnTo>
                      <a:lnTo>
                        <a:pt x="1252" y="471"/>
                      </a:lnTo>
                      <a:lnTo>
                        <a:pt x="1256" y="464"/>
                      </a:lnTo>
                      <a:lnTo>
                        <a:pt x="1256" y="458"/>
                      </a:lnTo>
                      <a:lnTo>
                        <a:pt x="1260" y="451"/>
                      </a:lnTo>
                      <a:lnTo>
                        <a:pt x="1264" y="451"/>
                      </a:lnTo>
                      <a:lnTo>
                        <a:pt x="1268" y="455"/>
                      </a:lnTo>
                      <a:lnTo>
                        <a:pt x="1274" y="476"/>
                      </a:lnTo>
                      <a:lnTo>
                        <a:pt x="1293" y="467"/>
                      </a:lnTo>
                      <a:lnTo>
                        <a:pt x="1307" y="459"/>
                      </a:lnTo>
                      <a:lnTo>
                        <a:pt x="1307" y="451"/>
                      </a:lnTo>
                      <a:lnTo>
                        <a:pt x="1307" y="441"/>
                      </a:lnTo>
                      <a:lnTo>
                        <a:pt x="1313" y="434"/>
                      </a:lnTo>
                      <a:lnTo>
                        <a:pt x="1317" y="431"/>
                      </a:lnTo>
                      <a:lnTo>
                        <a:pt x="1324" y="439"/>
                      </a:lnTo>
                      <a:lnTo>
                        <a:pt x="1350" y="431"/>
                      </a:lnTo>
                      <a:lnTo>
                        <a:pt x="1367" y="421"/>
                      </a:lnTo>
                      <a:lnTo>
                        <a:pt x="1374" y="421"/>
                      </a:lnTo>
                      <a:lnTo>
                        <a:pt x="1388" y="415"/>
                      </a:lnTo>
                      <a:lnTo>
                        <a:pt x="1399" y="408"/>
                      </a:lnTo>
                      <a:lnTo>
                        <a:pt x="1399" y="403"/>
                      </a:lnTo>
                      <a:lnTo>
                        <a:pt x="1418" y="416"/>
                      </a:lnTo>
                      <a:lnTo>
                        <a:pt x="1426" y="398"/>
                      </a:lnTo>
                      <a:lnTo>
                        <a:pt x="1432" y="376"/>
                      </a:lnTo>
                      <a:lnTo>
                        <a:pt x="1438" y="365"/>
                      </a:lnTo>
                      <a:lnTo>
                        <a:pt x="1443" y="356"/>
                      </a:lnTo>
                      <a:lnTo>
                        <a:pt x="1443" y="356"/>
                      </a:lnTo>
                      <a:lnTo>
                        <a:pt x="1440" y="351"/>
                      </a:lnTo>
                      <a:lnTo>
                        <a:pt x="1436" y="348"/>
                      </a:lnTo>
                      <a:lnTo>
                        <a:pt x="1435" y="346"/>
                      </a:lnTo>
                      <a:lnTo>
                        <a:pt x="1433" y="346"/>
                      </a:lnTo>
                      <a:lnTo>
                        <a:pt x="1433" y="346"/>
                      </a:lnTo>
                      <a:lnTo>
                        <a:pt x="1422" y="351"/>
                      </a:lnTo>
                      <a:lnTo>
                        <a:pt x="1414" y="353"/>
                      </a:lnTo>
                      <a:lnTo>
                        <a:pt x="1410" y="360"/>
                      </a:lnTo>
                      <a:lnTo>
                        <a:pt x="1399" y="365"/>
                      </a:lnTo>
                      <a:lnTo>
                        <a:pt x="1388" y="370"/>
                      </a:lnTo>
                      <a:lnTo>
                        <a:pt x="1368" y="387"/>
                      </a:lnTo>
                      <a:lnTo>
                        <a:pt x="1354" y="387"/>
                      </a:lnTo>
                      <a:lnTo>
                        <a:pt x="1317" y="376"/>
                      </a:lnTo>
                      <a:lnTo>
                        <a:pt x="1313" y="367"/>
                      </a:lnTo>
                      <a:lnTo>
                        <a:pt x="1314" y="356"/>
                      </a:lnTo>
                      <a:lnTo>
                        <a:pt x="1318" y="353"/>
                      </a:lnTo>
                      <a:lnTo>
                        <a:pt x="1329" y="355"/>
                      </a:lnTo>
                      <a:lnTo>
                        <a:pt x="1339" y="356"/>
                      </a:lnTo>
                      <a:lnTo>
                        <a:pt x="1363" y="359"/>
                      </a:lnTo>
                      <a:lnTo>
                        <a:pt x="1374" y="351"/>
                      </a:lnTo>
                      <a:lnTo>
                        <a:pt x="1378" y="340"/>
                      </a:lnTo>
                      <a:lnTo>
                        <a:pt x="1374" y="331"/>
                      </a:lnTo>
                      <a:lnTo>
                        <a:pt x="1375" y="316"/>
                      </a:lnTo>
                      <a:lnTo>
                        <a:pt x="1379" y="316"/>
                      </a:lnTo>
                      <a:lnTo>
                        <a:pt x="1389" y="306"/>
                      </a:lnTo>
                      <a:lnTo>
                        <a:pt x="1388" y="295"/>
                      </a:lnTo>
                      <a:lnTo>
                        <a:pt x="1374" y="295"/>
                      </a:lnTo>
                      <a:lnTo>
                        <a:pt x="1346" y="284"/>
                      </a:lnTo>
                      <a:lnTo>
                        <a:pt x="1314" y="277"/>
                      </a:lnTo>
                      <a:lnTo>
                        <a:pt x="1302" y="270"/>
                      </a:lnTo>
                      <a:lnTo>
                        <a:pt x="1302" y="262"/>
                      </a:lnTo>
                      <a:lnTo>
                        <a:pt x="1321" y="262"/>
                      </a:lnTo>
                      <a:lnTo>
                        <a:pt x="1346" y="262"/>
                      </a:lnTo>
                      <a:lnTo>
                        <a:pt x="1368" y="273"/>
                      </a:lnTo>
                      <a:lnTo>
                        <a:pt x="1374" y="266"/>
                      </a:lnTo>
                      <a:lnTo>
                        <a:pt x="1367" y="256"/>
                      </a:lnTo>
                      <a:lnTo>
                        <a:pt x="1360" y="251"/>
                      </a:lnTo>
                      <a:lnTo>
                        <a:pt x="1357" y="242"/>
                      </a:lnTo>
                      <a:lnTo>
                        <a:pt x="1368" y="238"/>
                      </a:lnTo>
                      <a:lnTo>
                        <a:pt x="1382" y="238"/>
                      </a:lnTo>
                      <a:lnTo>
                        <a:pt x="1386" y="259"/>
                      </a:lnTo>
                      <a:lnTo>
                        <a:pt x="1395" y="267"/>
                      </a:lnTo>
                      <a:lnTo>
                        <a:pt x="1407" y="267"/>
                      </a:lnTo>
                      <a:lnTo>
                        <a:pt x="1411" y="262"/>
                      </a:lnTo>
                      <a:lnTo>
                        <a:pt x="1422" y="267"/>
                      </a:lnTo>
                      <a:lnTo>
                        <a:pt x="1443" y="270"/>
                      </a:lnTo>
                      <a:lnTo>
                        <a:pt x="1467" y="270"/>
                      </a:lnTo>
                      <a:lnTo>
                        <a:pt x="1471" y="263"/>
                      </a:lnTo>
                      <a:lnTo>
                        <a:pt x="1471" y="245"/>
                      </a:lnTo>
                      <a:lnTo>
                        <a:pt x="1476" y="238"/>
                      </a:lnTo>
                      <a:lnTo>
                        <a:pt x="1482" y="220"/>
                      </a:lnTo>
                      <a:lnTo>
                        <a:pt x="1482" y="212"/>
                      </a:lnTo>
                      <a:lnTo>
                        <a:pt x="1486" y="195"/>
                      </a:lnTo>
                      <a:lnTo>
                        <a:pt x="1496" y="195"/>
                      </a:lnTo>
                      <a:lnTo>
                        <a:pt x="1501" y="204"/>
                      </a:lnTo>
                      <a:lnTo>
                        <a:pt x="1513" y="195"/>
                      </a:lnTo>
                      <a:lnTo>
                        <a:pt x="1513" y="179"/>
                      </a:lnTo>
                      <a:lnTo>
                        <a:pt x="1515" y="170"/>
                      </a:lnTo>
                      <a:lnTo>
                        <a:pt x="1507" y="155"/>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7" name="Freeform 38">
                  <a:extLst>
                    <a:ext uri="{FF2B5EF4-FFF2-40B4-BE49-F238E27FC236}">
                      <a16:creationId xmlns:a16="http://schemas.microsoft.com/office/drawing/2014/main" id="{A61A2E92-7766-7B97-6517-196C625E74B1}"/>
                    </a:ext>
                  </a:extLst>
                </p:cNvPr>
                <p:cNvSpPr/>
                <p:nvPr/>
              </p:nvSpPr>
              <p:spPr bwMode="auto">
                <a:xfrm>
                  <a:off x="6011863" y="2559050"/>
                  <a:ext cx="495300" cy="531812"/>
                </a:xfrm>
                <a:custGeom>
                  <a:cxnLst>
                    <a:cxn ang="0">
                      <a:pos x="906" y="578"/>
                    </a:cxn>
                    <a:cxn ang="0">
                      <a:pos x="892" y="533"/>
                    </a:cxn>
                    <a:cxn ang="0">
                      <a:pos x="882" y="508"/>
                    </a:cxn>
                    <a:cxn ang="0">
                      <a:pos x="852" y="490"/>
                    </a:cxn>
                    <a:cxn ang="0">
                      <a:pos x="842" y="460"/>
                    </a:cxn>
                    <a:cxn ang="0">
                      <a:pos x="810" y="414"/>
                    </a:cxn>
                    <a:cxn ang="0">
                      <a:pos x="767" y="376"/>
                    </a:cxn>
                    <a:cxn ang="0">
                      <a:pos x="684" y="292"/>
                    </a:cxn>
                    <a:cxn ang="0">
                      <a:pos x="563" y="186"/>
                    </a:cxn>
                    <a:cxn ang="0">
                      <a:pos x="519" y="126"/>
                    </a:cxn>
                    <a:cxn ang="0">
                      <a:pos x="437" y="75"/>
                    </a:cxn>
                    <a:cxn ang="0">
                      <a:pos x="452" y="39"/>
                    </a:cxn>
                    <a:cxn ang="0">
                      <a:pos x="481" y="8"/>
                    </a:cxn>
                    <a:cxn ang="0">
                      <a:pos x="226" y="28"/>
                    </a:cxn>
                    <a:cxn ang="0">
                      <a:pos x="14" y="111"/>
                    </a:cxn>
                    <a:cxn ang="0">
                      <a:pos x="119" y="500"/>
                    </a:cxn>
                    <a:cxn ang="0">
                      <a:pos x="179" y="614"/>
                    </a:cxn>
                    <a:cxn ang="0">
                      <a:pos x="187" y="669"/>
                    </a:cxn>
                    <a:cxn ang="0">
                      <a:pos x="177" y="722"/>
                    </a:cxn>
                    <a:cxn ang="0">
                      <a:pos x="175" y="802"/>
                    </a:cxn>
                    <a:cxn ang="0">
                      <a:pos x="177" y="855"/>
                    </a:cxn>
                    <a:cxn ang="0">
                      <a:pos x="194" y="898"/>
                    </a:cxn>
                    <a:cxn ang="0">
                      <a:pos x="241" y="993"/>
                    </a:cxn>
                    <a:cxn ang="0">
                      <a:pos x="785" y="1006"/>
                    </a:cxn>
                    <a:cxn ang="0">
                      <a:pos x="807" y="902"/>
                    </a:cxn>
                    <a:cxn ang="0">
                      <a:pos x="857" y="897"/>
                    </a:cxn>
                    <a:cxn ang="0">
                      <a:pos x="860" y="876"/>
                    </a:cxn>
                    <a:cxn ang="0">
                      <a:pos x="848" y="868"/>
                    </a:cxn>
                    <a:cxn ang="0">
                      <a:pos x="843" y="863"/>
                    </a:cxn>
                    <a:cxn ang="0">
                      <a:pos x="836" y="855"/>
                    </a:cxn>
                    <a:cxn ang="0">
                      <a:pos x="849" y="852"/>
                    </a:cxn>
                    <a:cxn ang="0">
                      <a:pos x="856" y="833"/>
                    </a:cxn>
                    <a:cxn ang="0">
                      <a:pos x="850" y="825"/>
                    </a:cxn>
                    <a:cxn ang="0">
                      <a:pos x="884" y="786"/>
                    </a:cxn>
                    <a:cxn ang="0">
                      <a:pos x="873" y="775"/>
                    </a:cxn>
                    <a:cxn ang="0">
                      <a:pos x="875" y="770"/>
                    </a:cxn>
                    <a:cxn ang="0">
                      <a:pos x="880" y="762"/>
                    </a:cxn>
                    <a:cxn ang="0">
                      <a:pos x="880" y="702"/>
                    </a:cxn>
                    <a:cxn ang="0">
                      <a:pos x="893" y="704"/>
                    </a:cxn>
                    <a:cxn ang="0">
                      <a:pos x="906" y="700"/>
                    </a:cxn>
                    <a:cxn ang="0">
                      <a:pos x="900" y="693"/>
                    </a:cxn>
                    <a:cxn ang="0">
                      <a:pos x="886" y="682"/>
                    </a:cxn>
                    <a:cxn ang="0">
                      <a:pos x="911" y="671"/>
                    </a:cxn>
                    <a:cxn ang="0">
                      <a:pos x="899" y="655"/>
                    </a:cxn>
                    <a:cxn ang="0">
                      <a:pos x="895" y="639"/>
                    </a:cxn>
                    <a:cxn ang="0">
                      <a:pos x="925" y="636"/>
                    </a:cxn>
                    <a:cxn ang="0">
                      <a:pos x="934" y="604"/>
                    </a:cxn>
                  </a:cxnLst>
                  <a:rect l="0" t="0" r="r" b="b"/>
                  <a:pathLst>
                    <a:path w="934" h="1005">
                      <a:moveTo>
                        <a:pt x="924" y="596"/>
                      </a:moveTo>
                      <a:lnTo>
                        <a:pt x="911" y="589"/>
                      </a:lnTo>
                      <a:lnTo>
                        <a:pt x="906" y="578"/>
                      </a:lnTo>
                      <a:lnTo>
                        <a:pt x="906" y="559"/>
                      </a:lnTo>
                      <a:lnTo>
                        <a:pt x="906" y="551"/>
                      </a:lnTo>
                      <a:lnTo>
                        <a:pt x="892" y="533"/>
                      </a:lnTo>
                      <a:lnTo>
                        <a:pt x="882" y="522"/>
                      </a:lnTo>
                      <a:lnTo>
                        <a:pt x="882" y="514"/>
                      </a:lnTo>
                      <a:lnTo>
                        <a:pt x="882" y="508"/>
                      </a:lnTo>
                      <a:lnTo>
                        <a:pt x="868" y="500"/>
                      </a:lnTo>
                      <a:lnTo>
                        <a:pt x="859" y="490"/>
                      </a:lnTo>
                      <a:lnTo>
                        <a:pt x="852" y="490"/>
                      </a:lnTo>
                      <a:lnTo>
                        <a:pt x="848" y="485"/>
                      </a:lnTo>
                      <a:lnTo>
                        <a:pt x="842" y="471"/>
                      </a:lnTo>
                      <a:lnTo>
                        <a:pt x="842" y="460"/>
                      </a:lnTo>
                      <a:lnTo>
                        <a:pt x="834" y="446"/>
                      </a:lnTo>
                      <a:lnTo>
                        <a:pt x="817" y="423"/>
                      </a:lnTo>
                      <a:lnTo>
                        <a:pt x="810" y="414"/>
                      </a:lnTo>
                      <a:lnTo>
                        <a:pt x="798" y="403"/>
                      </a:lnTo>
                      <a:lnTo>
                        <a:pt x="784" y="390"/>
                      </a:lnTo>
                      <a:lnTo>
                        <a:pt x="767" y="376"/>
                      </a:lnTo>
                      <a:lnTo>
                        <a:pt x="738" y="360"/>
                      </a:lnTo>
                      <a:lnTo>
                        <a:pt x="712" y="328"/>
                      </a:lnTo>
                      <a:lnTo>
                        <a:pt x="684" y="292"/>
                      </a:lnTo>
                      <a:lnTo>
                        <a:pt x="663" y="272"/>
                      </a:lnTo>
                      <a:lnTo>
                        <a:pt x="585" y="214"/>
                      </a:lnTo>
                      <a:lnTo>
                        <a:pt x="563" y="186"/>
                      </a:lnTo>
                      <a:lnTo>
                        <a:pt x="540" y="163"/>
                      </a:lnTo>
                      <a:lnTo>
                        <a:pt x="530" y="142"/>
                      </a:lnTo>
                      <a:lnTo>
                        <a:pt x="519" y="126"/>
                      </a:lnTo>
                      <a:lnTo>
                        <a:pt x="502" y="111"/>
                      </a:lnTo>
                      <a:lnTo>
                        <a:pt x="448" y="89"/>
                      </a:lnTo>
                      <a:lnTo>
                        <a:pt x="437" y="75"/>
                      </a:lnTo>
                      <a:lnTo>
                        <a:pt x="429" y="63"/>
                      </a:lnTo>
                      <a:lnTo>
                        <a:pt x="429" y="51"/>
                      </a:lnTo>
                      <a:lnTo>
                        <a:pt x="452" y="39"/>
                      </a:lnTo>
                      <a:lnTo>
                        <a:pt x="469" y="24"/>
                      </a:lnTo>
                      <a:lnTo>
                        <a:pt x="478" y="17"/>
                      </a:lnTo>
                      <a:lnTo>
                        <a:pt x="481" y="8"/>
                      </a:lnTo>
                      <a:lnTo>
                        <a:pt x="483" y="0"/>
                      </a:lnTo>
                      <a:lnTo>
                        <a:pt x="485" y="0"/>
                      </a:lnTo>
                      <a:lnTo>
                        <a:pt x="226" y="28"/>
                      </a:lnTo>
                      <a:lnTo>
                        <a:pt x="226" y="28"/>
                      </a:lnTo>
                      <a:lnTo>
                        <a:pt x="0" y="46"/>
                      </a:lnTo>
                      <a:lnTo>
                        <a:pt x="14" y="111"/>
                      </a:lnTo>
                      <a:lnTo>
                        <a:pt x="54" y="271"/>
                      </a:lnTo>
                      <a:lnTo>
                        <a:pt x="107" y="458"/>
                      </a:lnTo>
                      <a:lnTo>
                        <a:pt x="119" y="500"/>
                      </a:lnTo>
                      <a:lnTo>
                        <a:pt x="154" y="566"/>
                      </a:lnTo>
                      <a:lnTo>
                        <a:pt x="176" y="596"/>
                      </a:lnTo>
                      <a:lnTo>
                        <a:pt x="179" y="614"/>
                      </a:lnTo>
                      <a:lnTo>
                        <a:pt x="183" y="639"/>
                      </a:lnTo>
                      <a:lnTo>
                        <a:pt x="195" y="648"/>
                      </a:lnTo>
                      <a:lnTo>
                        <a:pt x="187" y="669"/>
                      </a:lnTo>
                      <a:lnTo>
                        <a:pt x="166" y="684"/>
                      </a:lnTo>
                      <a:lnTo>
                        <a:pt x="180" y="697"/>
                      </a:lnTo>
                      <a:lnTo>
                        <a:pt x="177" y="722"/>
                      </a:lnTo>
                      <a:lnTo>
                        <a:pt x="166" y="729"/>
                      </a:lnTo>
                      <a:lnTo>
                        <a:pt x="166" y="759"/>
                      </a:lnTo>
                      <a:lnTo>
                        <a:pt x="175" y="802"/>
                      </a:lnTo>
                      <a:lnTo>
                        <a:pt x="183" y="819"/>
                      </a:lnTo>
                      <a:lnTo>
                        <a:pt x="188" y="847"/>
                      </a:lnTo>
                      <a:lnTo>
                        <a:pt x="177" y="855"/>
                      </a:lnTo>
                      <a:lnTo>
                        <a:pt x="175" y="863"/>
                      </a:lnTo>
                      <a:lnTo>
                        <a:pt x="180" y="884"/>
                      </a:lnTo>
                      <a:lnTo>
                        <a:pt x="194" y="898"/>
                      </a:lnTo>
                      <a:lnTo>
                        <a:pt x="209" y="925"/>
                      </a:lnTo>
                      <a:lnTo>
                        <a:pt x="213" y="933"/>
                      </a:lnTo>
                      <a:lnTo>
                        <a:pt x="241" y="993"/>
                      </a:lnTo>
                      <a:lnTo>
                        <a:pt x="744" y="962"/>
                      </a:lnTo>
                      <a:lnTo>
                        <a:pt x="750" y="1006"/>
                      </a:lnTo>
                      <a:lnTo>
                        <a:pt x="785" y="1006"/>
                      </a:lnTo>
                      <a:lnTo>
                        <a:pt x="774" y="898"/>
                      </a:lnTo>
                      <a:lnTo>
                        <a:pt x="771" y="898"/>
                      </a:lnTo>
                      <a:lnTo>
                        <a:pt x="807" y="902"/>
                      </a:lnTo>
                      <a:lnTo>
                        <a:pt x="850" y="911"/>
                      </a:lnTo>
                      <a:lnTo>
                        <a:pt x="857" y="897"/>
                      </a:lnTo>
                      <a:lnTo>
                        <a:pt x="857" y="897"/>
                      </a:lnTo>
                      <a:lnTo>
                        <a:pt x="861" y="877"/>
                      </a:lnTo>
                      <a:lnTo>
                        <a:pt x="861" y="877"/>
                      </a:lnTo>
                      <a:lnTo>
                        <a:pt x="860" y="876"/>
                      </a:lnTo>
                      <a:lnTo>
                        <a:pt x="859" y="875"/>
                      </a:lnTo>
                      <a:lnTo>
                        <a:pt x="859" y="875"/>
                      </a:lnTo>
                      <a:lnTo>
                        <a:pt x="848" y="868"/>
                      </a:lnTo>
                      <a:lnTo>
                        <a:pt x="848" y="868"/>
                      </a:lnTo>
                      <a:lnTo>
                        <a:pt x="845" y="866"/>
                      </a:lnTo>
                      <a:lnTo>
                        <a:pt x="843" y="863"/>
                      </a:lnTo>
                      <a:lnTo>
                        <a:pt x="838" y="858"/>
                      </a:lnTo>
                      <a:lnTo>
                        <a:pt x="838" y="858"/>
                      </a:lnTo>
                      <a:lnTo>
                        <a:pt x="836" y="855"/>
                      </a:lnTo>
                      <a:lnTo>
                        <a:pt x="836" y="854"/>
                      </a:lnTo>
                      <a:lnTo>
                        <a:pt x="838" y="852"/>
                      </a:lnTo>
                      <a:lnTo>
                        <a:pt x="849" y="852"/>
                      </a:lnTo>
                      <a:lnTo>
                        <a:pt x="863" y="852"/>
                      </a:lnTo>
                      <a:lnTo>
                        <a:pt x="863" y="852"/>
                      </a:lnTo>
                      <a:lnTo>
                        <a:pt x="856" y="833"/>
                      </a:lnTo>
                      <a:lnTo>
                        <a:pt x="856" y="833"/>
                      </a:lnTo>
                      <a:lnTo>
                        <a:pt x="852" y="826"/>
                      </a:lnTo>
                      <a:lnTo>
                        <a:pt x="850" y="825"/>
                      </a:lnTo>
                      <a:lnTo>
                        <a:pt x="867" y="820"/>
                      </a:lnTo>
                      <a:lnTo>
                        <a:pt x="875" y="811"/>
                      </a:lnTo>
                      <a:lnTo>
                        <a:pt x="884" y="786"/>
                      </a:lnTo>
                      <a:lnTo>
                        <a:pt x="873" y="780"/>
                      </a:lnTo>
                      <a:lnTo>
                        <a:pt x="873" y="780"/>
                      </a:lnTo>
                      <a:lnTo>
                        <a:pt x="873" y="775"/>
                      </a:lnTo>
                      <a:lnTo>
                        <a:pt x="873" y="775"/>
                      </a:lnTo>
                      <a:lnTo>
                        <a:pt x="873" y="772"/>
                      </a:lnTo>
                      <a:lnTo>
                        <a:pt x="875" y="770"/>
                      </a:lnTo>
                      <a:lnTo>
                        <a:pt x="875" y="770"/>
                      </a:lnTo>
                      <a:lnTo>
                        <a:pt x="878" y="766"/>
                      </a:lnTo>
                      <a:lnTo>
                        <a:pt x="880" y="762"/>
                      </a:lnTo>
                      <a:lnTo>
                        <a:pt x="881" y="748"/>
                      </a:lnTo>
                      <a:lnTo>
                        <a:pt x="882" y="719"/>
                      </a:lnTo>
                      <a:lnTo>
                        <a:pt x="880" y="702"/>
                      </a:lnTo>
                      <a:lnTo>
                        <a:pt x="880" y="702"/>
                      </a:lnTo>
                      <a:lnTo>
                        <a:pt x="893" y="704"/>
                      </a:lnTo>
                      <a:lnTo>
                        <a:pt x="893" y="704"/>
                      </a:lnTo>
                      <a:lnTo>
                        <a:pt x="903" y="707"/>
                      </a:lnTo>
                      <a:lnTo>
                        <a:pt x="903" y="707"/>
                      </a:lnTo>
                      <a:lnTo>
                        <a:pt x="906" y="700"/>
                      </a:lnTo>
                      <a:lnTo>
                        <a:pt x="906" y="700"/>
                      </a:lnTo>
                      <a:lnTo>
                        <a:pt x="906" y="697"/>
                      </a:lnTo>
                      <a:lnTo>
                        <a:pt x="900" y="693"/>
                      </a:lnTo>
                      <a:lnTo>
                        <a:pt x="900" y="693"/>
                      </a:lnTo>
                      <a:lnTo>
                        <a:pt x="886" y="682"/>
                      </a:lnTo>
                      <a:lnTo>
                        <a:pt x="886" y="682"/>
                      </a:lnTo>
                      <a:lnTo>
                        <a:pt x="880" y="671"/>
                      </a:lnTo>
                      <a:lnTo>
                        <a:pt x="889" y="671"/>
                      </a:lnTo>
                      <a:lnTo>
                        <a:pt x="911" y="671"/>
                      </a:lnTo>
                      <a:lnTo>
                        <a:pt x="916" y="658"/>
                      </a:lnTo>
                      <a:lnTo>
                        <a:pt x="916" y="658"/>
                      </a:lnTo>
                      <a:lnTo>
                        <a:pt x="899" y="655"/>
                      </a:lnTo>
                      <a:lnTo>
                        <a:pt x="899" y="655"/>
                      </a:lnTo>
                      <a:lnTo>
                        <a:pt x="889" y="647"/>
                      </a:lnTo>
                      <a:lnTo>
                        <a:pt x="895" y="639"/>
                      </a:lnTo>
                      <a:lnTo>
                        <a:pt x="899" y="641"/>
                      </a:lnTo>
                      <a:lnTo>
                        <a:pt x="918" y="641"/>
                      </a:lnTo>
                      <a:lnTo>
                        <a:pt x="925" y="636"/>
                      </a:lnTo>
                      <a:lnTo>
                        <a:pt x="925" y="623"/>
                      </a:lnTo>
                      <a:lnTo>
                        <a:pt x="925" y="614"/>
                      </a:lnTo>
                      <a:lnTo>
                        <a:pt x="934" y="604"/>
                      </a:lnTo>
                      <a:lnTo>
                        <a:pt x="934" y="601"/>
                      </a:lnTo>
                      <a:lnTo>
                        <a:pt x="924" y="596"/>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8" name="Freeform 39">
                  <a:extLst>
                    <a:ext uri="{FF2B5EF4-FFF2-40B4-BE49-F238E27FC236}">
                      <a16:creationId xmlns:a16="http://schemas.microsoft.com/office/drawing/2014/main" id="{0E0499B2-4803-26CC-1CF6-D1116EAEA300}"/>
                    </a:ext>
                  </a:extLst>
                </p:cNvPr>
                <p:cNvSpPr/>
                <p:nvPr/>
              </p:nvSpPr>
              <p:spPr bwMode="auto">
                <a:xfrm>
                  <a:off x="6175375" y="1966913"/>
                  <a:ext cx="723900" cy="407987"/>
                </a:xfrm>
                <a:custGeom>
                  <a:cxnLst>
                    <a:cxn ang="0">
                      <a:pos x="931" y="652"/>
                    </a:cxn>
                    <a:cxn ang="0">
                      <a:pos x="1368" y="562"/>
                    </a:cxn>
                    <a:cxn ang="0">
                      <a:pos x="1352" y="515"/>
                    </a:cxn>
                    <a:cxn ang="0">
                      <a:pos x="1317" y="479"/>
                    </a:cxn>
                    <a:cxn ang="0">
                      <a:pos x="1278" y="461"/>
                    </a:cxn>
                    <a:cxn ang="0">
                      <a:pos x="1255" y="434"/>
                    </a:cxn>
                    <a:cxn ang="0">
                      <a:pos x="1234" y="400"/>
                    </a:cxn>
                    <a:cxn ang="0">
                      <a:pos x="1239" y="379"/>
                    </a:cxn>
                    <a:cxn ang="0">
                      <a:pos x="1257" y="369"/>
                    </a:cxn>
                    <a:cxn ang="0">
                      <a:pos x="1231" y="350"/>
                    </a:cxn>
                    <a:cxn ang="0">
                      <a:pos x="1164" y="301"/>
                    </a:cxn>
                    <a:cxn ang="0">
                      <a:pos x="1182" y="303"/>
                    </a:cxn>
                    <a:cxn ang="0">
                      <a:pos x="1220" y="328"/>
                    </a:cxn>
                    <a:cxn ang="0">
                      <a:pos x="1238" y="314"/>
                    </a:cxn>
                    <a:cxn ang="0">
                      <a:pos x="1238" y="269"/>
                    </a:cxn>
                    <a:cxn ang="0">
                      <a:pos x="1181" y="249"/>
                    </a:cxn>
                    <a:cxn ang="0">
                      <a:pos x="1160" y="230"/>
                    </a:cxn>
                    <a:cxn ang="0">
                      <a:pos x="1138" y="237"/>
                    </a:cxn>
                    <a:cxn ang="0">
                      <a:pos x="1094" y="210"/>
                    </a:cxn>
                    <a:cxn ang="0">
                      <a:pos x="1058" y="208"/>
                    </a:cxn>
                    <a:cxn ang="0">
                      <a:pos x="1035" y="201"/>
                    </a:cxn>
                    <a:cxn ang="0">
                      <a:pos x="1051" y="137"/>
                    </a:cxn>
                    <a:cxn ang="0">
                      <a:pos x="1056" y="97"/>
                    </a:cxn>
                    <a:cxn ang="0">
                      <a:pos x="1008" y="57"/>
                    </a:cxn>
                    <a:cxn ang="0">
                      <a:pos x="940" y="29"/>
                    </a:cxn>
                    <a:cxn ang="0">
                      <a:pos x="909" y="46"/>
                    </a:cxn>
                    <a:cxn ang="0">
                      <a:pos x="833" y="0"/>
                    </a:cxn>
                    <a:cxn ang="0">
                      <a:pos x="822" y="85"/>
                    </a:cxn>
                    <a:cxn ang="0">
                      <a:pos x="794" y="119"/>
                    </a:cxn>
                    <a:cxn ang="0">
                      <a:pos x="758" y="162"/>
                    </a:cxn>
                    <a:cxn ang="0">
                      <a:pos x="741" y="156"/>
                    </a:cxn>
                    <a:cxn ang="0">
                      <a:pos x="722" y="201"/>
                    </a:cxn>
                    <a:cxn ang="0">
                      <a:pos x="700" y="255"/>
                    </a:cxn>
                    <a:cxn ang="0">
                      <a:pos x="661" y="242"/>
                    </a:cxn>
                    <a:cxn ang="0">
                      <a:pos x="633" y="267"/>
                    </a:cxn>
                    <a:cxn ang="0">
                      <a:pos x="597" y="379"/>
                    </a:cxn>
                    <a:cxn ang="0">
                      <a:pos x="566" y="436"/>
                    </a:cxn>
                    <a:cxn ang="0">
                      <a:pos x="551" y="489"/>
                    </a:cxn>
                    <a:cxn ang="0">
                      <a:pos x="448" y="559"/>
                    </a:cxn>
                    <a:cxn ang="0">
                      <a:pos x="382" y="558"/>
                    </a:cxn>
                    <a:cxn ang="0">
                      <a:pos x="337" y="595"/>
                    </a:cxn>
                    <a:cxn ang="0">
                      <a:pos x="275" y="554"/>
                    </a:cxn>
                    <a:cxn ang="0">
                      <a:pos x="257" y="539"/>
                    </a:cxn>
                    <a:cxn ang="0">
                      <a:pos x="237" y="571"/>
                    </a:cxn>
                    <a:cxn ang="0">
                      <a:pos x="156" y="626"/>
                    </a:cxn>
                    <a:cxn ang="0">
                      <a:pos x="118" y="700"/>
                    </a:cxn>
                    <a:cxn ang="0">
                      <a:pos x="85" y="718"/>
                    </a:cxn>
                    <a:cxn ang="0">
                      <a:pos x="33" y="754"/>
                    </a:cxn>
                    <a:cxn ang="0">
                      <a:pos x="354" y="734"/>
                    </a:cxn>
                  </a:cxnLst>
                  <a:rect l="0" t="0" r="r" b="b"/>
                  <a:pathLst>
                    <a:path w="1368" h="772">
                      <a:moveTo>
                        <a:pt x="639" y="698"/>
                      </a:moveTo>
                      <a:lnTo>
                        <a:pt x="931" y="652"/>
                      </a:lnTo>
                      <a:lnTo>
                        <a:pt x="1337" y="571"/>
                      </a:lnTo>
                      <a:lnTo>
                        <a:pt x="1368" y="562"/>
                      </a:lnTo>
                      <a:lnTo>
                        <a:pt x="1363" y="541"/>
                      </a:lnTo>
                      <a:lnTo>
                        <a:pt x="1352" y="515"/>
                      </a:lnTo>
                      <a:lnTo>
                        <a:pt x="1337" y="494"/>
                      </a:lnTo>
                      <a:lnTo>
                        <a:pt x="1317" y="479"/>
                      </a:lnTo>
                      <a:lnTo>
                        <a:pt x="1302" y="476"/>
                      </a:lnTo>
                      <a:lnTo>
                        <a:pt x="1278" y="461"/>
                      </a:lnTo>
                      <a:lnTo>
                        <a:pt x="1269" y="446"/>
                      </a:lnTo>
                      <a:lnTo>
                        <a:pt x="1255" y="434"/>
                      </a:lnTo>
                      <a:lnTo>
                        <a:pt x="1241" y="412"/>
                      </a:lnTo>
                      <a:lnTo>
                        <a:pt x="1234" y="400"/>
                      </a:lnTo>
                      <a:lnTo>
                        <a:pt x="1231" y="386"/>
                      </a:lnTo>
                      <a:lnTo>
                        <a:pt x="1239" y="379"/>
                      </a:lnTo>
                      <a:lnTo>
                        <a:pt x="1263" y="386"/>
                      </a:lnTo>
                      <a:lnTo>
                        <a:pt x="1257" y="369"/>
                      </a:lnTo>
                      <a:lnTo>
                        <a:pt x="1248" y="357"/>
                      </a:lnTo>
                      <a:lnTo>
                        <a:pt x="1231" y="350"/>
                      </a:lnTo>
                      <a:lnTo>
                        <a:pt x="1187" y="333"/>
                      </a:lnTo>
                      <a:lnTo>
                        <a:pt x="1164" y="301"/>
                      </a:lnTo>
                      <a:lnTo>
                        <a:pt x="1164" y="296"/>
                      </a:lnTo>
                      <a:lnTo>
                        <a:pt x="1182" y="303"/>
                      </a:lnTo>
                      <a:lnTo>
                        <a:pt x="1207" y="314"/>
                      </a:lnTo>
                      <a:lnTo>
                        <a:pt x="1220" y="328"/>
                      </a:lnTo>
                      <a:lnTo>
                        <a:pt x="1253" y="330"/>
                      </a:lnTo>
                      <a:lnTo>
                        <a:pt x="1238" y="314"/>
                      </a:lnTo>
                      <a:lnTo>
                        <a:pt x="1235" y="287"/>
                      </a:lnTo>
                      <a:lnTo>
                        <a:pt x="1238" y="269"/>
                      </a:lnTo>
                      <a:lnTo>
                        <a:pt x="1220" y="271"/>
                      </a:lnTo>
                      <a:lnTo>
                        <a:pt x="1181" y="249"/>
                      </a:lnTo>
                      <a:lnTo>
                        <a:pt x="1169" y="232"/>
                      </a:lnTo>
                      <a:lnTo>
                        <a:pt x="1160" y="230"/>
                      </a:lnTo>
                      <a:lnTo>
                        <a:pt x="1156" y="240"/>
                      </a:lnTo>
                      <a:lnTo>
                        <a:pt x="1138" y="237"/>
                      </a:lnTo>
                      <a:lnTo>
                        <a:pt x="1114" y="222"/>
                      </a:lnTo>
                      <a:lnTo>
                        <a:pt x="1094" y="210"/>
                      </a:lnTo>
                      <a:lnTo>
                        <a:pt x="1076" y="204"/>
                      </a:lnTo>
                      <a:lnTo>
                        <a:pt x="1058" y="208"/>
                      </a:lnTo>
                      <a:lnTo>
                        <a:pt x="1047" y="210"/>
                      </a:lnTo>
                      <a:lnTo>
                        <a:pt x="1035" y="201"/>
                      </a:lnTo>
                      <a:lnTo>
                        <a:pt x="1031" y="142"/>
                      </a:lnTo>
                      <a:lnTo>
                        <a:pt x="1051" y="137"/>
                      </a:lnTo>
                      <a:lnTo>
                        <a:pt x="1062" y="117"/>
                      </a:lnTo>
                      <a:lnTo>
                        <a:pt x="1056" y="97"/>
                      </a:lnTo>
                      <a:lnTo>
                        <a:pt x="1033" y="81"/>
                      </a:lnTo>
                      <a:lnTo>
                        <a:pt x="1008" y="57"/>
                      </a:lnTo>
                      <a:lnTo>
                        <a:pt x="951" y="25"/>
                      </a:lnTo>
                      <a:lnTo>
                        <a:pt x="940" y="29"/>
                      </a:lnTo>
                      <a:lnTo>
                        <a:pt x="926" y="46"/>
                      </a:lnTo>
                      <a:lnTo>
                        <a:pt x="909" y="46"/>
                      </a:lnTo>
                      <a:lnTo>
                        <a:pt x="884" y="31"/>
                      </a:lnTo>
                      <a:lnTo>
                        <a:pt x="833" y="0"/>
                      </a:lnTo>
                      <a:lnTo>
                        <a:pt x="830" y="47"/>
                      </a:lnTo>
                      <a:lnTo>
                        <a:pt x="822" y="85"/>
                      </a:lnTo>
                      <a:lnTo>
                        <a:pt x="811" y="104"/>
                      </a:lnTo>
                      <a:lnTo>
                        <a:pt x="794" y="119"/>
                      </a:lnTo>
                      <a:lnTo>
                        <a:pt x="766" y="168"/>
                      </a:lnTo>
                      <a:lnTo>
                        <a:pt x="758" y="162"/>
                      </a:lnTo>
                      <a:lnTo>
                        <a:pt x="745" y="156"/>
                      </a:lnTo>
                      <a:lnTo>
                        <a:pt x="741" y="156"/>
                      </a:lnTo>
                      <a:lnTo>
                        <a:pt x="733" y="179"/>
                      </a:lnTo>
                      <a:lnTo>
                        <a:pt x="722" y="201"/>
                      </a:lnTo>
                      <a:lnTo>
                        <a:pt x="708" y="243"/>
                      </a:lnTo>
                      <a:lnTo>
                        <a:pt x="700" y="255"/>
                      </a:lnTo>
                      <a:lnTo>
                        <a:pt x="688" y="253"/>
                      </a:lnTo>
                      <a:lnTo>
                        <a:pt x="661" y="242"/>
                      </a:lnTo>
                      <a:lnTo>
                        <a:pt x="637" y="228"/>
                      </a:lnTo>
                      <a:lnTo>
                        <a:pt x="633" y="267"/>
                      </a:lnTo>
                      <a:lnTo>
                        <a:pt x="618" y="332"/>
                      </a:lnTo>
                      <a:lnTo>
                        <a:pt x="597" y="379"/>
                      </a:lnTo>
                      <a:lnTo>
                        <a:pt x="571" y="407"/>
                      </a:lnTo>
                      <a:lnTo>
                        <a:pt x="566" y="436"/>
                      </a:lnTo>
                      <a:lnTo>
                        <a:pt x="571" y="475"/>
                      </a:lnTo>
                      <a:lnTo>
                        <a:pt x="551" y="489"/>
                      </a:lnTo>
                      <a:lnTo>
                        <a:pt x="494" y="530"/>
                      </a:lnTo>
                      <a:lnTo>
                        <a:pt x="448" y="559"/>
                      </a:lnTo>
                      <a:lnTo>
                        <a:pt x="403" y="571"/>
                      </a:lnTo>
                      <a:lnTo>
                        <a:pt x="382" y="558"/>
                      </a:lnTo>
                      <a:lnTo>
                        <a:pt x="347" y="594"/>
                      </a:lnTo>
                      <a:lnTo>
                        <a:pt x="337" y="595"/>
                      </a:lnTo>
                      <a:lnTo>
                        <a:pt x="311" y="579"/>
                      </a:lnTo>
                      <a:lnTo>
                        <a:pt x="275" y="554"/>
                      </a:lnTo>
                      <a:lnTo>
                        <a:pt x="268" y="539"/>
                      </a:lnTo>
                      <a:lnTo>
                        <a:pt x="257" y="539"/>
                      </a:lnTo>
                      <a:lnTo>
                        <a:pt x="249" y="546"/>
                      </a:lnTo>
                      <a:lnTo>
                        <a:pt x="237" y="571"/>
                      </a:lnTo>
                      <a:lnTo>
                        <a:pt x="211" y="602"/>
                      </a:lnTo>
                      <a:lnTo>
                        <a:pt x="156" y="626"/>
                      </a:lnTo>
                      <a:lnTo>
                        <a:pt x="139" y="652"/>
                      </a:lnTo>
                      <a:lnTo>
                        <a:pt x="118" y="700"/>
                      </a:lnTo>
                      <a:lnTo>
                        <a:pt x="100" y="704"/>
                      </a:lnTo>
                      <a:lnTo>
                        <a:pt x="85" y="718"/>
                      </a:lnTo>
                      <a:lnTo>
                        <a:pt x="54" y="740"/>
                      </a:lnTo>
                      <a:lnTo>
                        <a:pt x="33" y="754"/>
                      </a:lnTo>
                      <a:lnTo>
                        <a:pt x="0" y="772"/>
                      </a:lnTo>
                      <a:lnTo>
                        <a:pt x="354" y="734"/>
                      </a:lnTo>
                      <a:lnTo>
                        <a:pt x="639" y="698"/>
                      </a:lnTo>
                      <a:close/>
                    </a:path>
                  </a:pathLst>
                </a:custGeom>
                <a:solidFill>
                  <a:srgbClr val="4A6A8D"/>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9" name="Freeform 40">
                  <a:extLst>
                    <a:ext uri="{FF2B5EF4-FFF2-40B4-BE49-F238E27FC236}">
                      <a16:creationId xmlns:a16="http://schemas.microsoft.com/office/drawing/2014/main" id="{960693C2-9E5E-8652-CA69-3E8BE73512BD}"/>
                    </a:ext>
                  </a:extLst>
                </p:cNvPr>
                <p:cNvSpPr/>
                <p:nvPr/>
              </p:nvSpPr>
              <p:spPr bwMode="auto">
                <a:xfrm>
                  <a:off x="6238875" y="2514600"/>
                  <a:ext cx="466725" cy="363537"/>
                </a:xfrm>
                <a:custGeom>
                  <a:cxnLst>
                    <a:cxn ang="0">
                      <a:pos x="435" y="20"/>
                    </a:cxn>
                    <a:cxn ang="0">
                      <a:pos x="369" y="0"/>
                    </a:cxn>
                    <a:cxn ang="0">
                      <a:pos x="313" y="20"/>
                    </a:cxn>
                    <a:cxn ang="0">
                      <a:pos x="269" y="28"/>
                    </a:cxn>
                    <a:cxn ang="0">
                      <a:pos x="180" y="20"/>
                    </a:cxn>
                    <a:cxn ang="0">
                      <a:pos x="123" y="34"/>
                    </a:cxn>
                    <a:cxn ang="0">
                      <a:pos x="54" y="85"/>
                    </a:cxn>
                    <a:cxn ang="0">
                      <a:pos x="49" y="102"/>
                    </a:cxn>
                    <a:cxn ang="0">
                      <a:pos x="23" y="124"/>
                    </a:cxn>
                    <a:cxn ang="0">
                      <a:pos x="0" y="148"/>
                    </a:cxn>
                    <a:cxn ang="0">
                      <a:pos x="19" y="174"/>
                    </a:cxn>
                    <a:cxn ang="0">
                      <a:pos x="90" y="211"/>
                    </a:cxn>
                    <a:cxn ang="0">
                      <a:pos x="111" y="248"/>
                    </a:cxn>
                    <a:cxn ang="0">
                      <a:pos x="156" y="299"/>
                    </a:cxn>
                    <a:cxn ang="0">
                      <a:pos x="255" y="377"/>
                    </a:cxn>
                    <a:cxn ang="0">
                      <a:pos x="309" y="445"/>
                    </a:cxn>
                    <a:cxn ang="0">
                      <a:pos x="355" y="475"/>
                    </a:cxn>
                    <a:cxn ang="0">
                      <a:pos x="381" y="499"/>
                    </a:cxn>
                    <a:cxn ang="0">
                      <a:pos x="405" y="531"/>
                    </a:cxn>
                    <a:cxn ang="0">
                      <a:pos x="413" y="556"/>
                    </a:cxn>
                    <a:cxn ang="0">
                      <a:pos x="423" y="575"/>
                    </a:cxn>
                    <a:cxn ang="0">
                      <a:pos x="439" y="585"/>
                    </a:cxn>
                    <a:cxn ang="0">
                      <a:pos x="453" y="599"/>
                    </a:cxn>
                    <a:cxn ang="0">
                      <a:pos x="463" y="618"/>
                    </a:cxn>
                    <a:cxn ang="0">
                      <a:pos x="477" y="644"/>
                    </a:cxn>
                    <a:cxn ang="0">
                      <a:pos x="482" y="674"/>
                    </a:cxn>
                    <a:cxn ang="0">
                      <a:pos x="505" y="688"/>
                    </a:cxn>
                    <a:cxn ang="0">
                      <a:pos x="512" y="654"/>
                    </a:cxn>
                    <a:cxn ang="0">
                      <a:pos x="541" y="654"/>
                    </a:cxn>
                    <a:cxn ang="0">
                      <a:pos x="545" y="651"/>
                    </a:cxn>
                    <a:cxn ang="0">
                      <a:pos x="550" y="646"/>
                    </a:cxn>
                    <a:cxn ang="0">
                      <a:pos x="548" y="642"/>
                    </a:cxn>
                    <a:cxn ang="0">
                      <a:pos x="541" y="640"/>
                    </a:cxn>
                    <a:cxn ang="0">
                      <a:pos x="520" y="633"/>
                    </a:cxn>
                    <a:cxn ang="0">
                      <a:pos x="517" y="632"/>
                    </a:cxn>
                    <a:cxn ang="0">
                      <a:pos x="512" y="626"/>
                    </a:cxn>
                    <a:cxn ang="0">
                      <a:pos x="516" y="600"/>
                    </a:cxn>
                    <a:cxn ang="0">
                      <a:pos x="542" y="619"/>
                    </a:cxn>
                    <a:cxn ang="0">
                      <a:pos x="574" y="622"/>
                    </a:cxn>
                    <a:cxn ang="0">
                      <a:pos x="577" y="590"/>
                    </a:cxn>
                    <a:cxn ang="0">
                      <a:pos x="585" y="575"/>
                    </a:cxn>
                    <a:cxn ang="0">
                      <a:pos x="627" y="561"/>
                    </a:cxn>
                    <a:cxn ang="0">
                      <a:pos x="618" y="549"/>
                    </a:cxn>
                    <a:cxn ang="0">
                      <a:pos x="602" y="543"/>
                    </a:cxn>
                    <a:cxn ang="0">
                      <a:pos x="614" y="533"/>
                    </a:cxn>
                    <a:cxn ang="0">
                      <a:pos x="632" y="543"/>
                    </a:cxn>
                    <a:cxn ang="0">
                      <a:pos x="660" y="533"/>
                    </a:cxn>
                    <a:cxn ang="0">
                      <a:pos x="670" y="499"/>
                    </a:cxn>
                    <a:cxn ang="0">
                      <a:pos x="655" y="483"/>
                    </a:cxn>
                    <a:cxn ang="0">
                      <a:pos x="685" y="489"/>
                    </a:cxn>
                    <a:cxn ang="0">
                      <a:pos x="704" y="468"/>
                    </a:cxn>
                    <a:cxn ang="0">
                      <a:pos x="742" y="422"/>
                    </a:cxn>
                    <a:cxn ang="0">
                      <a:pos x="778" y="390"/>
                    </a:cxn>
                    <a:cxn ang="0">
                      <a:pos x="777" y="367"/>
                    </a:cxn>
                    <a:cxn ang="0">
                      <a:pos x="775" y="347"/>
                    </a:cxn>
                    <a:cxn ang="0">
                      <a:pos x="786" y="336"/>
                    </a:cxn>
                    <a:cxn ang="0">
                      <a:pos x="806" y="306"/>
                    </a:cxn>
                    <a:cxn ang="0">
                      <a:pos x="822" y="263"/>
                    </a:cxn>
                    <a:cxn ang="0">
                      <a:pos x="836" y="242"/>
                    </a:cxn>
                    <a:cxn ang="0">
                      <a:pos x="881" y="203"/>
                    </a:cxn>
                    <a:cxn ang="0">
                      <a:pos x="457" y="64"/>
                    </a:cxn>
                  </a:cxnLst>
                  <a:rect l="0" t="0" r="r" b="b"/>
                  <a:pathLst>
                    <a:path w="881" h="688">
                      <a:moveTo>
                        <a:pt x="457" y="64"/>
                      </a:moveTo>
                      <a:lnTo>
                        <a:pt x="435" y="20"/>
                      </a:lnTo>
                      <a:lnTo>
                        <a:pt x="407" y="6"/>
                      </a:lnTo>
                      <a:lnTo>
                        <a:pt x="369" y="0"/>
                      </a:lnTo>
                      <a:lnTo>
                        <a:pt x="335" y="6"/>
                      </a:lnTo>
                      <a:lnTo>
                        <a:pt x="313" y="20"/>
                      </a:lnTo>
                      <a:lnTo>
                        <a:pt x="296" y="25"/>
                      </a:lnTo>
                      <a:lnTo>
                        <a:pt x="269" y="28"/>
                      </a:lnTo>
                      <a:lnTo>
                        <a:pt x="216" y="20"/>
                      </a:lnTo>
                      <a:lnTo>
                        <a:pt x="180" y="20"/>
                      </a:lnTo>
                      <a:lnTo>
                        <a:pt x="142" y="25"/>
                      </a:lnTo>
                      <a:lnTo>
                        <a:pt x="123" y="34"/>
                      </a:lnTo>
                      <a:lnTo>
                        <a:pt x="56" y="85"/>
                      </a:lnTo>
                      <a:lnTo>
                        <a:pt x="54" y="85"/>
                      </a:lnTo>
                      <a:lnTo>
                        <a:pt x="52" y="93"/>
                      </a:lnTo>
                      <a:lnTo>
                        <a:pt x="49" y="102"/>
                      </a:lnTo>
                      <a:lnTo>
                        <a:pt x="40" y="109"/>
                      </a:lnTo>
                      <a:lnTo>
                        <a:pt x="23" y="124"/>
                      </a:lnTo>
                      <a:lnTo>
                        <a:pt x="0" y="136"/>
                      </a:lnTo>
                      <a:lnTo>
                        <a:pt x="0" y="148"/>
                      </a:lnTo>
                      <a:lnTo>
                        <a:pt x="8" y="160"/>
                      </a:lnTo>
                      <a:lnTo>
                        <a:pt x="19" y="174"/>
                      </a:lnTo>
                      <a:lnTo>
                        <a:pt x="73" y="196"/>
                      </a:lnTo>
                      <a:lnTo>
                        <a:pt x="90" y="211"/>
                      </a:lnTo>
                      <a:lnTo>
                        <a:pt x="101" y="227"/>
                      </a:lnTo>
                      <a:lnTo>
                        <a:pt x="111" y="248"/>
                      </a:lnTo>
                      <a:lnTo>
                        <a:pt x="134" y="271"/>
                      </a:lnTo>
                      <a:lnTo>
                        <a:pt x="156" y="299"/>
                      </a:lnTo>
                      <a:lnTo>
                        <a:pt x="234" y="357"/>
                      </a:lnTo>
                      <a:lnTo>
                        <a:pt x="255" y="377"/>
                      </a:lnTo>
                      <a:lnTo>
                        <a:pt x="283" y="413"/>
                      </a:lnTo>
                      <a:lnTo>
                        <a:pt x="309" y="445"/>
                      </a:lnTo>
                      <a:lnTo>
                        <a:pt x="338" y="461"/>
                      </a:lnTo>
                      <a:lnTo>
                        <a:pt x="355" y="475"/>
                      </a:lnTo>
                      <a:lnTo>
                        <a:pt x="369" y="488"/>
                      </a:lnTo>
                      <a:lnTo>
                        <a:pt x="381" y="499"/>
                      </a:lnTo>
                      <a:lnTo>
                        <a:pt x="388" y="508"/>
                      </a:lnTo>
                      <a:lnTo>
                        <a:pt x="405" y="531"/>
                      </a:lnTo>
                      <a:lnTo>
                        <a:pt x="413" y="545"/>
                      </a:lnTo>
                      <a:lnTo>
                        <a:pt x="413" y="556"/>
                      </a:lnTo>
                      <a:lnTo>
                        <a:pt x="419" y="570"/>
                      </a:lnTo>
                      <a:lnTo>
                        <a:pt x="423" y="575"/>
                      </a:lnTo>
                      <a:lnTo>
                        <a:pt x="430" y="575"/>
                      </a:lnTo>
                      <a:lnTo>
                        <a:pt x="439" y="585"/>
                      </a:lnTo>
                      <a:lnTo>
                        <a:pt x="453" y="593"/>
                      </a:lnTo>
                      <a:lnTo>
                        <a:pt x="453" y="599"/>
                      </a:lnTo>
                      <a:lnTo>
                        <a:pt x="453" y="607"/>
                      </a:lnTo>
                      <a:lnTo>
                        <a:pt x="463" y="618"/>
                      </a:lnTo>
                      <a:lnTo>
                        <a:pt x="477" y="636"/>
                      </a:lnTo>
                      <a:lnTo>
                        <a:pt x="477" y="644"/>
                      </a:lnTo>
                      <a:lnTo>
                        <a:pt x="477" y="663"/>
                      </a:lnTo>
                      <a:lnTo>
                        <a:pt x="482" y="674"/>
                      </a:lnTo>
                      <a:lnTo>
                        <a:pt x="495" y="681"/>
                      </a:lnTo>
                      <a:lnTo>
                        <a:pt x="505" y="688"/>
                      </a:lnTo>
                      <a:lnTo>
                        <a:pt x="505" y="660"/>
                      </a:lnTo>
                      <a:lnTo>
                        <a:pt x="512" y="654"/>
                      </a:lnTo>
                      <a:lnTo>
                        <a:pt x="534" y="654"/>
                      </a:lnTo>
                      <a:lnTo>
                        <a:pt x="541" y="654"/>
                      </a:lnTo>
                      <a:lnTo>
                        <a:pt x="541" y="654"/>
                      </a:lnTo>
                      <a:lnTo>
                        <a:pt x="545" y="651"/>
                      </a:lnTo>
                      <a:lnTo>
                        <a:pt x="550" y="646"/>
                      </a:lnTo>
                      <a:lnTo>
                        <a:pt x="550" y="646"/>
                      </a:lnTo>
                      <a:lnTo>
                        <a:pt x="550" y="644"/>
                      </a:lnTo>
                      <a:lnTo>
                        <a:pt x="548" y="642"/>
                      </a:lnTo>
                      <a:lnTo>
                        <a:pt x="545" y="640"/>
                      </a:lnTo>
                      <a:lnTo>
                        <a:pt x="541" y="640"/>
                      </a:lnTo>
                      <a:lnTo>
                        <a:pt x="541" y="640"/>
                      </a:lnTo>
                      <a:lnTo>
                        <a:pt x="520" y="633"/>
                      </a:lnTo>
                      <a:lnTo>
                        <a:pt x="520" y="633"/>
                      </a:lnTo>
                      <a:lnTo>
                        <a:pt x="517" y="632"/>
                      </a:lnTo>
                      <a:lnTo>
                        <a:pt x="514" y="629"/>
                      </a:lnTo>
                      <a:lnTo>
                        <a:pt x="512" y="626"/>
                      </a:lnTo>
                      <a:lnTo>
                        <a:pt x="512" y="621"/>
                      </a:lnTo>
                      <a:lnTo>
                        <a:pt x="516" y="600"/>
                      </a:lnTo>
                      <a:lnTo>
                        <a:pt x="535" y="617"/>
                      </a:lnTo>
                      <a:lnTo>
                        <a:pt x="542" y="619"/>
                      </a:lnTo>
                      <a:lnTo>
                        <a:pt x="556" y="631"/>
                      </a:lnTo>
                      <a:lnTo>
                        <a:pt x="574" y="622"/>
                      </a:lnTo>
                      <a:lnTo>
                        <a:pt x="577" y="597"/>
                      </a:lnTo>
                      <a:lnTo>
                        <a:pt x="577" y="590"/>
                      </a:lnTo>
                      <a:lnTo>
                        <a:pt x="574" y="575"/>
                      </a:lnTo>
                      <a:lnTo>
                        <a:pt x="585" y="575"/>
                      </a:lnTo>
                      <a:lnTo>
                        <a:pt x="607" y="575"/>
                      </a:lnTo>
                      <a:lnTo>
                        <a:pt x="627" y="561"/>
                      </a:lnTo>
                      <a:lnTo>
                        <a:pt x="627" y="554"/>
                      </a:lnTo>
                      <a:lnTo>
                        <a:pt x="618" y="549"/>
                      </a:lnTo>
                      <a:lnTo>
                        <a:pt x="607" y="549"/>
                      </a:lnTo>
                      <a:lnTo>
                        <a:pt x="602" y="543"/>
                      </a:lnTo>
                      <a:lnTo>
                        <a:pt x="602" y="538"/>
                      </a:lnTo>
                      <a:lnTo>
                        <a:pt x="614" y="533"/>
                      </a:lnTo>
                      <a:lnTo>
                        <a:pt x="621" y="538"/>
                      </a:lnTo>
                      <a:lnTo>
                        <a:pt x="632" y="543"/>
                      </a:lnTo>
                      <a:lnTo>
                        <a:pt x="643" y="543"/>
                      </a:lnTo>
                      <a:lnTo>
                        <a:pt x="660" y="533"/>
                      </a:lnTo>
                      <a:lnTo>
                        <a:pt x="677" y="511"/>
                      </a:lnTo>
                      <a:lnTo>
                        <a:pt x="670" y="499"/>
                      </a:lnTo>
                      <a:lnTo>
                        <a:pt x="659" y="489"/>
                      </a:lnTo>
                      <a:lnTo>
                        <a:pt x="655" y="483"/>
                      </a:lnTo>
                      <a:lnTo>
                        <a:pt x="664" y="479"/>
                      </a:lnTo>
                      <a:lnTo>
                        <a:pt x="685" y="489"/>
                      </a:lnTo>
                      <a:lnTo>
                        <a:pt x="696" y="482"/>
                      </a:lnTo>
                      <a:lnTo>
                        <a:pt x="704" y="468"/>
                      </a:lnTo>
                      <a:lnTo>
                        <a:pt x="721" y="434"/>
                      </a:lnTo>
                      <a:lnTo>
                        <a:pt x="742" y="422"/>
                      </a:lnTo>
                      <a:lnTo>
                        <a:pt x="761" y="413"/>
                      </a:lnTo>
                      <a:lnTo>
                        <a:pt x="778" y="390"/>
                      </a:lnTo>
                      <a:lnTo>
                        <a:pt x="785" y="378"/>
                      </a:lnTo>
                      <a:lnTo>
                        <a:pt x="777" y="367"/>
                      </a:lnTo>
                      <a:lnTo>
                        <a:pt x="770" y="352"/>
                      </a:lnTo>
                      <a:lnTo>
                        <a:pt x="775" y="347"/>
                      </a:lnTo>
                      <a:lnTo>
                        <a:pt x="786" y="352"/>
                      </a:lnTo>
                      <a:lnTo>
                        <a:pt x="786" y="336"/>
                      </a:lnTo>
                      <a:lnTo>
                        <a:pt x="792" y="325"/>
                      </a:lnTo>
                      <a:lnTo>
                        <a:pt x="806" y="306"/>
                      </a:lnTo>
                      <a:lnTo>
                        <a:pt x="813" y="278"/>
                      </a:lnTo>
                      <a:lnTo>
                        <a:pt x="822" y="263"/>
                      </a:lnTo>
                      <a:lnTo>
                        <a:pt x="831" y="252"/>
                      </a:lnTo>
                      <a:lnTo>
                        <a:pt x="836" y="242"/>
                      </a:lnTo>
                      <a:lnTo>
                        <a:pt x="868" y="216"/>
                      </a:lnTo>
                      <a:lnTo>
                        <a:pt x="881" y="203"/>
                      </a:lnTo>
                      <a:lnTo>
                        <a:pt x="641" y="28"/>
                      </a:lnTo>
                      <a:lnTo>
                        <a:pt x="457" y="64"/>
                      </a:lnTo>
                      <a:close/>
                    </a:path>
                  </a:pathLst>
                </a:custGeom>
                <a:grp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60" name="Freeform 41">
                  <a:extLst>
                    <a:ext uri="{FF2B5EF4-FFF2-40B4-BE49-F238E27FC236}">
                      <a16:creationId xmlns:a16="http://schemas.microsoft.com/office/drawing/2014/main" id="{8F993238-A1E9-0CBA-D034-FAF0999E3314}"/>
                    </a:ext>
                  </a:extLst>
                </p:cNvPr>
                <p:cNvSpPr/>
                <p:nvPr/>
              </p:nvSpPr>
              <p:spPr bwMode="auto">
                <a:xfrm>
                  <a:off x="5759450" y="2581275"/>
                  <a:ext cx="365125" cy="587375"/>
                </a:xfrm>
                <a:custGeom>
                  <a:cxnLst>
                    <a:cxn ang="0">
                      <a:pos x="216" y="1008"/>
                    </a:cxn>
                    <a:cxn ang="0">
                      <a:pos x="187" y="969"/>
                    </a:cxn>
                    <a:cxn ang="0">
                      <a:pos x="200" y="947"/>
                    </a:cxn>
                    <a:cxn ang="0">
                      <a:pos x="286" y="927"/>
                    </a:cxn>
                    <a:cxn ang="0">
                      <a:pos x="688" y="882"/>
                    </a:cxn>
                    <a:cxn ang="0">
                      <a:pos x="659" y="841"/>
                    </a:cxn>
                    <a:cxn ang="0">
                      <a:pos x="656" y="812"/>
                    </a:cxn>
                    <a:cxn ang="0">
                      <a:pos x="662" y="776"/>
                    </a:cxn>
                    <a:cxn ang="0">
                      <a:pos x="645" y="716"/>
                    </a:cxn>
                    <a:cxn ang="0">
                      <a:pos x="656" y="679"/>
                    </a:cxn>
                    <a:cxn ang="0">
                      <a:pos x="645" y="641"/>
                    </a:cxn>
                    <a:cxn ang="0">
                      <a:pos x="674" y="605"/>
                    </a:cxn>
                    <a:cxn ang="0">
                      <a:pos x="658" y="571"/>
                    </a:cxn>
                    <a:cxn ang="0">
                      <a:pos x="633" y="523"/>
                    </a:cxn>
                    <a:cxn ang="0">
                      <a:pos x="586" y="415"/>
                    </a:cxn>
                    <a:cxn ang="0">
                      <a:pos x="493" y="68"/>
                    </a:cxn>
                    <a:cxn ang="0">
                      <a:pos x="515" y="0"/>
                    </a:cxn>
                    <a:cxn ang="0">
                      <a:pos x="8" y="39"/>
                    </a:cxn>
                    <a:cxn ang="0">
                      <a:pos x="0" y="586"/>
                    </a:cxn>
                    <a:cxn ang="0">
                      <a:pos x="36" y="1079"/>
                    </a:cxn>
                    <a:cxn ang="0">
                      <a:pos x="64" y="1083"/>
                    </a:cxn>
                    <a:cxn ang="0">
                      <a:pos x="89" y="1073"/>
                    </a:cxn>
                    <a:cxn ang="0">
                      <a:pos x="92" y="1026"/>
                    </a:cxn>
                    <a:cxn ang="0">
                      <a:pos x="118" y="1015"/>
                    </a:cxn>
                    <a:cxn ang="0">
                      <a:pos x="125" y="1038"/>
                    </a:cxn>
                    <a:cxn ang="0">
                      <a:pos x="125" y="1061"/>
                    </a:cxn>
                    <a:cxn ang="0">
                      <a:pos x="140" y="1072"/>
                    </a:cxn>
                    <a:cxn ang="0">
                      <a:pos x="151" y="1094"/>
                    </a:cxn>
                    <a:cxn ang="0">
                      <a:pos x="140" y="1109"/>
                    </a:cxn>
                    <a:cxn ang="0">
                      <a:pos x="173" y="1101"/>
                    </a:cxn>
                    <a:cxn ang="0">
                      <a:pos x="209" y="1084"/>
                    </a:cxn>
                    <a:cxn ang="0">
                      <a:pos x="237" y="1079"/>
                    </a:cxn>
                    <a:cxn ang="0">
                      <a:pos x="243" y="1073"/>
                    </a:cxn>
                  </a:cxnLst>
                  <a:rect l="0" t="0" r="r" b="b"/>
                  <a:pathLst>
                    <a:path w="692" h="1109">
                      <a:moveTo>
                        <a:pt x="225" y="1030"/>
                      </a:moveTo>
                      <a:lnTo>
                        <a:pt x="216" y="1008"/>
                      </a:lnTo>
                      <a:lnTo>
                        <a:pt x="197" y="980"/>
                      </a:lnTo>
                      <a:lnTo>
                        <a:pt x="187" y="969"/>
                      </a:lnTo>
                      <a:lnTo>
                        <a:pt x="187" y="952"/>
                      </a:lnTo>
                      <a:lnTo>
                        <a:pt x="200" y="947"/>
                      </a:lnTo>
                      <a:lnTo>
                        <a:pt x="236" y="936"/>
                      </a:lnTo>
                      <a:lnTo>
                        <a:pt x="286" y="927"/>
                      </a:lnTo>
                      <a:lnTo>
                        <a:pt x="692" y="890"/>
                      </a:lnTo>
                      <a:lnTo>
                        <a:pt x="688" y="882"/>
                      </a:lnTo>
                      <a:lnTo>
                        <a:pt x="673" y="855"/>
                      </a:lnTo>
                      <a:lnTo>
                        <a:pt x="659" y="841"/>
                      </a:lnTo>
                      <a:lnTo>
                        <a:pt x="654" y="820"/>
                      </a:lnTo>
                      <a:lnTo>
                        <a:pt x="656" y="812"/>
                      </a:lnTo>
                      <a:lnTo>
                        <a:pt x="667" y="804"/>
                      </a:lnTo>
                      <a:lnTo>
                        <a:pt x="662" y="776"/>
                      </a:lnTo>
                      <a:lnTo>
                        <a:pt x="654" y="759"/>
                      </a:lnTo>
                      <a:lnTo>
                        <a:pt x="645" y="716"/>
                      </a:lnTo>
                      <a:lnTo>
                        <a:pt x="645" y="686"/>
                      </a:lnTo>
                      <a:lnTo>
                        <a:pt x="656" y="679"/>
                      </a:lnTo>
                      <a:lnTo>
                        <a:pt x="659" y="654"/>
                      </a:lnTo>
                      <a:lnTo>
                        <a:pt x="645" y="641"/>
                      </a:lnTo>
                      <a:lnTo>
                        <a:pt x="666" y="626"/>
                      </a:lnTo>
                      <a:lnTo>
                        <a:pt x="674" y="605"/>
                      </a:lnTo>
                      <a:lnTo>
                        <a:pt x="662" y="596"/>
                      </a:lnTo>
                      <a:lnTo>
                        <a:pt x="658" y="571"/>
                      </a:lnTo>
                      <a:lnTo>
                        <a:pt x="655" y="553"/>
                      </a:lnTo>
                      <a:lnTo>
                        <a:pt x="633" y="523"/>
                      </a:lnTo>
                      <a:lnTo>
                        <a:pt x="598" y="457"/>
                      </a:lnTo>
                      <a:lnTo>
                        <a:pt x="586" y="415"/>
                      </a:lnTo>
                      <a:lnTo>
                        <a:pt x="533" y="228"/>
                      </a:lnTo>
                      <a:lnTo>
                        <a:pt x="493" y="68"/>
                      </a:lnTo>
                      <a:lnTo>
                        <a:pt x="479" y="3"/>
                      </a:lnTo>
                      <a:lnTo>
                        <a:pt x="515" y="0"/>
                      </a:lnTo>
                      <a:lnTo>
                        <a:pt x="515" y="0"/>
                      </a:lnTo>
                      <a:lnTo>
                        <a:pt x="8" y="39"/>
                      </a:lnTo>
                      <a:lnTo>
                        <a:pt x="10" y="78"/>
                      </a:lnTo>
                      <a:lnTo>
                        <a:pt x="0" y="586"/>
                      </a:lnTo>
                      <a:lnTo>
                        <a:pt x="4" y="850"/>
                      </a:lnTo>
                      <a:lnTo>
                        <a:pt x="36" y="1079"/>
                      </a:lnTo>
                      <a:lnTo>
                        <a:pt x="49" y="1077"/>
                      </a:lnTo>
                      <a:lnTo>
                        <a:pt x="64" y="1083"/>
                      </a:lnTo>
                      <a:lnTo>
                        <a:pt x="86" y="1086"/>
                      </a:lnTo>
                      <a:lnTo>
                        <a:pt x="89" y="1073"/>
                      </a:lnTo>
                      <a:lnTo>
                        <a:pt x="86" y="1051"/>
                      </a:lnTo>
                      <a:lnTo>
                        <a:pt x="92" y="1026"/>
                      </a:lnTo>
                      <a:lnTo>
                        <a:pt x="101" y="1019"/>
                      </a:lnTo>
                      <a:lnTo>
                        <a:pt x="118" y="1015"/>
                      </a:lnTo>
                      <a:lnTo>
                        <a:pt x="125" y="1023"/>
                      </a:lnTo>
                      <a:lnTo>
                        <a:pt x="125" y="1038"/>
                      </a:lnTo>
                      <a:lnTo>
                        <a:pt x="118" y="1049"/>
                      </a:lnTo>
                      <a:lnTo>
                        <a:pt x="125" y="1061"/>
                      </a:lnTo>
                      <a:lnTo>
                        <a:pt x="129" y="1066"/>
                      </a:lnTo>
                      <a:lnTo>
                        <a:pt x="140" y="1072"/>
                      </a:lnTo>
                      <a:lnTo>
                        <a:pt x="150" y="1084"/>
                      </a:lnTo>
                      <a:lnTo>
                        <a:pt x="151" y="1094"/>
                      </a:lnTo>
                      <a:lnTo>
                        <a:pt x="147" y="1099"/>
                      </a:lnTo>
                      <a:lnTo>
                        <a:pt x="140" y="1109"/>
                      </a:lnTo>
                      <a:lnTo>
                        <a:pt x="148" y="1108"/>
                      </a:lnTo>
                      <a:lnTo>
                        <a:pt x="173" y="1101"/>
                      </a:lnTo>
                      <a:lnTo>
                        <a:pt x="198" y="1092"/>
                      </a:lnTo>
                      <a:lnTo>
                        <a:pt x="209" y="1084"/>
                      </a:lnTo>
                      <a:lnTo>
                        <a:pt x="219" y="1081"/>
                      </a:lnTo>
                      <a:lnTo>
                        <a:pt x="237" y="1079"/>
                      </a:lnTo>
                      <a:lnTo>
                        <a:pt x="246" y="1072"/>
                      </a:lnTo>
                      <a:lnTo>
                        <a:pt x="243" y="1073"/>
                      </a:lnTo>
                      <a:lnTo>
                        <a:pt x="225" y="1030"/>
                      </a:lnTo>
                      <a:close/>
                    </a:path>
                  </a:pathLst>
                </a:custGeom>
                <a:grp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61" name="Freeform 42">
                  <a:extLst>
                    <a:ext uri="{FF2B5EF4-FFF2-40B4-BE49-F238E27FC236}">
                      <a16:creationId xmlns:a16="http://schemas.microsoft.com/office/drawing/2014/main" id="{BABB85A4-EAAB-AB9E-A35D-6A5FA1ECC947}"/>
                    </a:ext>
                  </a:extLst>
                </p:cNvPr>
                <p:cNvSpPr/>
                <p:nvPr/>
              </p:nvSpPr>
              <p:spPr bwMode="auto">
                <a:xfrm>
                  <a:off x="5440363" y="2601913"/>
                  <a:ext cx="338137" cy="590550"/>
                </a:xfrm>
                <a:custGeom>
                  <a:cxnLst>
                    <a:cxn ang="0">
                      <a:pos x="601" y="547"/>
                    </a:cxn>
                    <a:cxn ang="0">
                      <a:pos x="609" y="0"/>
                    </a:cxn>
                    <a:cxn ang="0">
                      <a:pos x="223" y="28"/>
                    </a:cxn>
                    <a:cxn ang="0">
                      <a:pos x="212" y="56"/>
                    </a:cxn>
                    <a:cxn ang="0">
                      <a:pos x="190" y="83"/>
                    </a:cxn>
                    <a:cxn ang="0">
                      <a:pos x="172" y="93"/>
                    </a:cxn>
                    <a:cxn ang="0">
                      <a:pos x="165" y="146"/>
                    </a:cxn>
                    <a:cxn ang="0">
                      <a:pos x="122" y="203"/>
                    </a:cxn>
                    <a:cxn ang="0">
                      <a:pos x="100" y="243"/>
                    </a:cxn>
                    <a:cxn ang="0">
                      <a:pos x="96" y="262"/>
                    </a:cxn>
                    <a:cxn ang="0">
                      <a:pos x="92" y="300"/>
                    </a:cxn>
                    <a:cxn ang="0">
                      <a:pos x="68" y="316"/>
                    </a:cxn>
                    <a:cxn ang="0">
                      <a:pos x="65" y="343"/>
                    </a:cxn>
                    <a:cxn ang="0">
                      <a:pos x="58" y="364"/>
                    </a:cxn>
                    <a:cxn ang="0">
                      <a:pos x="76" y="384"/>
                    </a:cxn>
                    <a:cxn ang="0">
                      <a:pos x="72" y="430"/>
                    </a:cxn>
                    <a:cxn ang="0">
                      <a:pos x="76" y="462"/>
                    </a:cxn>
                    <a:cxn ang="0">
                      <a:pos x="62" y="490"/>
                    </a:cxn>
                    <a:cxn ang="0">
                      <a:pos x="82" y="516"/>
                    </a:cxn>
                    <a:cxn ang="0">
                      <a:pos x="62" y="539"/>
                    </a:cxn>
                    <a:cxn ang="0">
                      <a:pos x="82" y="558"/>
                    </a:cxn>
                    <a:cxn ang="0">
                      <a:pos x="83" y="594"/>
                    </a:cxn>
                    <a:cxn ang="0">
                      <a:pos x="106" y="618"/>
                    </a:cxn>
                    <a:cxn ang="0">
                      <a:pos x="106" y="675"/>
                    </a:cxn>
                    <a:cxn ang="0">
                      <a:pos x="78" y="688"/>
                    </a:cxn>
                    <a:cxn ang="0">
                      <a:pos x="76" y="723"/>
                    </a:cxn>
                    <a:cxn ang="0">
                      <a:pos x="40" y="768"/>
                    </a:cxn>
                    <a:cxn ang="0">
                      <a:pos x="32" y="816"/>
                    </a:cxn>
                    <a:cxn ang="0">
                      <a:pos x="19" y="837"/>
                    </a:cxn>
                    <a:cxn ang="0">
                      <a:pos x="19" y="877"/>
                    </a:cxn>
                    <a:cxn ang="0">
                      <a:pos x="1" y="902"/>
                    </a:cxn>
                    <a:cxn ang="0">
                      <a:pos x="7" y="940"/>
                    </a:cxn>
                    <a:cxn ang="0">
                      <a:pos x="354" y="1010"/>
                    </a:cxn>
                    <a:cxn ang="0">
                      <a:pos x="384" y="1053"/>
                    </a:cxn>
                    <a:cxn ang="0">
                      <a:pos x="394" y="1113"/>
                    </a:cxn>
                    <a:cxn ang="0">
                      <a:pos x="398" y="1115"/>
                    </a:cxn>
                    <a:cxn ang="0">
                      <a:pos x="432" y="1094"/>
                    </a:cxn>
                    <a:cxn ang="0">
                      <a:pos x="451" y="1065"/>
                    </a:cxn>
                    <a:cxn ang="0">
                      <a:pos x="490" y="1060"/>
                    </a:cxn>
                    <a:cxn ang="0">
                      <a:pos x="536" y="1045"/>
                    </a:cxn>
                    <a:cxn ang="0">
                      <a:pos x="575" y="1045"/>
                    </a:cxn>
                    <a:cxn ang="0">
                      <a:pos x="598" y="1045"/>
                    </a:cxn>
                    <a:cxn ang="0">
                      <a:pos x="627" y="1044"/>
                    </a:cxn>
                    <a:cxn ang="0">
                      <a:pos x="638" y="1040"/>
                    </a:cxn>
                    <a:cxn ang="0">
                      <a:pos x="605" y="811"/>
                    </a:cxn>
                  </a:cxnLst>
                  <a:rect l="0" t="0" r="r" b="b"/>
                  <a:pathLst>
                    <a:path w="638" h="1116">
                      <a:moveTo>
                        <a:pt x="605" y="811"/>
                      </a:moveTo>
                      <a:lnTo>
                        <a:pt x="601" y="547"/>
                      </a:lnTo>
                      <a:lnTo>
                        <a:pt x="611" y="39"/>
                      </a:lnTo>
                      <a:lnTo>
                        <a:pt x="609" y="0"/>
                      </a:lnTo>
                      <a:lnTo>
                        <a:pt x="223" y="29"/>
                      </a:lnTo>
                      <a:lnTo>
                        <a:pt x="223" y="28"/>
                      </a:lnTo>
                      <a:lnTo>
                        <a:pt x="226" y="43"/>
                      </a:lnTo>
                      <a:lnTo>
                        <a:pt x="212" y="56"/>
                      </a:lnTo>
                      <a:lnTo>
                        <a:pt x="196" y="67"/>
                      </a:lnTo>
                      <a:lnTo>
                        <a:pt x="190" y="83"/>
                      </a:lnTo>
                      <a:lnTo>
                        <a:pt x="183" y="93"/>
                      </a:lnTo>
                      <a:lnTo>
                        <a:pt x="172" y="93"/>
                      </a:lnTo>
                      <a:lnTo>
                        <a:pt x="162" y="124"/>
                      </a:lnTo>
                      <a:lnTo>
                        <a:pt x="165" y="146"/>
                      </a:lnTo>
                      <a:lnTo>
                        <a:pt x="150" y="169"/>
                      </a:lnTo>
                      <a:lnTo>
                        <a:pt x="122" y="203"/>
                      </a:lnTo>
                      <a:lnTo>
                        <a:pt x="103" y="219"/>
                      </a:lnTo>
                      <a:lnTo>
                        <a:pt x="100" y="243"/>
                      </a:lnTo>
                      <a:lnTo>
                        <a:pt x="106" y="248"/>
                      </a:lnTo>
                      <a:lnTo>
                        <a:pt x="96" y="262"/>
                      </a:lnTo>
                      <a:lnTo>
                        <a:pt x="90" y="283"/>
                      </a:lnTo>
                      <a:lnTo>
                        <a:pt x="92" y="300"/>
                      </a:lnTo>
                      <a:lnTo>
                        <a:pt x="86" y="300"/>
                      </a:lnTo>
                      <a:lnTo>
                        <a:pt x="68" y="316"/>
                      </a:lnTo>
                      <a:lnTo>
                        <a:pt x="62" y="335"/>
                      </a:lnTo>
                      <a:lnTo>
                        <a:pt x="65" y="343"/>
                      </a:lnTo>
                      <a:lnTo>
                        <a:pt x="58" y="350"/>
                      </a:lnTo>
                      <a:lnTo>
                        <a:pt x="58" y="364"/>
                      </a:lnTo>
                      <a:lnTo>
                        <a:pt x="67" y="369"/>
                      </a:lnTo>
                      <a:lnTo>
                        <a:pt x="76" y="384"/>
                      </a:lnTo>
                      <a:lnTo>
                        <a:pt x="74" y="398"/>
                      </a:lnTo>
                      <a:lnTo>
                        <a:pt x="72" y="430"/>
                      </a:lnTo>
                      <a:lnTo>
                        <a:pt x="81" y="446"/>
                      </a:lnTo>
                      <a:lnTo>
                        <a:pt x="76" y="462"/>
                      </a:lnTo>
                      <a:lnTo>
                        <a:pt x="64" y="491"/>
                      </a:lnTo>
                      <a:lnTo>
                        <a:pt x="62" y="490"/>
                      </a:lnTo>
                      <a:lnTo>
                        <a:pt x="76" y="501"/>
                      </a:lnTo>
                      <a:lnTo>
                        <a:pt x="82" y="516"/>
                      </a:lnTo>
                      <a:lnTo>
                        <a:pt x="78" y="529"/>
                      </a:lnTo>
                      <a:lnTo>
                        <a:pt x="62" y="539"/>
                      </a:lnTo>
                      <a:lnTo>
                        <a:pt x="76" y="551"/>
                      </a:lnTo>
                      <a:lnTo>
                        <a:pt x="82" y="558"/>
                      </a:lnTo>
                      <a:lnTo>
                        <a:pt x="78" y="566"/>
                      </a:lnTo>
                      <a:lnTo>
                        <a:pt x="83" y="594"/>
                      </a:lnTo>
                      <a:lnTo>
                        <a:pt x="83" y="605"/>
                      </a:lnTo>
                      <a:lnTo>
                        <a:pt x="106" y="618"/>
                      </a:lnTo>
                      <a:lnTo>
                        <a:pt x="110" y="637"/>
                      </a:lnTo>
                      <a:lnTo>
                        <a:pt x="106" y="675"/>
                      </a:lnTo>
                      <a:lnTo>
                        <a:pt x="90" y="688"/>
                      </a:lnTo>
                      <a:lnTo>
                        <a:pt x="78" y="688"/>
                      </a:lnTo>
                      <a:lnTo>
                        <a:pt x="82" y="712"/>
                      </a:lnTo>
                      <a:lnTo>
                        <a:pt x="76" y="723"/>
                      </a:lnTo>
                      <a:lnTo>
                        <a:pt x="53" y="759"/>
                      </a:lnTo>
                      <a:lnTo>
                        <a:pt x="40" y="768"/>
                      </a:lnTo>
                      <a:lnTo>
                        <a:pt x="38" y="809"/>
                      </a:lnTo>
                      <a:lnTo>
                        <a:pt x="32" y="816"/>
                      </a:lnTo>
                      <a:lnTo>
                        <a:pt x="24" y="826"/>
                      </a:lnTo>
                      <a:lnTo>
                        <a:pt x="19" y="837"/>
                      </a:lnTo>
                      <a:lnTo>
                        <a:pt x="19" y="851"/>
                      </a:lnTo>
                      <a:lnTo>
                        <a:pt x="19" y="877"/>
                      </a:lnTo>
                      <a:lnTo>
                        <a:pt x="7" y="892"/>
                      </a:lnTo>
                      <a:lnTo>
                        <a:pt x="1" y="902"/>
                      </a:lnTo>
                      <a:lnTo>
                        <a:pt x="0" y="919"/>
                      </a:lnTo>
                      <a:lnTo>
                        <a:pt x="7" y="940"/>
                      </a:lnTo>
                      <a:lnTo>
                        <a:pt x="359" y="926"/>
                      </a:lnTo>
                      <a:lnTo>
                        <a:pt x="354" y="1010"/>
                      </a:lnTo>
                      <a:lnTo>
                        <a:pt x="368" y="1034"/>
                      </a:lnTo>
                      <a:lnTo>
                        <a:pt x="384" y="1053"/>
                      </a:lnTo>
                      <a:lnTo>
                        <a:pt x="394" y="1095"/>
                      </a:lnTo>
                      <a:lnTo>
                        <a:pt x="394" y="1113"/>
                      </a:lnTo>
                      <a:lnTo>
                        <a:pt x="393" y="1116"/>
                      </a:lnTo>
                      <a:lnTo>
                        <a:pt x="398" y="1115"/>
                      </a:lnTo>
                      <a:lnTo>
                        <a:pt x="421" y="1102"/>
                      </a:lnTo>
                      <a:lnTo>
                        <a:pt x="432" y="1094"/>
                      </a:lnTo>
                      <a:lnTo>
                        <a:pt x="447" y="1084"/>
                      </a:lnTo>
                      <a:lnTo>
                        <a:pt x="451" y="1065"/>
                      </a:lnTo>
                      <a:lnTo>
                        <a:pt x="469" y="1060"/>
                      </a:lnTo>
                      <a:lnTo>
                        <a:pt x="490" y="1060"/>
                      </a:lnTo>
                      <a:lnTo>
                        <a:pt x="507" y="1052"/>
                      </a:lnTo>
                      <a:lnTo>
                        <a:pt x="536" y="1045"/>
                      </a:lnTo>
                      <a:lnTo>
                        <a:pt x="558" y="1045"/>
                      </a:lnTo>
                      <a:lnTo>
                        <a:pt x="575" y="1045"/>
                      </a:lnTo>
                      <a:lnTo>
                        <a:pt x="586" y="1044"/>
                      </a:lnTo>
                      <a:lnTo>
                        <a:pt x="598" y="1045"/>
                      </a:lnTo>
                      <a:lnTo>
                        <a:pt x="620" y="1052"/>
                      </a:lnTo>
                      <a:lnTo>
                        <a:pt x="627" y="1044"/>
                      </a:lnTo>
                      <a:lnTo>
                        <a:pt x="638" y="1040"/>
                      </a:lnTo>
                      <a:lnTo>
                        <a:pt x="638" y="1040"/>
                      </a:lnTo>
                      <a:lnTo>
                        <a:pt x="637" y="1040"/>
                      </a:lnTo>
                      <a:lnTo>
                        <a:pt x="605" y="811"/>
                      </a:lnTo>
                      <a:close/>
                    </a:path>
                  </a:pathLst>
                </a:custGeom>
                <a:grp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62" name="Freeform 43">
                  <a:extLst>
                    <a:ext uri="{FF2B5EF4-FFF2-40B4-BE49-F238E27FC236}">
                      <a16:creationId xmlns:a16="http://schemas.microsoft.com/office/drawing/2014/main" id="{8D62AE72-69AF-715F-EFC5-E233EEE13198}"/>
                    </a:ext>
                  </a:extLst>
                </p:cNvPr>
                <p:cNvSpPr/>
                <p:nvPr/>
              </p:nvSpPr>
              <p:spPr bwMode="auto">
                <a:xfrm>
                  <a:off x="6507163" y="1890713"/>
                  <a:ext cx="417512" cy="303212"/>
                </a:xfrm>
                <a:custGeom>
                  <a:cxnLst>
                    <a:cxn ang="0">
                      <a:pos x="0" y="113"/>
                    </a:cxn>
                    <a:cxn ang="0">
                      <a:pos x="11" y="206"/>
                    </a:cxn>
                    <a:cxn ang="0">
                      <a:pos x="72" y="156"/>
                    </a:cxn>
                    <a:cxn ang="0">
                      <a:pos x="126" y="118"/>
                    </a:cxn>
                    <a:cxn ang="0">
                      <a:pos x="144" y="126"/>
                    </a:cxn>
                    <a:cxn ang="0">
                      <a:pos x="190" y="103"/>
                    </a:cxn>
                    <a:cxn ang="0">
                      <a:pos x="290" y="103"/>
                    </a:cxn>
                    <a:cxn ang="0">
                      <a:pos x="326" y="168"/>
                    </a:cxn>
                    <a:cxn ang="0">
                      <a:pos x="383" y="200"/>
                    </a:cxn>
                    <a:cxn ang="0">
                      <a:pos x="431" y="240"/>
                    </a:cxn>
                    <a:cxn ang="0">
                      <a:pos x="426" y="280"/>
                    </a:cxn>
                    <a:cxn ang="0">
                      <a:pos x="410" y="344"/>
                    </a:cxn>
                    <a:cxn ang="0">
                      <a:pos x="433" y="351"/>
                    </a:cxn>
                    <a:cxn ang="0">
                      <a:pos x="469" y="353"/>
                    </a:cxn>
                    <a:cxn ang="0">
                      <a:pos x="492" y="347"/>
                    </a:cxn>
                    <a:cxn ang="0">
                      <a:pos x="567" y="364"/>
                    </a:cxn>
                    <a:cxn ang="0">
                      <a:pos x="598" y="368"/>
                    </a:cxn>
                    <a:cxn ang="0">
                      <a:pos x="576" y="337"/>
                    </a:cxn>
                    <a:cxn ang="0">
                      <a:pos x="576" y="317"/>
                    </a:cxn>
                    <a:cxn ang="0">
                      <a:pos x="539" y="267"/>
                    </a:cxn>
                    <a:cxn ang="0">
                      <a:pos x="535" y="200"/>
                    </a:cxn>
                    <a:cxn ang="0">
                      <a:pos x="526" y="143"/>
                    </a:cxn>
                    <a:cxn ang="0">
                      <a:pos x="533" y="132"/>
                    </a:cxn>
                    <a:cxn ang="0">
                      <a:pos x="573" y="85"/>
                    </a:cxn>
                    <a:cxn ang="0">
                      <a:pos x="596" y="60"/>
                    </a:cxn>
                    <a:cxn ang="0">
                      <a:pos x="577" y="99"/>
                    </a:cxn>
                    <a:cxn ang="0">
                      <a:pos x="570" y="143"/>
                    </a:cxn>
                    <a:cxn ang="0">
                      <a:pos x="567" y="169"/>
                    </a:cxn>
                    <a:cxn ang="0">
                      <a:pos x="584" y="193"/>
                    </a:cxn>
                    <a:cxn ang="0">
                      <a:pos x="606" y="215"/>
                    </a:cxn>
                    <a:cxn ang="0">
                      <a:pos x="623" y="240"/>
                    </a:cxn>
                    <a:cxn ang="0">
                      <a:pos x="605" y="267"/>
                    </a:cxn>
                    <a:cxn ang="0">
                      <a:pos x="592" y="283"/>
                    </a:cxn>
                    <a:cxn ang="0">
                      <a:pos x="599" y="301"/>
                    </a:cxn>
                    <a:cxn ang="0">
                      <a:pos x="645" y="310"/>
                    </a:cxn>
                    <a:cxn ang="0">
                      <a:pos x="680" y="351"/>
                    </a:cxn>
                    <a:cxn ang="0">
                      <a:pos x="681" y="379"/>
                    </a:cxn>
                    <a:cxn ang="0">
                      <a:pos x="703" y="416"/>
                    </a:cxn>
                    <a:cxn ang="0">
                      <a:pos x="685" y="486"/>
                    </a:cxn>
                    <a:cxn ang="0">
                      <a:pos x="692" y="561"/>
                    </a:cxn>
                    <a:cxn ang="0">
                      <a:pos x="710" y="540"/>
                    </a:cxn>
                    <a:cxn ang="0">
                      <a:pos x="730" y="478"/>
                    </a:cxn>
                    <a:cxn ang="0">
                      <a:pos x="730" y="453"/>
                    </a:cxn>
                    <a:cxn ang="0">
                      <a:pos x="755" y="425"/>
                    </a:cxn>
                    <a:cxn ang="0">
                      <a:pos x="755" y="368"/>
                    </a:cxn>
                    <a:cxn ang="0">
                      <a:pos x="774" y="330"/>
                    </a:cxn>
                    <a:cxn ang="0">
                      <a:pos x="774" y="361"/>
                    </a:cxn>
                    <a:cxn ang="0">
                      <a:pos x="770" y="367"/>
                    </a:cxn>
                    <a:cxn ang="0">
                      <a:pos x="767" y="373"/>
                    </a:cxn>
                    <a:cxn ang="0">
                      <a:pos x="770" y="376"/>
                    </a:cxn>
                    <a:cxn ang="0">
                      <a:pos x="780" y="382"/>
                    </a:cxn>
                    <a:cxn ang="0">
                      <a:pos x="789" y="315"/>
                    </a:cxn>
                    <a:cxn ang="0">
                      <a:pos x="785" y="253"/>
                    </a:cxn>
                    <a:cxn ang="0">
                      <a:pos x="623" y="0"/>
                    </a:cxn>
                  </a:cxnLst>
                  <a:rect l="0" t="0" r="r" b="b"/>
                  <a:pathLst>
                    <a:path w="789" h="572">
                      <a:moveTo>
                        <a:pt x="623" y="0"/>
                      </a:moveTo>
                      <a:lnTo>
                        <a:pt x="0" y="113"/>
                      </a:lnTo>
                      <a:lnTo>
                        <a:pt x="0" y="113"/>
                      </a:lnTo>
                      <a:lnTo>
                        <a:pt x="11" y="206"/>
                      </a:lnTo>
                      <a:lnTo>
                        <a:pt x="32" y="206"/>
                      </a:lnTo>
                      <a:lnTo>
                        <a:pt x="72" y="156"/>
                      </a:lnTo>
                      <a:lnTo>
                        <a:pt x="100" y="153"/>
                      </a:lnTo>
                      <a:lnTo>
                        <a:pt x="126" y="118"/>
                      </a:lnTo>
                      <a:lnTo>
                        <a:pt x="137" y="118"/>
                      </a:lnTo>
                      <a:lnTo>
                        <a:pt x="144" y="126"/>
                      </a:lnTo>
                      <a:lnTo>
                        <a:pt x="172" y="104"/>
                      </a:lnTo>
                      <a:lnTo>
                        <a:pt x="190" y="103"/>
                      </a:lnTo>
                      <a:lnTo>
                        <a:pt x="226" y="86"/>
                      </a:lnTo>
                      <a:lnTo>
                        <a:pt x="290" y="103"/>
                      </a:lnTo>
                      <a:lnTo>
                        <a:pt x="312" y="132"/>
                      </a:lnTo>
                      <a:lnTo>
                        <a:pt x="326" y="168"/>
                      </a:lnTo>
                      <a:lnTo>
                        <a:pt x="326" y="168"/>
                      </a:lnTo>
                      <a:lnTo>
                        <a:pt x="383" y="200"/>
                      </a:lnTo>
                      <a:lnTo>
                        <a:pt x="408" y="224"/>
                      </a:lnTo>
                      <a:lnTo>
                        <a:pt x="431" y="240"/>
                      </a:lnTo>
                      <a:lnTo>
                        <a:pt x="437" y="260"/>
                      </a:lnTo>
                      <a:lnTo>
                        <a:pt x="426" y="280"/>
                      </a:lnTo>
                      <a:lnTo>
                        <a:pt x="406" y="285"/>
                      </a:lnTo>
                      <a:lnTo>
                        <a:pt x="410" y="344"/>
                      </a:lnTo>
                      <a:lnTo>
                        <a:pt x="422" y="353"/>
                      </a:lnTo>
                      <a:lnTo>
                        <a:pt x="433" y="351"/>
                      </a:lnTo>
                      <a:lnTo>
                        <a:pt x="451" y="347"/>
                      </a:lnTo>
                      <a:lnTo>
                        <a:pt x="469" y="353"/>
                      </a:lnTo>
                      <a:lnTo>
                        <a:pt x="473" y="354"/>
                      </a:lnTo>
                      <a:lnTo>
                        <a:pt x="492" y="347"/>
                      </a:lnTo>
                      <a:lnTo>
                        <a:pt x="553" y="355"/>
                      </a:lnTo>
                      <a:lnTo>
                        <a:pt x="567" y="364"/>
                      </a:lnTo>
                      <a:lnTo>
                        <a:pt x="582" y="372"/>
                      </a:lnTo>
                      <a:lnTo>
                        <a:pt x="598" y="368"/>
                      </a:lnTo>
                      <a:lnTo>
                        <a:pt x="588" y="350"/>
                      </a:lnTo>
                      <a:lnTo>
                        <a:pt x="576" y="337"/>
                      </a:lnTo>
                      <a:lnTo>
                        <a:pt x="576" y="322"/>
                      </a:lnTo>
                      <a:lnTo>
                        <a:pt x="576" y="317"/>
                      </a:lnTo>
                      <a:lnTo>
                        <a:pt x="545" y="280"/>
                      </a:lnTo>
                      <a:lnTo>
                        <a:pt x="539" y="267"/>
                      </a:lnTo>
                      <a:lnTo>
                        <a:pt x="539" y="233"/>
                      </a:lnTo>
                      <a:lnTo>
                        <a:pt x="535" y="200"/>
                      </a:lnTo>
                      <a:lnTo>
                        <a:pt x="538" y="167"/>
                      </a:lnTo>
                      <a:lnTo>
                        <a:pt x="526" y="143"/>
                      </a:lnTo>
                      <a:lnTo>
                        <a:pt x="514" y="132"/>
                      </a:lnTo>
                      <a:lnTo>
                        <a:pt x="533" y="132"/>
                      </a:lnTo>
                      <a:lnTo>
                        <a:pt x="546" y="104"/>
                      </a:lnTo>
                      <a:lnTo>
                        <a:pt x="573" y="85"/>
                      </a:lnTo>
                      <a:lnTo>
                        <a:pt x="587" y="58"/>
                      </a:lnTo>
                      <a:lnTo>
                        <a:pt x="596" y="60"/>
                      </a:lnTo>
                      <a:lnTo>
                        <a:pt x="594" y="92"/>
                      </a:lnTo>
                      <a:lnTo>
                        <a:pt x="577" y="99"/>
                      </a:lnTo>
                      <a:lnTo>
                        <a:pt x="570" y="126"/>
                      </a:lnTo>
                      <a:lnTo>
                        <a:pt x="570" y="143"/>
                      </a:lnTo>
                      <a:lnTo>
                        <a:pt x="591" y="143"/>
                      </a:lnTo>
                      <a:lnTo>
                        <a:pt x="567" y="169"/>
                      </a:lnTo>
                      <a:lnTo>
                        <a:pt x="557" y="183"/>
                      </a:lnTo>
                      <a:lnTo>
                        <a:pt x="584" y="193"/>
                      </a:lnTo>
                      <a:lnTo>
                        <a:pt x="592" y="194"/>
                      </a:lnTo>
                      <a:lnTo>
                        <a:pt x="606" y="215"/>
                      </a:lnTo>
                      <a:lnTo>
                        <a:pt x="602" y="221"/>
                      </a:lnTo>
                      <a:lnTo>
                        <a:pt x="623" y="240"/>
                      </a:lnTo>
                      <a:lnTo>
                        <a:pt x="623" y="249"/>
                      </a:lnTo>
                      <a:lnTo>
                        <a:pt x="605" y="267"/>
                      </a:lnTo>
                      <a:lnTo>
                        <a:pt x="588" y="267"/>
                      </a:lnTo>
                      <a:lnTo>
                        <a:pt x="592" y="283"/>
                      </a:lnTo>
                      <a:lnTo>
                        <a:pt x="588" y="293"/>
                      </a:lnTo>
                      <a:lnTo>
                        <a:pt x="599" y="301"/>
                      </a:lnTo>
                      <a:lnTo>
                        <a:pt x="617" y="310"/>
                      </a:lnTo>
                      <a:lnTo>
                        <a:pt x="645" y="310"/>
                      </a:lnTo>
                      <a:lnTo>
                        <a:pt x="666" y="322"/>
                      </a:lnTo>
                      <a:lnTo>
                        <a:pt x="680" y="351"/>
                      </a:lnTo>
                      <a:lnTo>
                        <a:pt x="688" y="371"/>
                      </a:lnTo>
                      <a:lnTo>
                        <a:pt x="681" y="379"/>
                      </a:lnTo>
                      <a:lnTo>
                        <a:pt x="698" y="392"/>
                      </a:lnTo>
                      <a:lnTo>
                        <a:pt x="703" y="416"/>
                      </a:lnTo>
                      <a:lnTo>
                        <a:pt x="693" y="455"/>
                      </a:lnTo>
                      <a:lnTo>
                        <a:pt x="685" y="486"/>
                      </a:lnTo>
                      <a:lnTo>
                        <a:pt x="685" y="529"/>
                      </a:lnTo>
                      <a:lnTo>
                        <a:pt x="692" y="561"/>
                      </a:lnTo>
                      <a:lnTo>
                        <a:pt x="703" y="572"/>
                      </a:lnTo>
                      <a:lnTo>
                        <a:pt x="710" y="540"/>
                      </a:lnTo>
                      <a:lnTo>
                        <a:pt x="716" y="491"/>
                      </a:lnTo>
                      <a:lnTo>
                        <a:pt x="730" y="478"/>
                      </a:lnTo>
                      <a:lnTo>
                        <a:pt x="730" y="460"/>
                      </a:lnTo>
                      <a:lnTo>
                        <a:pt x="730" y="453"/>
                      </a:lnTo>
                      <a:lnTo>
                        <a:pt x="743" y="443"/>
                      </a:lnTo>
                      <a:lnTo>
                        <a:pt x="755" y="425"/>
                      </a:lnTo>
                      <a:lnTo>
                        <a:pt x="755" y="385"/>
                      </a:lnTo>
                      <a:lnTo>
                        <a:pt x="755" y="368"/>
                      </a:lnTo>
                      <a:lnTo>
                        <a:pt x="755" y="347"/>
                      </a:lnTo>
                      <a:lnTo>
                        <a:pt x="774" y="330"/>
                      </a:lnTo>
                      <a:lnTo>
                        <a:pt x="780" y="343"/>
                      </a:lnTo>
                      <a:lnTo>
                        <a:pt x="774" y="361"/>
                      </a:lnTo>
                      <a:lnTo>
                        <a:pt x="774" y="361"/>
                      </a:lnTo>
                      <a:lnTo>
                        <a:pt x="770" y="367"/>
                      </a:lnTo>
                      <a:lnTo>
                        <a:pt x="767" y="371"/>
                      </a:lnTo>
                      <a:lnTo>
                        <a:pt x="767" y="373"/>
                      </a:lnTo>
                      <a:lnTo>
                        <a:pt x="767" y="373"/>
                      </a:lnTo>
                      <a:lnTo>
                        <a:pt x="770" y="376"/>
                      </a:lnTo>
                      <a:lnTo>
                        <a:pt x="774" y="379"/>
                      </a:lnTo>
                      <a:lnTo>
                        <a:pt x="780" y="382"/>
                      </a:lnTo>
                      <a:lnTo>
                        <a:pt x="789" y="360"/>
                      </a:lnTo>
                      <a:lnTo>
                        <a:pt x="789" y="315"/>
                      </a:lnTo>
                      <a:lnTo>
                        <a:pt x="785" y="253"/>
                      </a:lnTo>
                      <a:lnTo>
                        <a:pt x="785" y="253"/>
                      </a:lnTo>
                      <a:lnTo>
                        <a:pt x="687" y="267"/>
                      </a:lnTo>
                      <a:lnTo>
                        <a:pt x="623" y="0"/>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63" name="Freeform 44">
                  <a:extLst>
                    <a:ext uri="{FF2B5EF4-FFF2-40B4-BE49-F238E27FC236}">
                      <a16:creationId xmlns:a16="http://schemas.microsoft.com/office/drawing/2014/main" id="{C7CACED2-9FCC-02F4-D7A1-AC44C5AE3FC1}"/>
                    </a:ext>
                  </a:extLst>
                </p:cNvPr>
                <p:cNvSpPr/>
                <p:nvPr/>
              </p:nvSpPr>
              <p:spPr bwMode="auto">
                <a:xfrm>
                  <a:off x="6249988" y="1852613"/>
                  <a:ext cx="428625" cy="428625"/>
                </a:xfrm>
                <a:custGeom>
                  <a:cxnLst>
                    <a:cxn ang="0">
                      <a:pos x="128" y="753"/>
                    </a:cxn>
                    <a:cxn ang="0">
                      <a:pos x="171" y="793"/>
                    </a:cxn>
                    <a:cxn ang="0">
                      <a:pos x="207" y="808"/>
                    </a:cxn>
                    <a:cxn ang="0">
                      <a:pos x="263" y="785"/>
                    </a:cxn>
                    <a:cxn ang="0">
                      <a:pos x="354" y="744"/>
                    </a:cxn>
                    <a:cxn ang="0">
                      <a:pos x="431" y="689"/>
                    </a:cxn>
                    <a:cxn ang="0">
                      <a:pos x="431" y="621"/>
                    </a:cxn>
                    <a:cxn ang="0">
                      <a:pos x="478" y="546"/>
                    </a:cxn>
                    <a:cxn ang="0">
                      <a:pos x="497" y="442"/>
                    </a:cxn>
                    <a:cxn ang="0">
                      <a:pos x="548" y="467"/>
                    </a:cxn>
                    <a:cxn ang="0">
                      <a:pos x="568" y="457"/>
                    </a:cxn>
                    <a:cxn ang="0">
                      <a:pos x="593" y="393"/>
                    </a:cxn>
                    <a:cxn ang="0">
                      <a:pos x="605" y="370"/>
                    </a:cxn>
                    <a:cxn ang="0">
                      <a:pos x="626" y="382"/>
                    </a:cxn>
                    <a:cxn ang="0">
                      <a:pos x="671" y="318"/>
                    </a:cxn>
                    <a:cxn ang="0">
                      <a:pos x="690" y="261"/>
                    </a:cxn>
                    <a:cxn ang="0">
                      <a:pos x="744" y="245"/>
                    </a:cxn>
                    <a:cxn ang="0">
                      <a:pos x="786" y="260"/>
                    </a:cxn>
                    <a:cxn ang="0">
                      <a:pos x="811" y="239"/>
                    </a:cxn>
                    <a:cxn ang="0">
                      <a:pos x="797" y="203"/>
                    </a:cxn>
                    <a:cxn ang="0">
                      <a:pos x="711" y="157"/>
                    </a:cxn>
                    <a:cxn ang="0">
                      <a:pos x="657" y="175"/>
                    </a:cxn>
                    <a:cxn ang="0">
                      <a:pos x="622" y="189"/>
                    </a:cxn>
                    <a:cxn ang="0">
                      <a:pos x="585" y="224"/>
                    </a:cxn>
                    <a:cxn ang="0">
                      <a:pos x="517" y="277"/>
                    </a:cxn>
                    <a:cxn ang="0">
                      <a:pos x="485" y="184"/>
                    </a:cxn>
                    <a:cxn ang="0">
                      <a:pos x="276" y="0"/>
                    </a:cxn>
                    <a:cxn ang="0">
                      <a:pos x="254" y="20"/>
                    </a:cxn>
                    <a:cxn ang="0">
                      <a:pos x="265" y="46"/>
                    </a:cxn>
                    <a:cxn ang="0">
                      <a:pos x="265" y="111"/>
                    </a:cxn>
                    <a:cxn ang="0">
                      <a:pos x="254" y="160"/>
                    </a:cxn>
                    <a:cxn ang="0">
                      <a:pos x="250" y="221"/>
                    </a:cxn>
                    <a:cxn ang="0">
                      <a:pos x="200" y="286"/>
                    </a:cxn>
                    <a:cxn ang="0">
                      <a:pos x="152" y="307"/>
                    </a:cxn>
                    <a:cxn ang="0">
                      <a:pos x="114" y="363"/>
                    </a:cxn>
                    <a:cxn ang="0">
                      <a:pos x="99" y="421"/>
                    </a:cxn>
                    <a:cxn ang="0">
                      <a:pos x="61" y="421"/>
                    </a:cxn>
                    <a:cxn ang="0">
                      <a:pos x="52" y="503"/>
                    </a:cxn>
                    <a:cxn ang="0">
                      <a:pos x="16" y="544"/>
                    </a:cxn>
                    <a:cxn ang="0">
                      <a:pos x="11" y="632"/>
                    </a:cxn>
                    <a:cxn ang="0">
                      <a:pos x="54" y="700"/>
                    </a:cxn>
                    <a:cxn ang="0">
                      <a:pos x="107" y="761"/>
                    </a:cxn>
                    <a:cxn ang="0">
                      <a:pos x="117" y="753"/>
                    </a:cxn>
                  </a:cxnLst>
                  <a:rect l="0" t="0" r="r" b="b"/>
                  <a:pathLst>
                    <a:path w="811" h="809">
                      <a:moveTo>
                        <a:pt x="117" y="753"/>
                      </a:moveTo>
                      <a:lnTo>
                        <a:pt x="128" y="753"/>
                      </a:lnTo>
                      <a:lnTo>
                        <a:pt x="135" y="768"/>
                      </a:lnTo>
                      <a:lnTo>
                        <a:pt x="171" y="793"/>
                      </a:lnTo>
                      <a:lnTo>
                        <a:pt x="197" y="809"/>
                      </a:lnTo>
                      <a:lnTo>
                        <a:pt x="207" y="808"/>
                      </a:lnTo>
                      <a:lnTo>
                        <a:pt x="242" y="772"/>
                      </a:lnTo>
                      <a:lnTo>
                        <a:pt x="263" y="785"/>
                      </a:lnTo>
                      <a:lnTo>
                        <a:pt x="308" y="773"/>
                      </a:lnTo>
                      <a:lnTo>
                        <a:pt x="354" y="744"/>
                      </a:lnTo>
                      <a:lnTo>
                        <a:pt x="411" y="703"/>
                      </a:lnTo>
                      <a:lnTo>
                        <a:pt x="431" y="689"/>
                      </a:lnTo>
                      <a:lnTo>
                        <a:pt x="426" y="650"/>
                      </a:lnTo>
                      <a:lnTo>
                        <a:pt x="431" y="621"/>
                      </a:lnTo>
                      <a:lnTo>
                        <a:pt x="457" y="593"/>
                      </a:lnTo>
                      <a:lnTo>
                        <a:pt x="478" y="546"/>
                      </a:lnTo>
                      <a:lnTo>
                        <a:pt x="493" y="481"/>
                      </a:lnTo>
                      <a:lnTo>
                        <a:pt x="497" y="442"/>
                      </a:lnTo>
                      <a:lnTo>
                        <a:pt x="521" y="456"/>
                      </a:lnTo>
                      <a:lnTo>
                        <a:pt x="548" y="467"/>
                      </a:lnTo>
                      <a:lnTo>
                        <a:pt x="560" y="469"/>
                      </a:lnTo>
                      <a:lnTo>
                        <a:pt x="568" y="457"/>
                      </a:lnTo>
                      <a:lnTo>
                        <a:pt x="582" y="415"/>
                      </a:lnTo>
                      <a:lnTo>
                        <a:pt x="593" y="393"/>
                      </a:lnTo>
                      <a:lnTo>
                        <a:pt x="601" y="370"/>
                      </a:lnTo>
                      <a:lnTo>
                        <a:pt x="605" y="370"/>
                      </a:lnTo>
                      <a:lnTo>
                        <a:pt x="618" y="376"/>
                      </a:lnTo>
                      <a:lnTo>
                        <a:pt x="626" y="382"/>
                      </a:lnTo>
                      <a:lnTo>
                        <a:pt x="654" y="333"/>
                      </a:lnTo>
                      <a:lnTo>
                        <a:pt x="671" y="318"/>
                      </a:lnTo>
                      <a:lnTo>
                        <a:pt x="682" y="299"/>
                      </a:lnTo>
                      <a:lnTo>
                        <a:pt x="690" y="261"/>
                      </a:lnTo>
                      <a:lnTo>
                        <a:pt x="693" y="214"/>
                      </a:lnTo>
                      <a:lnTo>
                        <a:pt x="744" y="245"/>
                      </a:lnTo>
                      <a:lnTo>
                        <a:pt x="769" y="260"/>
                      </a:lnTo>
                      <a:lnTo>
                        <a:pt x="786" y="260"/>
                      </a:lnTo>
                      <a:lnTo>
                        <a:pt x="800" y="243"/>
                      </a:lnTo>
                      <a:lnTo>
                        <a:pt x="811" y="239"/>
                      </a:lnTo>
                      <a:lnTo>
                        <a:pt x="811" y="239"/>
                      </a:lnTo>
                      <a:lnTo>
                        <a:pt x="797" y="203"/>
                      </a:lnTo>
                      <a:lnTo>
                        <a:pt x="775" y="174"/>
                      </a:lnTo>
                      <a:lnTo>
                        <a:pt x="711" y="157"/>
                      </a:lnTo>
                      <a:lnTo>
                        <a:pt x="675" y="174"/>
                      </a:lnTo>
                      <a:lnTo>
                        <a:pt x="657" y="175"/>
                      </a:lnTo>
                      <a:lnTo>
                        <a:pt x="629" y="197"/>
                      </a:lnTo>
                      <a:lnTo>
                        <a:pt x="622" y="189"/>
                      </a:lnTo>
                      <a:lnTo>
                        <a:pt x="611" y="189"/>
                      </a:lnTo>
                      <a:lnTo>
                        <a:pt x="585" y="224"/>
                      </a:lnTo>
                      <a:lnTo>
                        <a:pt x="557" y="227"/>
                      </a:lnTo>
                      <a:lnTo>
                        <a:pt x="517" y="277"/>
                      </a:lnTo>
                      <a:lnTo>
                        <a:pt x="496" y="277"/>
                      </a:lnTo>
                      <a:lnTo>
                        <a:pt x="485" y="184"/>
                      </a:lnTo>
                      <a:lnTo>
                        <a:pt x="311" y="214"/>
                      </a:lnTo>
                      <a:lnTo>
                        <a:pt x="276" y="0"/>
                      </a:lnTo>
                      <a:lnTo>
                        <a:pt x="265" y="7"/>
                      </a:lnTo>
                      <a:lnTo>
                        <a:pt x="254" y="20"/>
                      </a:lnTo>
                      <a:lnTo>
                        <a:pt x="265" y="36"/>
                      </a:lnTo>
                      <a:lnTo>
                        <a:pt x="265" y="46"/>
                      </a:lnTo>
                      <a:lnTo>
                        <a:pt x="265" y="86"/>
                      </a:lnTo>
                      <a:lnTo>
                        <a:pt x="265" y="111"/>
                      </a:lnTo>
                      <a:lnTo>
                        <a:pt x="254" y="129"/>
                      </a:lnTo>
                      <a:lnTo>
                        <a:pt x="254" y="160"/>
                      </a:lnTo>
                      <a:lnTo>
                        <a:pt x="250" y="200"/>
                      </a:lnTo>
                      <a:lnTo>
                        <a:pt x="250" y="221"/>
                      </a:lnTo>
                      <a:lnTo>
                        <a:pt x="240" y="245"/>
                      </a:lnTo>
                      <a:lnTo>
                        <a:pt x="200" y="286"/>
                      </a:lnTo>
                      <a:lnTo>
                        <a:pt x="181" y="307"/>
                      </a:lnTo>
                      <a:lnTo>
                        <a:pt x="152" y="307"/>
                      </a:lnTo>
                      <a:lnTo>
                        <a:pt x="127" y="340"/>
                      </a:lnTo>
                      <a:lnTo>
                        <a:pt x="114" y="363"/>
                      </a:lnTo>
                      <a:lnTo>
                        <a:pt x="107" y="414"/>
                      </a:lnTo>
                      <a:lnTo>
                        <a:pt x="99" y="421"/>
                      </a:lnTo>
                      <a:lnTo>
                        <a:pt x="82" y="410"/>
                      </a:lnTo>
                      <a:lnTo>
                        <a:pt x="61" y="421"/>
                      </a:lnTo>
                      <a:lnTo>
                        <a:pt x="52" y="481"/>
                      </a:lnTo>
                      <a:lnTo>
                        <a:pt x="52" y="503"/>
                      </a:lnTo>
                      <a:lnTo>
                        <a:pt x="38" y="518"/>
                      </a:lnTo>
                      <a:lnTo>
                        <a:pt x="16" y="544"/>
                      </a:lnTo>
                      <a:lnTo>
                        <a:pt x="0" y="561"/>
                      </a:lnTo>
                      <a:lnTo>
                        <a:pt x="11" y="632"/>
                      </a:lnTo>
                      <a:lnTo>
                        <a:pt x="28" y="664"/>
                      </a:lnTo>
                      <a:lnTo>
                        <a:pt x="54" y="700"/>
                      </a:lnTo>
                      <a:lnTo>
                        <a:pt x="81" y="729"/>
                      </a:lnTo>
                      <a:lnTo>
                        <a:pt x="107" y="761"/>
                      </a:lnTo>
                      <a:lnTo>
                        <a:pt x="109" y="760"/>
                      </a:lnTo>
                      <a:lnTo>
                        <a:pt x="117" y="753"/>
                      </a:lnTo>
                      <a:close/>
                    </a:path>
                  </a:pathLst>
                </a:custGeom>
                <a:grp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64" name="Freeform 45">
                  <a:extLst>
                    <a:ext uri="{FF2B5EF4-FFF2-40B4-BE49-F238E27FC236}">
                      <a16:creationId xmlns:a16="http://schemas.microsoft.com/office/drawing/2014/main" id="{A8EB4712-56AB-6655-6B43-7D6CFA09D280}"/>
                    </a:ext>
                  </a:extLst>
                </p:cNvPr>
                <p:cNvSpPr/>
                <p:nvPr/>
              </p:nvSpPr>
              <p:spPr bwMode="auto">
                <a:xfrm>
                  <a:off x="5616575" y="2081213"/>
                  <a:ext cx="690562" cy="354012"/>
                </a:xfrm>
                <a:custGeom>
                  <a:cxnLst>
                    <a:cxn ang="0">
                      <a:pos x="1141" y="501"/>
                    </a:cxn>
                    <a:cxn ang="0">
                      <a:pos x="1174" y="483"/>
                    </a:cxn>
                    <a:cxn ang="0">
                      <a:pos x="1212" y="409"/>
                    </a:cxn>
                    <a:cxn ang="0">
                      <a:pos x="1293" y="354"/>
                    </a:cxn>
                    <a:cxn ang="0">
                      <a:pos x="1277" y="298"/>
                    </a:cxn>
                    <a:cxn ang="0">
                      <a:pos x="1224" y="233"/>
                    </a:cxn>
                    <a:cxn ang="0">
                      <a:pos x="1196" y="130"/>
                    </a:cxn>
                    <a:cxn ang="0">
                      <a:pos x="1185" y="119"/>
                    </a:cxn>
                    <a:cxn ang="0">
                      <a:pos x="1137" y="75"/>
                    </a:cxn>
                    <a:cxn ang="0">
                      <a:pos x="1117" y="58"/>
                    </a:cxn>
                    <a:cxn ang="0">
                      <a:pos x="1096" y="80"/>
                    </a:cxn>
                    <a:cxn ang="0">
                      <a:pos x="1056" y="95"/>
                    </a:cxn>
                    <a:cxn ang="0">
                      <a:pos x="1013" y="76"/>
                    </a:cxn>
                    <a:cxn ang="0">
                      <a:pos x="999" y="90"/>
                    </a:cxn>
                    <a:cxn ang="0">
                      <a:pos x="980" y="104"/>
                    </a:cxn>
                    <a:cxn ang="0">
                      <a:pos x="959" y="81"/>
                    </a:cxn>
                    <a:cxn ang="0">
                      <a:pos x="915" y="75"/>
                    </a:cxn>
                    <a:cxn ang="0">
                      <a:pos x="895" y="43"/>
                    </a:cxn>
                    <a:cxn ang="0">
                      <a:pos x="848" y="0"/>
                    </a:cxn>
                    <a:cxn ang="0">
                      <a:pos x="817" y="16"/>
                    </a:cxn>
                    <a:cxn ang="0">
                      <a:pos x="773" y="12"/>
                    </a:cxn>
                    <a:cxn ang="0">
                      <a:pos x="792" y="43"/>
                    </a:cxn>
                    <a:cxn ang="0">
                      <a:pos x="792" y="84"/>
                    </a:cxn>
                    <a:cxn ang="0">
                      <a:pos x="759" y="93"/>
                    </a:cxn>
                    <a:cxn ang="0">
                      <a:pos x="690" y="111"/>
                    </a:cxn>
                    <a:cxn ang="0">
                      <a:pos x="687" y="129"/>
                    </a:cxn>
                    <a:cxn ang="0">
                      <a:pos x="683" y="161"/>
                    </a:cxn>
                    <a:cxn ang="0">
                      <a:pos x="661" y="202"/>
                    </a:cxn>
                    <a:cxn ang="0">
                      <a:pos x="634" y="219"/>
                    </a:cxn>
                    <a:cxn ang="0">
                      <a:pos x="616" y="262"/>
                    </a:cxn>
                    <a:cxn ang="0">
                      <a:pos x="575" y="286"/>
                    </a:cxn>
                    <a:cxn ang="0">
                      <a:pos x="551" y="265"/>
                    </a:cxn>
                    <a:cxn ang="0">
                      <a:pos x="533" y="247"/>
                    </a:cxn>
                    <a:cxn ang="0">
                      <a:pos x="516" y="284"/>
                    </a:cxn>
                    <a:cxn ang="0">
                      <a:pos x="507" y="320"/>
                    </a:cxn>
                    <a:cxn ang="0">
                      <a:pos x="472" y="301"/>
                    </a:cxn>
                    <a:cxn ang="0">
                      <a:pos x="440" y="312"/>
                    </a:cxn>
                    <a:cxn ang="0">
                      <a:pos x="422" y="338"/>
                    </a:cxn>
                    <a:cxn ang="0">
                      <a:pos x="394" y="329"/>
                    </a:cxn>
                    <a:cxn ang="0">
                      <a:pos x="348" y="316"/>
                    </a:cxn>
                    <a:cxn ang="0">
                      <a:pos x="315" y="334"/>
                    </a:cxn>
                    <a:cxn ang="0">
                      <a:pos x="269" y="362"/>
                    </a:cxn>
                    <a:cxn ang="0">
                      <a:pos x="237" y="372"/>
                    </a:cxn>
                    <a:cxn ang="0">
                      <a:pos x="236" y="401"/>
                    </a:cxn>
                    <a:cxn ang="0">
                      <a:pos x="247" y="427"/>
                    </a:cxn>
                    <a:cxn ang="0">
                      <a:pos x="197" y="448"/>
                    </a:cxn>
                    <a:cxn ang="0">
                      <a:pos x="186" y="485"/>
                    </a:cxn>
                    <a:cxn ang="0">
                      <a:pos x="185" y="517"/>
                    </a:cxn>
                    <a:cxn ang="0">
                      <a:pos x="153" y="517"/>
                    </a:cxn>
                    <a:cxn ang="0">
                      <a:pos x="104" y="494"/>
                    </a:cxn>
                    <a:cxn ang="0">
                      <a:pos x="78" y="509"/>
                    </a:cxn>
                    <a:cxn ang="0">
                      <a:pos x="57" y="537"/>
                    </a:cxn>
                    <a:cxn ang="0">
                      <a:pos x="78" y="564"/>
                    </a:cxn>
                    <a:cxn ang="0">
                      <a:pos x="78" y="592"/>
                    </a:cxn>
                    <a:cxn ang="0">
                      <a:pos x="68" y="631"/>
                    </a:cxn>
                    <a:cxn ang="0">
                      <a:pos x="39" y="635"/>
                    </a:cxn>
                    <a:cxn ang="0">
                      <a:pos x="25" y="646"/>
                    </a:cxn>
                    <a:cxn ang="0">
                      <a:pos x="4" y="646"/>
                    </a:cxn>
                    <a:cxn ang="0">
                      <a:pos x="0" y="664"/>
                    </a:cxn>
                    <a:cxn ang="0">
                      <a:pos x="13" y="664"/>
                    </a:cxn>
                    <a:cxn ang="0">
                      <a:pos x="278" y="613"/>
                    </a:cxn>
                    <a:cxn ang="0">
                      <a:pos x="1056" y="555"/>
                    </a:cxn>
                    <a:cxn ang="0">
                      <a:pos x="1110" y="523"/>
                    </a:cxn>
                  </a:cxnLst>
                  <a:rect l="0" t="0" r="r" b="b"/>
                  <a:pathLst>
                    <a:path w="1303" h="670">
                      <a:moveTo>
                        <a:pt x="1110" y="523"/>
                      </a:moveTo>
                      <a:lnTo>
                        <a:pt x="1141" y="501"/>
                      </a:lnTo>
                      <a:lnTo>
                        <a:pt x="1156" y="487"/>
                      </a:lnTo>
                      <a:lnTo>
                        <a:pt x="1174" y="483"/>
                      </a:lnTo>
                      <a:lnTo>
                        <a:pt x="1195" y="435"/>
                      </a:lnTo>
                      <a:lnTo>
                        <a:pt x="1212" y="409"/>
                      </a:lnTo>
                      <a:lnTo>
                        <a:pt x="1267" y="385"/>
                      </a:lnTo>
                      <a:lnTo>
                        <a:pt x="1293" y="354"/>
                      </a:lnTo>
                      <a:lnTo>
                        <a:pt x="1303" y="330"/>
                      </a:lnTo>
                      <a:lnTo>
                        <a:pt x="1277" y="298"/>
                      </a:lnTo>
                      <a:lnTo>
                        <a:pt x="1250" y="269"/>
                      </a:lnTo>
                      <a:lnTo>
                        <a:pt x="1224" y="233"/>
                      </a:lnTo>
                      <a:lnTo>
                        <a:pt x="1207" y="201"/>
                      </a:lnTo>
                      <a:lnTo>
                        <a:pt x="1196" y="130"/>
                      </a:lnTo>
                      <a:lnTo>
                        <a:pt x="1199" y="127"/>
                      </a:lnTo>
                      <a:lnTo>
                        <a:pt x="1185" y="119"/>
                      </a:lnTo>
                      <a:lnTo>
                        <a:pt x="1159" y="101"/>
                      </a:lnTo>
                      <a:lnTo>
                        <a:pt x="1137" y="75"/>
                      </a:lnTo>
                      <a:lnTo>
                        <a:pt x="1124" y="55"/>
                      </a:lnTo>
                      <a:lnTo>
                        <a:pt x="1117" y="58"/>
                      </a:lnTo>
                      <a:lnTo>
                        <a:pt x="1105" y="68"/>
                      </a:lnTo>
                      <a:lnTo>
                        <a:pt x="1096" y="80"/>
                      </a:lnTo>
                      <a:lnTo>
                        <a:pt x="1087" y="87"/>
                      </a:lnTo>
                      <a:lnTo>
                        <a:pt x="1056" y="95"/>
                      </a:lnTo>
                      <a:lnTo>
                        <a:pt x="1030" y="83"/>
                      </a:lnTo>
                      <a:lnTo>
                        <a:pt x="1013" y="76"/>
                      </a:lnTo>
                      <a:lnTo>
                        <a:pt x="1008" y="77"/>
                      </a:lnTo>
                      <a:lnTo>
                        <a:pt x="999" y="90"/>
                      </a:lnTo>
                      <a:lnTo>
                        <a:pt x="992" y="97"/>
                      </a:lnTo>
                      <a:lnTo>
                        <a:pt x="980" y="104"/>
                      </a:lnTo>
                      <a:lnTo>
                        <a:pt x="973" y="88"/>
                      </a:lnTo>
                      <a:lnTo>
                        <a:pt x="959" y="81"/>
                      </a:lnTo>
                      <a:lnTo>
                        <a:pt x="942" y="77"/>
                      </a:lnTo>
                      <a:lnTo>
                        <a:pt x="915" y="75"/>
                      </a:lnTo>
                      <a:lnTo>
                        <a:pt x="904" y="62"/>
                      </a:lnTo>
                      <a:lnTo>
                        <a:pt x="895" y="43"/>
                      </a:lnTo>
                      <a:lnTo>
                        <a:pt x="872" y="22"/>
                      </a:lnTo>
                      <a:lnTo>
                        <a:pt x="848" y="0"/>
                      </a:lnTo>
                      <a:lnTo>
                        <a:pt x="841" y="7"/>
                      </a:lnTo>
                      <a:lnTo>
                        <a:pt x="817" y="16"/>
                      </a:lnTo>
                      <a:lnTo>
                        <a:pt x="788" y="7"/>
                      </a:lnTo>
                      <a:lnTo>
                        <a:pt x="773" y="12"/>
                      </a:lnTo>
                      <a:lnTo>
                        <a:pt x="781" y="30"/>
                      </a:lnTo>
                      <a:lnTo>
                        <a:pt x="792" y="43"/>
                      </a:lnTo>
                      <a:lnTo>
                        <a:pt x="786" y="52"/>
                      </a:lnTo>
                      <a:lnTo>
                        <a:pt x="792" y="84"/>
                      </a:lnTo>
                      <a:lnTo>
                        <a:pt x="783" y="93"/>
                      </a:lnTo>
                      <a:lnTo>
                        <a:pt x="759" y="93"/>
                      </a:lnTo>
                      <a:lnTo>
                        <a:pt x="740" y="105"/>
                      </a:lnTo>
                      <a:lnTo>
                        <a:pt x="690" y="111"/>
                      </a:lnTo>
                      <a:lnTo>
                        <a:pt x="687" y="118"/>
                      </a:lnTo>
                      <a:lnTo>
                        <a:pt x="687" y="129"/>
                      </a:lnTo>
                      <a:lnTo>
                        <a:pt x="683" y="140"/>
                      </a:lnTo>
                      <a:lnTo>
                        <a:pt x="683" y="161"/>
                      </a:lnTo>
                      <a:lnTo>
                        <a:pt x="673" y="180"/>
                      </a:lnTo>
                      <a:lnTo>
                        <a:pt x="661" y="202"/>
                      </a:lnTo>
                      <a:lnTo>
                        <a:pt x="651" y="215"/>
                      </a:lnTo>
                      <a:lnTo>
                        <a:pt x="634" y="219"/>
                      </a:lnTo>
                      <a:lnTo>
                        <a:pt x="619" y="242"/>
                      </a:lnTo>
                      <a:lnTo>
                        <a:pt x="616" y="262"/>
                      </a:lnTo>
                      <a:lnTo>
                        <a:pt x="608" y="281"/>
                      </a:lnTo>
                      <a:lnTo>
                        <a:pt x="575" y="286"/>
                      </a:lnTo>
                      <a:lnTo>
                        <a:pt x="564" y="284"/>
                      </a:lnTo>
                      <a:lnTo>
                        <a:pt x="551" y="265"/>
                      </a:lnTo>
                      <a:lnTo>
                        <a:pt x="541" y="247"/>
                      </a:lnTo>
                      <a:lnTo>
                        <a:pt x="533" y="247"/>
                      </a:lnTo>
                      <a:lnTo>
                        <a:pt x="527" y="265"/>
                      </a:lnTo>
                      <a:lnTo>
                        <a:pt x="516" y="284"/>
                      </a:lnTo>
                      <a:lnTo>
                        <a:pt x="511" y="301"/>
                      </a:lnTo>
                      <a:lnTo>
                        <a:pt x="507" y="320"/>
                      </a:lnTo>
                      <a:lnTo>
                        <a:pt x="487" y="317"/>
                      </a:lnTo>
                      <a:lnTo>
                        <a:pt x="472" y="301"/>
                      </a:lnTo>
                      <a:lnTo>
                        <a:pt x="454" y="301"/>
                      </a:lnTo>
                      <a:lnTo>
                        <a:pt x="440" y="312"/>
                      </a:lnTo>
                      <a:lnTo>
                        <a:pt x="422" y="316"/>
                      </a:lnTo>
                      <a:lnTo>
                        <a:pt x="422" y="338"/>
                      </a:lnTo>
                      <a:lnTo>
                        <a:pt x="411" y="345"/>
                      </a:lnTo>
                      <a:lnTo>
                        <a:pt x="394" y="329"/>
                      </a:lnTo>
                      <a:lnTo>
                        <a:pt x="373" y="316"/>
                      </a:lnTo>
                      <a:lnTo>
                        <a:pt x="348" y="316"/>
                      </a:lnTo>
                      <a:lnTo>
                        <a:pt x="330" y="316"/>
                      </a:lnTo>
                      <a:lnTo>
                        <a:pt x="315" y="334"/>
                      </a:lnTo>
                      <a:lnTo>
                        <a:pt x="273" y="337"/>
                      </a:lnTo>
                      <a:lnTo>
                        <a:pt x="269" y="362"/>
                      </a:lnTo>
                      <a:lnTo>
                        <a:pt x="253" y="362"/>
                      </a:lnTo>
                      <a:lnTo>
                        <a:pt x="237" y="372"/>
                      </a:lnTo>
                      <a:lnTo>
                        <a:pt x="233" y="388"/>
                      </a:lnTo>
                      <a:lnTo>
                        <a:pt x="236" y="401"/>
                      </a:lnTo>
                      <a:lnTo>
                        <a:pt x="242" y="413"/>
                      </a:lnTo>
                      <a:lnTo>
                        <a:pt x="247" y="427"/>
                      </a:lnTo>
                      <a:lnTo>
                        <a:pt x="230" y="435"/>
                      </a:lnTo>
                      <a:lnTo>
                        <a:pt x="197" y="448"/>
                      </a:lnTo>
                      <a:lnTo>
                        <a:pt x="183" y="462"/>
                      </a:lnTo>
                      <a:lnTo>
                        <a:pt x="186" y="485"/>
                      </a:lnTo>
                      <a:lnTo>
                        <a:pt x="193" y="510"/>
                      </a:lnTo>
                      <a:lnTo>
                        <a:pt x="185" y="517"/>
                      </a:lnTo>
                      <a:lnTo>
                        <a:pt x="167" y="517"/>
                      </a:lnTo>
                      <a:lnTo>
                        <a:pt x="153" y="517"/>
                      </a:lnTo>
                      <a:lnTo>
                        <a:pt x="129" y="502"/>
                      </a:lnTo>
                      <a:lnTo>
                        <a:pt x="104" y="494"/>
                      </a:lnTo>
                      <a:lnTo>
                        <a:pt x="94" y="498"/>
                      </a:lnTo>
                      <a:lnTo>
                        <a:pt x="78" y="509"/>
                      </a:lnTo>
                      <a:lnTo>
                        <a:pt x="65" y="517"/>
                      </a:lnTo>
                      <a:lnTo>
                        <a:pt x="57" y="537"/>
                      </a:lnTo>
                      <a:lnTo>
                        <a:pt x="58" y="548"/>
                      </a:lnTo>
                      <a:lnTo>
                        <a:pt x="78" y="564"/>
                      </a:lnTo>
                      <a:lnTo>
                        <a:pt x="78" y="571"/>
                      </a:lnTo>
                      <a:lnTo>
                        <a:pt x="78" y="592"/>
                      </a:lnTo>
                      <a:lnTo>
                        <a:pt x="78" y="620"/>
                      </a:lnTo>
                      <a:lnTo>
                        <a:pt x="68" y="631"/>
                      </a:lnTo>
                      <a:lnTo>
                        <a:pt x="56" y="635"/>
                      </a:lnTo>
                      <a:lnTo>
                        <a:pt x="39" y="635"/>
                      </a:lnTo>
                      <a:lnTo>
                        <a:pt x="32" y="641"/>
                      </a:lnTo>
                      <a:lnTo>
                        <a:pt x="25" y="646"/>
                      </a:lnTo>
                      <a:lnTo>
                        <a:pt x="21" y="646"/>
                      </a:lnTo>
                      <a:lnTo>
                        <a:pt x="4" y="646"/>
                      </a:lnTo>
                      <a:lnTo>
                        <a:pt x="0" y="653"/>
                      </a:lnTo>
                      <a:lnTo>
                        <a:pt x="0" y="664"/>
                      </a:lnTo>
                      <a:lnTo>
                        <a:pt x="4" y="670"/>
                      </a:lnTo>
                      <a:lnTo>
                        <a:pt x="13" y="664"/>
                      </a:lnTo>
                      <a:lnTo>
                        <a:pt x="285" y="660"/>
                      </a:lnTo>
                      <a:lnTo>
                        <a:pt x="278" y="613"/>
                      </a:lnTo>
                      <a:lnTo>
                        <a:pt x="788" y="583"/>
                      </a:lnTo>
                      <a:lnTo>
                        <a:pt x="1056" y="555"/>
                      </a:lnTo>
                      <a:lnTo>
                        <a:pt x="1089" y="537"/>
                      </a:lnTo>
                      <a:lnTo>
                        <a:pt x="1110" y="523"/>
                      </a:lnTo>
                      <a:close/>
                    </a:path>
                  </a:pathLst>
                </a:custGeom>
                <a:grp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65" name="Freeform 46">
                  <a:extLst>
                    <a:ext uri="{FF2B5EF4-FFF2-40B4-BE49-F238E27FC236}">
                      <a16:creationId xmlns:a16="http://schemas.microsoft.com/office/drawing/2014/main" id="{A25E6F88-3950-EC6A-E8D3-C619E6C6511B}"/>
                    </a:ext>
                  </a:extLst>
                </p:cNvPr>
                <p:cNvSpPr/>
                <p:nvPr/>
              </p:nvSpPr>
              <p:spPr bwMode="auto">
                <a:xfrm>
                  <a:off x="5032375" y="1957388"/>
                  <a:ext cx="625475" cy="544512"/>
                </a:xfrm>
                <a:custGeom>
                  <a:cxnLst>
                    <a:cxn ang="0">
                      <a:pos x="1106" y="888"/>
                    </a:cxn>
                    <a:cxn ang="0">
                      <a:pos x="1127" y="881"/>
                    </a:cxn>
                    <a:cxn ang="0">
                      <a:pos x="1138" y="876"/>
                    </a:cxn>
                    <a:cxn ang="0">
                      <a:pos x="1162" y="870"/>
                    </a:cxn>
                    <a:cxn ang="0">
                      <a:pos x="1184" y="855"/>
                    </a:cxn>
                    <a:cxn ang="0">
                      <a:pos x="1184" y="806"/>
                    </a:cxn>
                    <a:cxn ang="0">
                      <a:pos x="1164" y="783"/>
                    </a:cxn>
                    <a:cxn ang="0">
                      <a:pos x="1171" y="752"/>
                    </a:cxn>
                    <a:cxn ang="0">
                      <a:pos x="1134" y="774"/>
                    </a:cxn>
                    <a:cxn ang="0">
                      <a:pos x="1106" y="726"/>
                    </a:cxn>
                    <a:cxn ang="0">
                      <a:pos x="1116" y="680"/>
                    </a:cxn>
                    <a:cxn ang="0">
                      <a:pos x="1080" y="609"/>
                    </a:cxn>
                    <a:cxn ang="0">
                      <a:pos x="1006" y="577"/>
                    </a:cxn>
                    <a:cxn ang="0">
                      <a:pos x="942" y="523"/>
                    </a:cxn>
                    <a:cxn ang="0">
                      <a:pos x="949" y="468"/>
                    </a:cxn>
                    <a:cxn ang="0">
                      <a:pos x="960" y="423"/>
                    </a:cxn>
                    <a:cxn ang="0">
                      <a:pos x="960" y="372"/>
                    </a:cxn>
                    <a:cxn ang="0">
                      <a:pos x="912" y="354"/>
                    </a:cxn>
                    <a:cxn ang="0">
                      <a:pos x="888" y="380"/>
                    </a:cxn>
                    <a:cxn ang="0">
                      <a:pos x="869" y="311"/>
                    </a:cxn>
                    <a:cxn ang="0">
                      <a:pos x="758" y="211"/>
                    </a:cxn>
                    <a:cxn ang="0">
                      <a:pos x="729" y="106"/>
                    </a:cxn>
                    <a:cxn ang="0">
                      <a:pos x="734" y="50"/>
                    </a:cxn>
                    <a:cxn ang="0">
                      <a:pos x="0" y="10"/>
                    </a:cxn>
                    <a:cxn ang="0">
                      <a:pos x="18" y="29"/>
                    </a:cxn>
                    <a:cxn ang="0">
                      <a:pos x="17" y="64"/>
                    </a:cxn>
                    <a:cxn ang="0">
                      <a:pos x="22" y="76"/>
                    </a:cxn>
                    <a:cxn ang="0">
                      <a:pos x="25" y="79"/>
                    </a:cxn>
                    <a:cxn ang="0">
                      <a:pos x="40" y="86"/>
                    </a:cxn>
                    <a:cxn ang="0">
                      <a:pos x="58" y="117"/>
                    </a:cxn>
                    <a:cxn ang="0">
                      <a:pos x="65" y="135"/>
                    </a:cxn>
                    <a:cxn ang="0">
                      <a:pos x="94" y="182"/>
                    </a:cxn>
                    <a:cxn ang="0">
                      <a:pos x="146" y="182"/>
                    </a:cxn>
                    <a:cxn ang="0">
                      <a:pos x="129" y="233"/>
                    </a:cxn>
                    <a:cxn ang="0">
                      <a:pos x="146" y="283"/>
                    </a:cxn>
                    <a:cxn ang="0">
                      <a:pos x="168" y="323"/>
                    </a:cxn>
                    <a:cxn ang="0">
                      <a:pos x="196" y="823"/>
                    </a:cxn>
                    <a:cxn ang="0">
                      <a:pos x="1002" y="917"/>
                    </a:cxn>
                    <a:cxn ang="0">
                      <a:pos x="955" y="1030"/>
                    </a:cxn>
                    <a:cxn ang="0">
                      <a:pos x="1091" y="1006"/>
                    </a:cxn>
                    <a:cxn ang="0">
                      <a:pos x="1099" y="995"/>
                    </a:cxn>
                    <a:cxn ang="0">
                      <a:pos x="1106" y="988"/>
                    </a:cxn>
                    <a:cxn ang="0">
                      <a:pos x="1106" y="984"/>
                    </a:cxn>
                    <a:cxn ang="0">
                      <a:pos x="1091" y="962"/>
                    </a:cxn>
                    <a:cxn ang="0">
                      <a:pos x="1106" y="947"/>
                    </a:cxn>
                    <a:cxn ang="0">
                      <a:pos x="1107" y="917"/>
                    </a:cxn>
                    <a:cxn ang="0">
                      <a:pos x="1106" y="899"/>
                    </a:cxn>
                  </a:cxnLst>
                  <a:rect l="0" t="0" r="r" b="b"/>
                  <a:pathLst>
                    <a:path w="1184" h="1030">
                      <a:moveTo>
                        <a:pt x="1106" y="899"/>
                      </a:moveTo>
                      <a:lnTo>
                        <a:pt x="1106" y="888"/>
                      </a:lnTo>
                      <a:lnTo>
                        <a:pt x="1110" y="881"/>
                      </a:lnTo>
                      <a:lnTo>
                        <a:pt x="1127" y="881"/>
                      </a:lnTo>
                      <a:lnTo>
                        <a:pt x="1131" y="881"/>
                      </a:lnTo>
                      <a:lnTo>
                        <a:pt x="1138" y="876"/>
                      </a:lnTo>
                      <a:lnTo>
                        <a:pt x="1145" y="870"/>
                      </a:lnTo>
                      <a:lnTo>
                        <a:pt x="1162" y="870"/>
                      </a:lnTo>
                      <a:lnTo>
                        <a:pt x="1174" y="866"/>
                      </a:lnTo>
                      <a:lnTo>
                        <a:pt x="1184" y="855"/>
                      </a:lnTo>
                      <a:lnTo>
                        <a:pt x="1184" y="827"/>
                      </a:lnTo>
                      <a:lnTo>
                        <a:pt x="1184" y="806"/>
                      </a:lnTo>
                      <a:lnTo>
                        <a:pt x="1184" y="799"/>
                      </a:lnTo>
                      <a:lnTo>
                        <a:pt x="1164" y="783"/>
                      </a:lnTo>
                      <a:lnTo>
                        <a:pt x="1163" y="772"/>
                      </a:lnTo>
                      <a:lnTo>
                        <a:pt x="1171" y="752"/>
                      </a:lnTo>
                      <a:lnTo>
                        <a:pt x="1146" y="752"/>
                      </a:lnTo>
                      <a:lnTo>
                        <a:pt x="1134" y="774"/>
                      </a:lnTo>
                      <a:lnTo>
                        <a:pt x="1134" y="752"/>
                      </a:lnTo>
                      <a:lnTo>
                        <a:pt x="1106" y="726"/>
                      </a:lnTo>
                      <a:lnTo>
                        <a:pt x="1114" y="708"/>
                      </a:lnTo>
                      <a:lnTo>
                        <a:pt x="1116" y="680"/>
                      </a:lnTo>
                      <a:lnTo>
                        <a:pt x="1098" y="632"/>
                      </a:lnTo>
                      <a:lnTo>
                        <a:pt x="1080" y="609"/>
                      </a:lnTo>
                      <a:lnTo>
                        <a:pt x="1021" y="570"/>
                      </a:lnTo>
                      <a:lnTo>
                        <a:pt x="1006" y="577"/>
                      </a:lnTo>
                      <a:lnTo>
                        <a:pt x="971" y="552"/>
                      </a:lnTo>
                      <a:lnTo>
                        <a:pt x="942" y="523"/>
                      </a:lnTo>
                      <a:lnTo>
                        <a:pt x="942" y="497"/>
                      </a:lnTo>
                      <a:lnTo>
                        <a:pt x="949" y="468"/>
                      </a:lnTo>
                      <a:lnTo>
                        <a:pt x="955" y="448"/>
                      </a:lnTo>
                      <a:lnTo>
                        <a:pt x="960" y="423"/>
                      </a:lnTo>
                      <a:lnTo>
                        <a:pt x="973" y="390"/>
                      </a:lnTo>
                      <a:lnTo>
                        <a:pt x="960" y="372"/>
                      </a:lnTo>
                      <a:lnTo>
                        <a:pt x="942" y="354"/>
                      </a:lnTo>
                      <a:lnTo>
                        <a:pt x="912" y="354"/>
                      </a:lnTo>
                      <a:lnTo>
                        <a:pt x="901" y="365"/>
                      </a:lnTo>
                      <a:lnTo>
                        <a:pt x="888" y="380"/>
                      </a:lnTo>
                      <a:lnTo>
                        <a:pt x="869" y="354"/>
                      </a:lnTo>
                      <a:lnTo>
                        <a:pt x="869" y="311"/>
                      </a:lnTo>
                      <a:lnTo>
                        <a:pt x="842" y="280"/>
                      </a:lnTo>
                      <a:lnTo>
                        <a:pt x="758" y="211"/>
                      </a:lnTo>
                      <a:lnTo>
                        <a:pt x="729" y="157"/>
                      </a:lnTo>
                      <a:lnTo>
                        <a:pt x="729" y="106"/>
                      </a:lnTo>
                      <a:lnTo>
                        <a:pt x="729" y="54"/>
                      </a:lnTo>
                      <a:lnTo>
                        <a:pt x="734" y="50"/>
                      </a:lnTo>
                      <a:lnTo>
                        <a:pt x="680" y="0"/>
                      </a:lnTo>
                      <a:lnTo>
                        <a:pt x="0" y="10"/>
                      </a:lnTo>
                      <a:lnTo>
                        <a:pt x="6" y="19"/>
                      </a:lnTo>
                      <a:lnTo>
                        <a:pt x="18" y="29"/>
                      </a:lnTo>
                      <a:lnTo>
                        <a:pt x="22" y="54"/>
                      </a:lnTo>
                      <a:lnTo>
                        <a:pt x="17" y="64"/>
                      </a:lnTo>
                      <a:lnTo>
                        <a:pt x="22" y="76"/>
                      </a:lnTo>
                      <a:lnTo>
                        <a:pt x="22" y="76"/>
                      </a:lnTo>
                      <a:lnTo>
                        <a:pt x="25" y="79"/>
                      </a:lnTo>
                      <a:lnTo>
                        <a:pt x="25" y="79"/>
                      </a:lnTo>
                      <a:lnTo>
                        <a:pt x="32" y="83"/>
                      </a:lnTo>
                      <a:lnTo>
                        <a:pt x="40" y="86"/>
                      </a:lnTo>
                      <a:lnTo>
                        <a:pt x="51" y="90"/>
                      </a:lnTo>
                      <a:lnTo>
                        <a:pt x="58" y="117"/>
                      </a:lnTo>
                      <a:lnTo>
                        <a:pt x="67" y="137"/>
                      </a:lnTo>
                      <a:lnTo>
                        <a:pt x="65" y="135"/>
                      </a:lnTo>
                      <a:lnTo>
                        <a:pt x="86" y="162"/>
                      </a:lnTo>
                      <a:lnTo>
                        <a:pt x="94" y="182"/>
                      </a:lnTo>
                      <a:lnTo>
                        <a:pt x="133" y="182"/>
                      </a:lnTo>
                      <a:lnTo>
                        <a:pt x="146" y="182"/>
                      </a:lnTo>
                      <a:lnTo>
                        <a:pt x="146" y="207"/>
                      </a:lnTo>
                      <a:lnTo>
                        <a:pt x="129" y="233"/>
                      </a:lnTo>
                      <a:lnTo>
                        <a:pt x="115" y="258"/>
                      </a:lnTo>
                      <a:lnTo>
                        <a:pt x="146" y="283"/>
                      </a:lnTo>
                      <a:lnTo>
                        <a:pt x="156" y="314"/>
                      </a:lnTo>
                      <a:lnTo>
                        <a:pt x="168" y="323"/>
                      </a:lnTo>
                      <a:lnTo>
                        <a:pt x="199" y="339"/>
                      </a:lnTo>
                      <a:lnTo>
                        <a:pt x="196" y="823"/>
                      </a:lnTo>
                      <a:lnTo>
                        <a:pt x="196" y="937"/>
                      </a:lnTo>
                      <a:lnTo>
                        <a:pt x="1002" y="917"/>
                      </a:lnTo>
                      <a:lnTo>
                        <a:pt x="1008" y="949"/>
                      </a:lnTo>
                      <a:lnTo>
                        <a:pt x="955" y="1030"/>
                      </a:lnTo>
                      <a:lnTo>
                        <a:pt x="1088" y="1020"/>
                      </a:lnTo>
                      <a:lnTo>
                        <a:pt x="1091" y="1006"/>
                      </a:lnTo>
                      <a:lnTo>
                        <a:pt x="1099" y="995"/>
                      </a:lnTo>
                      <a:lnTo>
                        <a:pt x="1099" y="995"/>
                      </a:lnTo>
                      <a:lnTo>
                        <a:pt x="1103" y="991"/>
                      </a:lnTo>
                      <a:lnTo>
                        <a:pt x="1106" y="988"/>
                      </a:lnTo>
                      <a:lnTo>
                        <a:pt x="1106" y="984"/>
                      </a:lnTo>
                      <a:lnTo>
                        <a:pt x="1106" y="984"/>
                      </a:lnTo>
                      <a:lnTo>
                        <a:pt x="1096" y="966"/>
                      </a:lnTo>
                      <a:lnTo>
                        <a:pt x="1091" y="962"/>
                      </a:lnTo>
                      <a:lnTo>
                        <a:pt x="1096" y="952"/>
                      </a:lnTo>
                      <a:lnTo>
                        <a:pt x="1106" y="947"/>
                      </a:lnTo>
                      <a:lnTo>
                        <a:pt x="1110" y="931"/>
                      </a:lnTo>
                      <a:lnTo>
                        <a:pt x="1107" y="917"/>
                      </a:lnTo>
                      <a:lnTo>
                        <a:pt x="1110" y="905"/>
                      </a:lnTo>
                      <a:lnTo>
                        <a:pt x="1106" y="899"/>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66" name="Freeform 47">
                  <a:extLst>
                    <a:ext uri="{FF2B5EF4-FFF2-40B4-BE49-F238E27FC236}">
                      <a16:creationId xmlns:a16="http://schemas.microsoft.com/office/drawing/2014/main" id="{3B9DE766-DDB7-6A4F-2530-6B58FE268A5F}"/>
                    </a:ext>
                  </a:extLst>
                </p:cNvPr>
                <p:cNvSpPr/>
                <p:nvPr/>
              </p:nvSpPr>
              <p:spPr bwMode="auto">
                <a:xfrm>
                  <a:off x="4922838" y="914400"/>
                  <a:ext cx="603250" cy="703262"/>
                </a:xfrm>
                <a:custGeom>
                  <a:cxnLst>
                    <a:cxn ang="0">
                      <a:pos x="764" y="737"/>
                    </a:cxn>
                    <a:cxn ang="0">
                      <a:pos x="789" y="584"/>
                    </a:cxn>
                    <a:cxn ang="0">
                      <a:pos x="930" y="440"/>
                    </a:cxn>
                    <a:cxn ang="0">
                      <a:pos x="1142" y="303"/>
                    </a:cxn>
                    <a:cxn ang="0">
                      <a:pos x="1008" y="281"/>
                    </a:cxn>
                    <a:cxn ang="0">
                      <a:pos x="912" y="285"/>
                    </a:cxn>
                    <a:cxn ang="0">
                      <a:pos x="847" y="303"/>
                    </a:cxn>
                    <a:cxn ang="0">
                      <a:pos x="808" y="262"/>
                    </a:cxn>
                    <a:cxn ang="0">
                      <a:pos x="729" y="244"/>
                    </a:cxn>
                    <a:cxn ang="0">
                      <a:pos x="703" y="231"/>
                    </a:cxn>
                    <a:cxn ang="0">
                      <a:pos x="625" y="199"/>
                    </a:cxn>
                    <a:cxn ang="0">
                      <a:pos x="678" y="200"/>
                    </a:cxn>
                    <a:cxn ang="0">
                      <a:pos x="628" y="190"/>
                    </a:cxn>
                    <a:cxn ang="0">
                      <a:pos x="576" y="190"/>
                    </a:cxn>
                    <a:cxn ang="0">
                      <a:pos x="536" y="210"/>
                    </a:cxn>
                    <a:cxn ang="0">
                      <a:pos x="476" y="185"/>
                    </a:cxn>
                    <a:cxn ang="0">
                      <a:pos x="442" y="185"/>
                    </a:cxn>
                    <a:cxn ang="0">
                      <a:pos x="376" y="133"/>
                    </a:cxn>
                    <a:cxn ang="0">
                      <a:pos x="361" y="108"/>
                    </a:cxn>
                    <a:cxn ang="0">
                      <a:pos x="318" y="108"/>
                    </a:cxn>
                    <a:cxn ang="0">
                      <a:pos x="297" y="89"/>
                    </a:cxn>
                    <a:cxn ang="0">
                      <a:pos x="321" y="45"/>
                    </a:cxn>
                    <a:cxn ang="0">
                      <a:pos x="326" y="14"/>
                    </a:cxn>
                    <a:cxn ang="0">
                      <a:pos x="308" y="0"/>
                    </a:cxn>
                    <a:cxn ang="0">
                      <a:pos x="296" y="63"/>
                    </a:cxn>
                    <a:cxn ang="0">
                      <a:pos x="0" y="89"/>
                    </a:cxn>
                    <a:cxn ang="0">
                      <a:pos x="10" y="124"/>
                    </a:cxn>
                    <a:cxn ang="0">
                      <a:pos x="20" y="143"/>
                    </a:cxn>
                    <a:cxn ang="0">
                      <a:pos x="18" y="171"/>
                    </a:cxn>
                    <a:cxn ang="0">
                      <a:pos x="10" y="185"/>
                    </a:cxn>
                    <a:cxn ang="0">
                      <a:pos x="14" y="219"/>
                    </a:cxn>
                    <a:cxn ang="0">
                      <a:pos x="10" y="276"/>
                    </a:cxn>
                    <a:cxn ang="0">
                      <a:pos x="32" y="353"/>
                    </a:cxn>
                    <a:cxn ang="0">
                      <a:pos x="50" y="426"/>
                    </a:cxn>
                    <a:cxn ang="0">
                      <a:pos x="54" y="573"/>
                    </a:cxn>
                    <a:cxn ang="0">
                      <a:pos x="64" y="629"/>
                    </a:cxn>
                    <a:cxn ang="0">
                      <a:pos x="71" y="668"/>
                    </a:cxn>
                    <a:cxn ang="0">
                      <a:pos x="92" y="698"/>
                    </a:cxn>
                    <a:cxn ang="0">
                      <a:pos x="97" y="747"/>
                    </a:cxn>
                    <a:cxn ang="0">
                      <a:pos x="88" y="782"/>
                    </a:cxn>
                    <a:cxn ang="0">
                      <a:pos x="89" y="790"/>
                    </a:cxn>
                    <a:cxn ang="0">
                      <a:pos x="57" y="820"/>
                    </a:cxn>
                    <a:cxn ang="0">
                      <a:pos x="45" y="844"/>
                    </a:cxn>
                    <a:cxn ang="0">
                      <a:pos x="52" y="866"/>
                    </a:cxn>
                    <a:cxn ang="0">
                      <a:pos x="68" y="893"/>
                    </a:cxn>
                    <a:cxn ang="0">
                      <a:pos x="100" y="915"/>
                    </a:cxn>
                    <a:cxn ang="0">
                      <a:pos x="100" y="1330"/>
                    </a:cxn>
                    <a:cxn ang="0">
                      <a:pos x="952" y="1280"/>
                    </a:cxn>
                    <a:cxn ang="0">
                      <a:pos x="911" y="1209"/>
                    </a:cxn>
                    <a:cxn ang="0">
                      <a:pos x="863" y="1166"/>
                    </a:cxn>
                    <a:cxn ang="0">
                      <a:pos x="759" y="1083"/>
                    </a:cxn>
                    <a:cxn ang="0">
                      <a:pos x="689" y="1037"/>
                    </a:cxn>
                    <a:cxn ang="0">
                      <a:pos x="703" y="872"/>
                    </a:cxn>
                    <a:cxn ang="0">
                      <a:pos x="669" y="847"/>
                    </a:cxn>
                    <a:cxn ang="0">
                      <a:pos x="700" y="777"/>
                    </a:cxn>
                  </a:cxnLst>
                  <a:rect l="0" t="0" r="r" b="b"/>
                  <a:pathLst>
                    <a:path w="1142" h="1330">
                      <a:moveTo>
                        <a:pt x="700" y="777"/>
                      </a:moveTo>
                      <a:lnTo>
                        <a:pt x="764" y="737"/>
                      </a:lnTo>
                      <a:lnTo>
                        <a:pt x="765" y="608"/>
                      </a:lnTo>
                      <a:lnTo>
                        <a:pt x="789" y="584"/>
                      </a:lnTo>
                      <a:lnTo>
                        <a:pt x="883" y="496"/>
                      </a:lnTo>
                      <a:lnTo>
                        <a:pt x="930" y="440"/>
                      </a:lnTo>
                      <a:lnTo>
                        <a:pt x="1019" y="378"/>
                      </a:lnTo>
                      <a:lnTo>
                        <a:pt x="1142" y="303"/>
                      </a:lnTo>
                      <a:lnTo>
                        <a:pt x="1101" y="293"/>
                      </a:lnTo>
                      <a:lnTo>
                        <a:pt x="1008" y="281"/>
                      </a:lnTo>
                      <a:lnTo>
                        <a:pt x="930" y="269"/>
                      </a:lnTo>
                      <a:lnTo>
                        <a:pt x="912" y="285"/>
                      </a:lnTo>
                      <a:lnTo>
                        <a:pt x="891" y="303"/>
                      </a:lnTo>
                      <a:lnTo>
                        <a:pt x="847" y="303"/>
                      </a:lnTo>
                      <a:lnTo>
                        <a:pt x="833" y="278"/>
                      </a:lnTo>
                      <a:lnTo>
                        <a:pt x="808" y="262"/>
                      </a:lnTo>
                      <a:lnTo>
                        <a:pt x="748" y="244"/>
                      </a:lnTo>
                      <a:lnTo>
                        <a:pt x="729" y="244"/>
                      </a:lnTo>
                      <a:lnTo>
                        <a:pt x="711" y="236"/>
                      </a:lnTo>
                      <a:lnTo>
                        <a:pt x="703" y="231"/>
                      </a:lnTo>
                      <a:lnTo>
                        <a:pt x="654" y="222"/>
                      </a:lnTo>
                      <a:lnTo>
                        <a:pt x="625" y="199"/>
                      </a:lnTo>
                      <a:lnTo>
                        <a:pt x="658" y="210"/>
                      </a:lnTo>
                      <a:lnTo>
                        <a:pt x="678" y="200"/>
                      </a:lnTo>
                      <a:lnTo>
                        <a:pt x="657" y="190"/>
                      </a:lnTo>
                      <a:lnTo>
                        <a:pt x="628" y="190"/>
                      </a:lnTo>
                      <a:lnTo>
                        <a:pt x="600" y="190"/>
                      </a:lnTo>
                      <a:lnTo>
                        <a:pt x="576" y="190"/>
                      </a:lnTo>
                      <a:lnTo>
                        <a:pt x="547" y="196"/>
                      </a:lnTo>
                      <a:lnTo>
                        <a:pt x="536" y="210"/>
                      </a:lnTo>
                      <a:lnTo>
                        <a:pt x="511" y="210"/>
                      </a:lnTo>
                      <a:lnTo>
                        <a:pt x="476" y="185"/>
                      </a:lnTo>
                      <a:lnTo>
                        <a:pt x="461" y="185"/>
                      </a:lnTo>
                      <a:lnTo>
                        <a:pt x="442" y="185"/>
                      </a:lnTo>
                      <a:lnTo>
                        <a:pt x="399" y="176"/>
                      </a:lnTo>
                      <a:lnTo>
                        <a:pt x="376" y="133"/>
                      </a:lnTo>
                      <a:lnTo>
                        <a:pt x="376" y="126"/>
                      </a:lnTo>
                      <a:lnTo>
                        <a:pt x="361" y="108"/>
                      </a:lnTo>
                      <a:lnTo>
                        <a:pt x="340" y="108"/>
                      </a:lnTo>
                      <a:lnTo>
                        <a:pt x="318" y="108"/>
                      </a:lnTo>
                      <a:lnTo>
                        <a:pt x="303" y="108"/>
                      </a:lnTo>
                      <a:lnTo>
                        <a:pt x="297" y="89"/>
                      </a:lnTo>
                      <a:lnTo>
                        <a:pt x="315" y="64"/>
                      </a:lnTo>
                      <a:lnTo>
                        <a:pt x="321" y="45"/>
                      </a:lnTo>
                      <a:lnTo>
                        <a:pt x="340" y="27"/>
                      </a:lnTo>
                      <a:lnTo>
                        <a:pt x="326" y="14"/>
                      </a:lnTo>
                      <a:lnTo>
                        <a:pt x="326" y="7"/>
                      </a:lnTo>
                      <a:lnTo>
                        <a:pt x="308" y="0"/>
                      </a:lnTo>
                      <a:lnTo>
                        <a:pt x="308" y="56"/>
                      </a:lnTo>
                      <a:lnTo>
                        <a:pt x="296" y="63"/>
                      </a:lnTo>
                      <a:lnTo>
                        <a:pt x="288" y="89"/>
                      </a:lnTo>
                      <a:lnTo>
                        <a:pt x="0" y="89"/>
                      </a:lnTo>
                      <a:lnTo>
                        <a:pt x="6" y="108"/>
                      </a:lnTo>
                      <a:lnTo>
                        <a:pt x="10" y="124"/>
                      </a:lnTo>
                      <a:lnTo>
                        <a:pt x="10" y="131"/>
                      </a:lnTo>
                      <a:lnTo>
                        <a:pt x="20" y="143"/>
                      </a:lnTo>
                      <a:lnTo>
                        <a:pt x="23" y="160"/>
                      </a:lnTo>
                      <a:lnTo>
                        <a:pt x="18" y="171"/>
                      </a:lnTo>
                      <a:lnTo>
                        <a:pt x="10" y="181"/>
                      </a:lnTo>
                      <a:lnTo>
                        <a:pt x="10" y="185"/>
                      </a:lnTo>
                      <a:lnTo>
                        <a:pt x="10" y="207"/>
                      </a:lnTo>
                      <a:lnTo>
                        <a:pt x="14" y="219"/>
                      </a:lnTo>
                      <a:lnTo>
                        <a:pt x="16" y="246"/>
                      </a:lnTo>
                      <a:lnTo>
                        <a:pt x="10" y="276"/>
                      </a:lnTo>
                      <a:lnTo>
                        <a:pt x="20" y="304"/>
                      </a:lnTo>
                      <a:lnTo>
                        <a:pt x="32" y="353"/>
                      </a:lnTo>
                      <a:lnTo>
                        <a:pt x="50" y="383"/>
                      </a:lnTo>
                      <a:lnTo>
                        <a:pt x="50" y="426"/>
                      </a:lnTo>
                      <a:lnTo>
                        <a:pt x="54" y="507"/>
                      </a:lnTo>
                      <a:lnTo>
                        <a:pt x="54" y="573"/>
                      </a:lnTo>
                      <a:lnTo>
                        <a:pt x="54" y="615"/>
                      </a:lnTo>
                      <a:lnTo>
                        <a:pt x="64" y="629"/>
                      </a:lnTo>
                      <a:lnTo>
                        <a:pt x="71" y="639"/>
                      </a:lnTo>
                      <a:lnTo>
                        <a:pt x="71" y="668"/>
                      </a:lnTo>
                      <a:lnTo>
                        <a:pt x="82" y="683"/>
                      </a:lnTo>
                      <a:lnTo>
                        <a:pt x="92" y="698"/>
                      </a:lnTo>
                      <a:lnTo>
                        <a:pt x="97" y="726"/>
                      </a:lnTo>
                      <a:lnTo>
                        <a:pt x="97" y="747"/>
                      </a:lnTo>
                      <a:lnTo>
                        <a:pt x="97" y="770"/>
                      </a:lnTo>
                      <a:lnTo>
                        <a:pt x="88" y="782"/>
                      </a:lnTo>
                      <a:lnTo>
                        <a:pt x="88" y="780"/>
                      </a:lnTo>
                      <a:lnTo>
                        <a:pt x="89" y="790"/>
                      </a:lnTo>
                      <a:lnTo>
                        <a:pt x="72" y="807"/>
                      </a:lnTo>
                      <a:lnTo>
                        <a:pt x="57" y="820"/>
                      </a:lnTo>
                      <a:lnTo>
                        <a:pt x="45" y="836"/>
                      </a:lnTo>
                      <a:lnTo>
                        <a:pt x="45" y="844"/>
                      </a:lnTo>
                      <a:lnTo>
                        <a:pt x="45" y="855"/>
                      </a:lnTo>
                      <a:lnTo>
                        <a:pt x="52" y="866"/>
                      </a:lnTo>
                      <a:lnTo>
                        <a:pt x="63" y="880"/>
                      </a:lnTo>
                      <a:lnTo>
                        <a:pt x="68" y="893"/>
                      </a:lnTo>
                      <a:lnTo>
                        <a:pt x="92" y="902"/>
                      </a:lnTo>
                      <a:lnTo>
                        <a:pt x="100" y="915"/>
                      </a:lnTo>
                      <a:lnTo>
                        <a:pt x="114" y="931"/>
                      </a:lnTo>
                      <a:lnTo>
                        <a:pt x="100" y="1330"/>
                      </a:lnTo>
                      <a:lnTo>
                        <a:pt x="950" y="1313"/>
                      </a:lnTo>
                      <a:lnTo>
                        <a:pt x="952" y="1280"/>
                      </a:lnTo>
                      <a:lnTo>
                        <a:pt x="950" y="1247"/>
                      </a:lnTo>
                      <a:lnTo>
                        <a:pt x="911" y="1209"/>
                      </a:lnTo>
                      <a:lnTo>
                        <a:pt x="879" y="1187"/>
                      </a:lnTo>
                      <a:lnTo>
                        <a:pt x="863" y="1166"/>
                      </a:lnTo>
                      <a:lnTo>
                        <a:pt x="820" y="1119"/>
                      </a:lnTo>
                      <a:lnTo>
                        <a:pt x="759" y="1083"/>
                      </a:lnTo>
                      <a:lnTo>
                        <a:pt x="716" y="1061"/>
                      </a:lnTo>
                      <a:lnTo>
                        <a:pt x="689" y="1037"/>
                      </a:lnTo>
                      <a:lnTo>
                        <a:pt x="691" y="951"/>
                      </a:lnTo>
                      <a:lnTo>
                        <a:pt x="703" y="872"/>
                      </a:lnTo>
                      <a:lnTo>
                        <a:pt x="690" y="872"/>
                      </a:lnTo>
                      <a:lnTo>
                        <a:pt x="669" y="847"/>
                      </a:lnTo>
                      <a:lnTo>
                        <a:pt x="690" y="795"/>
                      </a:lnTo>
                      <a:lnTo>
                        <a:pt x="700" y="777"/>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67" name="Line 48">
                  <a:extLst>
                    <a:ext uri="{FF2B5EF4-FFF2-40B4-BE49-F238E27FC236}">
                      <a16:creationId xmlns:a16="http://schemas.microsoft.com/office/drawing/2014/main" id="{B32DC3B5-2DCE-E2BC-3A22-1D4776216D69}"/>
                    </a:ext>
                  </a:extLst>
                </p:cNvPr>
                <p:cNvSpPr>
                  <a:spLocks noChangeShapeType="1"/>
                </p:cNvSpPr>
                <p:nvPr/>
              </p:nvSpPr>
              <p:spPr bwMode="auto">
                <a:xfrm>
                  <a:off x="5335588" y="1246188"/>
                  <a:ext cx="1587" cy="1587"/>
                </a:xfrm>
                <a:prstGeom prst="line">
                  <a:avLst/>
                </a:prstGeom>
                <a:grpFill/>
                <a:ln w="6350">
                  <a:solidFill>
                    <a:schemeClr val="bg1"/>
                  </a:solidFill>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68" name="Line 49">
                  <a:extLst>
                    <a:ext uri="{FF2B5EF4-FFF2-40B4-BE49-F238E27FC236}">
                      <a16:creationId xmlns:a16="http://schemas.microsoft.com/office/drawing/2014/main" id="{388DFDAE-A5BB-FC14-94A5-2875712A0367}"/>
                    </a:ext>
                  </a:extLst>
                </p:cNvPr>
                <p:cNvSpPr>
                  <a:spLocks noChangeShapeType="1"/>
                </p:cNvSpPr>
                <p:nvPr/>
              </p:nvSpPr>
              <p:spPr bwMode="auto">
                <a:xfrm>
                  <a:off x="5335588" y="1246188"/>
                  <a:ext cx="1587" cy="1587"/>
                </a:xfrm>
                <a:prstGeom prst="line">
                  <a:avLst/>
                </a:prstGeom>
                <a:grp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69" name="Freeform 50">
                  <a:extLst>
                    <a:ext uri="{FF2B5EF4-FFF2-40B4-BE49-F238E27FC236}">
                      <a16:creationId xmlns:a16="http://schemas.microsoft.com/office/drawing/2014/main" id="{C49005ED-B93D-2B99-A803-D81809685609}"/>
                    </a:ext>
                  </a:extLst>
                </p:cNvPr>
                <p:cNvSpPr/>
                <p:nvPr/>
              </p:nvSpPr>
              <p:spPr bwMode="auto">
                <a:xfrm>
                  <a:off x="5476875" y="1120775"/>
                  <a:ext cx="708025" cy="663575"/>
                </a:xfrm>
                <a:custGeom>
                  <a:cxnLst>
                    <a:cxn ang="0">
                      <a:pos x="64" y="185"/>
                    </a:cxn>
                    <a:cxn ang="0">
                      <a:pos x="196" y="126"/>
                    </a:cxn>
                    <a:cxn ang="0">
                      <a:pos x="303" y="20"/>
                    </a:cxn>
                    <a:cxn ang="0">
                      <a:pos x="368" y="21"/>
                    </a:cxn>
                    <a:cxn ang="0">
                      <a:pos x="318" y="67"/>
                    </a:cxn>
                    <a:cxn ang="0">
                      <a:pos x="304" y="88"/>
                    </a:cxn>
                    <a:cxn ang="0">
                      <a:pos x="317" y="133"/>
                    </a:cxn>
                    <a:cxn ang="0">
                      <a:pos x="428" y="158"/>
                    </a:cxn>
                    <a:cxn ang="0">
                      <a:pos x="594" y="221"/>
                    </a:cxn>
                    <a:cxn ang="0">
                      <a:pos x="747" y="146"/>
                    </a:cxn>
                    <a:cxn ang="0">
                      <a:pos x="922" y="174"/>
                    </a:cxn>
                    <a:cxn ang="0">
                      <a:pos x="1009" y="257"/>
                    </a:cxn>
                    <a:cxn ang="0">
                      <a:pos x="1048" y="269"/>
                    </a:cxn>
                    <a:cxn ang="0">
                      <a:pos x="1073" y="251"/>
                    </a:cxn>
                    <a:cxn ang="0">
                      <a:pos x="1083" y="268"/>
                    </a:cxn>
                    <a:cxn ang="0">
                      <a:pos x="1050" y="279"/>
                    </a:cxn>
                    <a:cxn ang="0">
                      <a:pos x="919" y="275"/>
                    </a:cxn>
                    <a:cxn ang="0">
                      <a:pos x="907" y="328"/>
                    </a:cxn>
                    <a:cxn ang="0">
                      <a:pos x="944" y="336"/>
                    </a:cxn>
                    <a:cxn ang="0">
                      <a:pos x="937" y="325"/>
                    </a:cxn>
                    <a:cxn ang="0">
                      <a:pos x="955" y="346"/>
                    </a:cxn>
                    <a:cxn ang="0">
                      <a:pos x="966" y="354"/>
                    </a:cxn>
                    <a:cxn ang="0">
                      <a:pos x="1022" y="383"/>
                    </a:cxn>
                    <a:cxn ang="0">
                      <a:pos x="1137" y="482"/>
                    </a:cxn>
                    <a:cxn ang="0">
                      <a:pos x="1145" y="504"/>
                    </a:cxn>
                    <a:cxn ang="0">
                      <a:pos x="1152" y="525"/>
                    </a:cxn>
                    <a:cxn ang="0">
                      <a:pos x="1127" y="686"/>
                    </a:cxn>
                    <a:cxn ang="0">
                      <a:pos x="1094" y="725"/>
                    </a:cxn>
                    <a:cxn ang="0">
                      <a:pos x="1120" y="800"/>
                    </a:cxn>
                    <a:cxn ang="0">
                      <a:pos x="1147" y="775"/>
                    </a:cxn>
                    <a:cxn ang="0">
                      <a:pos x="1161" y="750"/>
                    </a:cxn>
                    <a:cxn ang="0">
                      <a:pos x="1174" y="725"/>
                    </a:cxn>
                    <a:cxn ang="0">
                      <a:pos x="1208" y="698"/>
                    </a:cxn>
                    <a:cxn ang="0">
                      <a:pos x="1283" y="716"/>
                    </a:cxn>
                    <a:cxn ang="0">
                      <a:pos x="1338" y="918"/>
                    </a:cxn>
                    <a:cxn ang="0">
                      <a:pos x="1298" y="990"/>
                    </a:cxn>
                    <a:cxn ang="0">
                      <a:pos x="1240" y="1130"/>
                    </a:cxn>
                    <a:cxn ang="0">
                      <a:pos x="657" y="1255"/>
                    </a:cxn>
                    <a:cxn ang="0">
                      <a:pos x="733" y="1012"/>
                    </a:cxn>
                    <a:cxn ang="0">
                      <a:pos x="669" y="834"/>
                    </a:cxn>
                    <a:cxn ang="0">
                      <a:pos x="676" y="723"/>
                    </a:cxn>
                    <a:cxn ang="0">
                      <a:pos x="704" y="586"/>
                    </a:cxn>
                    <a:cxn ang="0">
                      <a:pos x="775" y="491"/>
                    </a:cxn>
                    <a:cxn ang="0">
                      <a:pos x="783" y="565"/>
                    </a:cxn>
                    <a:cxn ang="0">
                      <a:pos x="797" y="566"/>
                    </a:cxn>
                    <a:cxn ang="0">
                      <a:pos x="818" y="516"/>
                    </a:cxn>
                    <a:cxn ang="0">
                      <a:pos x="864" y="432"/>
                    </a:cxn>
                    <a:cxn ang="0">
                      <a:pos x="875" y="358"/>
                    </a:cxn>
                    <a:cxn ang="0">
                      <a:pos x="901" y="342"/>
                    </a:cxn>
                    <a:cxn ang="0">
                      <a:pos x="836" y="283"/>
                    </a:cxn>
                    <a:cxn ang="0">
                      <a:pos x="653" y="336"/>
                    </a:cxn>
                    <a:cxn ang="0">
                      <a:pos x="611" y="342"/>
                    </a:cxn>
                    <a:cxn ang="0">
                      <a:pos x="553" y="350"/>
                    </a:cxn>
                    <a:cxn ang="0">
                      <a:pos x="490" y="497"/>
                    </a:cxn>
                    <a:cxn ang="0">
                      <a:pos x="436" y="437"/>
                    </a:cxn>
                    <a:cxn ang="0">
                      <a:pos x="309" y="353"/>
                    </a:cxn>
                    <a:cxn ang="0">
                      <a:pos x="170" y="310"/>
                    </a:cxn>
                    <a:cxn ang="0">
                      <a:pos x="42" y="265"/>
                    </a:cxn>
                  </a:cxnLst>
                  <a:rect l="0" t="0" r="r" b="b"/>
                  <a:pathLst>
                    <a:path w="1338" h="1255">
                      <a:moveTo>
                        <a:pt x="0" y="237"/>
                      </a:moveTo>
                      <a:lnTo>
                        <a:pt x="10" y="226"/>
                      </a:lnTo>
                      <a:lnTo>
                        <a:pt x="28" y="226"/>
                      </a:lnTo>
                      <a:lnTo>
                        <a:pt x="50" y="215"/>
                      </a:lnTo>
                      <a:lnTo>
                        <a:pt x="59" y="203"/>
                      </a:lnTo>
                      <a:lnTo>
                        <a:pt x="64" y="185"/>
                      </a:lnTo>
                      <a:lnTo>
                        <a:pt x="82" y="172"/>
                      </a:lnTo>
                      <a:lnTo>
                        <a:pt x="93" y="167"/>
                      </a:lnTo>
                      <a:lnTo>
                        <a:pt x="110" y="167"/>
                      </a:lnTo>
                      <a:lnTo>
                        <a:pt x="136" y="167"/>
                      </a:lnTo>
                      <a:lnTo>
                        <a:pt x="152" y="157"/>
                      </a:lnTo>
                      <a:lnTo>
                        <a:pt x="196" y="126"/>
                      </a:lnTo>
                      <a:lnTo>
                        <a:pt x="213" y="122"/>
                      </a:lnTo>
                      <a:lnTo>
                        <a:pt x="227" y="101"/>
                      </a:lnTo>
                      <a:lnTo>
                        <a:pt x="245" y="81"/>
                      </a:lnTo>
                      <a:lnTo>
                        <a:pt x="263" y="67"/>
                      </a:lnTo>
                      <a:lnTo>
                        <a:pt x="286" y="40"/>
                      </a:lnTo>
                      <a:lnTo>
                        <a:pt x="303" y="20"/>
                      </a:lnTo>
                      <a:lnTo>
                        <a:pt x="329" y="4"/>
                      </a:lnTo>
                      <a:lnTo>
                        <a:pt x="358" y="0"/>
                      </a:lnTo>
                      <a:lnTo>
                        <a:pt x="371" y="0"/>
                      </a:lnTo>
                      <a:lnTo>
                        <a:pt x="396" y="10"/>
                      </a:lnTo>
                      <a:lnTo>
                        <a:pt x="388" y="15"/>
                      </a:lnTo>
                      <a:lnTo>
                        <a:pt x="368" y="21"/>
                      </a:lnTo>
                      <a:lnTo>
                        <a:pt x="353" y="28"/>
                      </a:lnTo>
                      <a:lnTo>
                        <a:pt x="356" y="35"/>
                      </a:lnTo>
                      <a:lnTo>
                        <a:pt x="328" y="65"/>
                      </a:lnTo>
                      <a:lnTo>
                        <a:pt x="328" y="65"/>
                      </a:lnTo>
                      <a:lnTo>
                        <a:pt x="322" y="67"/>
                      </a:lnTo>
                      <a:lnTo>
                        <a:pt x="318" y="67"/>
                      </a:lnTo>
                      <a:lnTo>
                        <a:pt x="317" y="68"/>
                      </a:lnTo>
                      <a:lnTo>
                        <a:pt x="317" y="70"/>
                      </a:lnTo>
                      <a:lnTo>
                        <a:pt x="317" y="70"/>
                      </a:lnTo>
                      <a:lnTo>
                        <a:pt x="311" y="89"/>
                      </a:lnTo>
                      <a:lnTo>
                        <a:pt x="304" y="107"/>
                      </a:lnTo>
                      <a:lnTo>
                        <a:pt x="304" y="88"/>
                      </a:lnTo>
                      <a:lnTo>
                        <a:pt x="296" y="81"/>
                      </a:lnTo>
                      <a:lnTo>
                        <a:pt x="292" y="125"/>
                      </a:lnTo>
                      <a:lnTo>
                        <a:pt x="290" y="154"/>
                      </a:lnTo>
                      <a:lnTo>
                        <a:pt x="303" y="145"/>
                      </a:lnTo>
                      <a:lnTo>
                        <a:pt x="313" y="133"/>
                      </a:lnTo>
                      <a:lnTo>
                        <a:pt x="317" y="133"/>
                      </a:lnTo>
                      <a:lnTo>
                        <a:pt x="322" y="145"/>
                      </a:lnTo>
                      <a:lnTo>
                        <a:pt x="338" y="146"/>
                      </a:lnTo>
                      <a:lnTo>
                        <a:pt x="346" y="136"/>
                      </a:lnTo>
                      <a:lnTo>
                        <a:pt x="358" y="131"/>
                      </a:lnTo>
                      <a:lnTo>
                        <a:pt x="383" y="132"/>
                      </a:lnTo>
                      <a:lnTo>
                        <a:pt x="428" y="158"/>
                      </a:lnTo>
                      <a:lnTo>
                        <a:pt x="458" y="189"/>
                      </a:lnTo>
                      <a:lnTo>
                        <a:pt x="478" y="206"/>
                      </a:lnTo>
                      <a:lnTo>
                        <a:pt x="518" y="211"/>
                      </a:lnTo>
                      <a:lnTo>
                        <a:pt x="532" y="203"/>
                      </a:lnTo>
                      <a:lnTo>
                        <a:pt x="564" y="214"/>
                      </a:lnTo>
                      <a:lnTo>
                        <a:pt x="594" y="221"/>
                      </a:lnTo>
                      <a:lnTo>
                        <a:pt x="607" y="204"/>
                      </a:lnTo>
                      <a:lnTo>
                        <a:pt x="632" y="179"/>
                      </a:lnTo>
                      <a:lnTo>
                        <a:pt x="650" y="164"/>
                      </a:lnTo>
                      <a:lnTo>
                        <a:pt x="690" y="154"/>
                      </a:lnTo>
                      <a:lnTo>
                        <a:pt x="716" y="146"/>
                      </a:lnTo>
                      <a:lnTo>
                        <a:pt x="747" y="146"/>
                      </a:lnTo>
                      <a:lnTo>
                        <a:pt x="787" y="131"/>
                      </a:lnTo>
                      <a:lnTo>
                        <a:pt x="818" y="118"/>
                      </a:lnTo>
                      <a:lnTo>
                        <a:pt x="832" y="128"/>
                      </a:lnTo>
                      <a:lnTo>
                        <a:pt x="837" y="168"/>
                      </a:lnTo>
                      <a:lnTo>
                        <a:pt x="893" y="176"/>
                      </a:lnTo>
                      <a:lnTo>
                        <a:pt x="922" y="174"/>
                      </a:lnTo>
                      <a:lnTo>
                        <a:pt x="947" y="183"/>
                      </a:lnTo>
                      <a:lnTo>
                        <a:pt x="966" y="203"/>
                      </a:lnTo>
                      <a:lnTo>
                        <a:pt x="993" y="237"/>
                      </a:lnTo>
                      <a:lnTo>
                        <a:pt x="1002" y="249"/>
                      </a:lnTo>
                      <a:lnTo>
                        <a:pt x="1002" y="249"/>
                      </a:lnTo>
                      <a:lnTo>
                        <a:pt x="1009" y="257"/>
                      </a:lnTo>
                      <a:lnTo>
                        <a:pt x="1009" y="257"/>
                      </a:lnTo>
                      <a:lnTo>
                        <a:pt x="1018" y="264"/>
                      </a:lnTo>
                      <a:lnTo>
                        <a:pt x="1022" y="268"/>
                      </a:lnTo>
                      <a:lnTo>
                        <a:pt x="1044" y="272"/>
                      </a:lnTo>
                      <a:lnTo>
                        <a:pt x="1044" y="272"/>
                      </a:lnTo>
                      <a:lnTo>
                        <a:pt x="1048" y="269"/>
                      </a:lnTo>
                      <a:lnTo>
                        <a:pt x="1051" y="265"/>
                      </a:lnTo>
                      <a:lnTo>
                        <a:pt x="1052" y="262"/>
                      </a:lnTo>
                      <a:lnTo>
                        <a:pt x="1052" y="262"/>
                      </a:lnTo>
                      <a:lnTo>
                        <a:pt x="1056" y="260"/>
                      </a:lnTo>
                      <a:lnTo>
                        <a:pt x="1063" y="256"/>
                      </a:lnTo>
                      <a:lnTo>
                        <a:pt x="1073" y="251"/>
                      </a:lnTo>
                      <a:lnTo>
                        <a:pt x="1083" y="262"/>
                      </a:lnTo>
                      <a:lnTo>
                        <a:pt x="1083" y="262"/>
                      </a:lnTo>
                      <a:lnTo>
                        <a:pt x="1086" y="264"/>
                      </a:lnTo>
                      <a:lnTo>
                        <a:pt x="1086" y="267"/>
                      </a:lnTo>
                      <a:lnTo>
                        <a:pt x="1083" y="268"/>
                      </a:lnTo>
                      <a:lnTo>
                        <a:pt x="1083" y="268"/>
                      </a:lnTo>
                      <a:lnTo>
                        <a:pt x="1079" y="271"/>
                      </a:lnTo>
                      <a:lnTo>
                        <a:pt x="1075" y="275"/>
                      </a:lnTo>
                      <a:lnTo>
                        <a:pt x="1070" y="278"/>
                      </a:lnTo>
                      <a:lnTo>
                        <a:pt x="1066" y="279"/>
                      </a:lnTo>
                      <a:lnTo>
                        <a:pt x="1066" y="279"/>
                      </a:lnTo>
                      <a:lnTo>
                        <a:pt x="1050" y="279"/>
                      </a:lnTo>
                      <a:lnTo>
                        <a:pt x="1029" y="279"/>
                      </a:lnTo>
                      <a:lnTo>
                        <a:pt x="1020" y="286"/>
                      </a:lnTo>
                      <a:lnTo>
                        <a:pt x="969" y="286"/>
                      </a:lnTo>
                      <a:lnTo>
                        <a:pt x="958" y="293"/>
                      </a:lnTo>
                      <a:lnTo>
                        <a:pt x="939" y="282"/>
                      </a:lnTo>
                      <a:lnTo>
                        <a:pt x="919" y="275"/>
                      </a:lnTo>
                      <a:lnTo>
                        <a:pt x="901" y="297"/>
                      </a:lnTo>
                      <a:lnTo>
                        <a:pt x="902" y="312"/>
                      </a:lnTo>
                      <a:lnTo>
                        <a:pt x="905" y="319"/>
                      </a:lnTo>
                      <a:lnTo>
                        <a:pt x="905" y="319"/>
                      </a:lnTo>
                      <a:lnTo>
                        <a:pt x="905" y="325"/>
                      </a:lnTo>
                      <a:lnTo>
                        <a:pt x="907" y="328"/>
                      </a:lnTo>
                      <a:lnTo>
                        <a:pt x="908" y="330"/>
                      </a:lnTo>
                      <a:lnTo>
                        <a:pt x="908" y="330"/>
                      </a:lnTo>
                      <a:lnTo>
                        <a:pt x="911" y="335"/>
                      </a:lnTo>
                      <a:lnTo>
                        <a:pt x="912" y="337"/>
                      </a:lnTo>
                      <a:lnTo>
                        <a:pt x="936" y="346"/>
                      </a:lnTo>
                      <a:lnTo>
                        <a:pt x="944" y="336"/>
                      </a:lnTo>
                      <a:lnTo>
                        <a:pt x="944" y="336"/>
                      </a:lnTo>
                      <a:lnTo>
                        <a:pt x="940" y="330"/>
                      </a:lnTo>
                      <a:lnTo>
                        <a:pt x="937" y="326"/>
                      </a:lnTo>
                      <a:lnTo>
                        <a:pt x="937" y="325"/>
                      </a:lnTo>
                      <a:lnTo>
                        <a:pt x="937" y="325"/>
                      </a:lnTo>
                      <a:lnTo>
                        <a:pt x="937" y="325"/>
                      </a:lnTo>
                      <a:lnTo>
                        <a:pt x="950" y="329"/>
                      </a:lnTo>
                      <a:lnTo>
                        <a:pt x="959" y="333"/>
                      </a:lnTo>
                      <a:lnTo>
                        <a:pt x="959" y="333"/>
                      </a:lnTo>
                      <a:lnTo>
                        <a:pt x="958" y="339"/>
                      </a:lnTo>
                      <a:lnTo>
                        <a:pt x="957" y="343"/>
                      </a:lnTo>
                      <a:lnTo>
                        <a:pt x="955" y="346"/>
                      </a:lnTo>
                      <a:lnTo>
                        <a:pt x="955" y="346"/>
                      </a:lnTo>
                      <a:lnTo>
                        <a:pt x="952" y="349"/>
                      </a:lnTo>
                      <a:lnTo>
                        <a:pt x="952" y="350"/>
                      </a:lnTo>
                      <a:lnTo>
                        <a:pt x="954" y="351"/>
                      </a:lnTo>
                      <a:lnTo>
                        <a:pt x="954" y="351"/>
                      </a:lnTo>
                      <a:lnTo>
                        <a:pt x="966" y="354"/>
                      </a:lnTo>
                      <a:lnTo>
                        <a:pt x="982" y="358"/>
                      </a:lnTo>
                      <a:lnTo>
                        <a:pt x="982" y="358"/>
                      </a:lnTo>
                      <a:lnTo>
                        <a:pt x="986" y="358"/>
                      </a:lnTo>
                      <a:lnTo>
                        <a:pt x="991" y="361"/>
                      </a:lnTo>
                      <a:lnTo>
                        <a:pt x="1000" y="365"/>
                      </a:lnTo>
                      <a:lnTo>
                        <a:pt x="1022" y="383"/>
                      </a:lnTo>
                      <a:lnTo>
                        <a:pt x="1054" y="396"/>
                      </a:lnTo>
                      <a:lnTo>
                        <a:pt x="1090" y="410"/>
                      </a:lnTo>
                      <a:lnTo>
                        <a:pt x="1127" y="446"/>
                      </a:lnTo>
                      <a:lnTo>
                        <a:pt x="1147" y="469"/>
                      </a:lnTo>
                      <a:lnTo>
                        <a:pt x="1137" y="482"/>
                      </a:lnTo>
                      <a:lnTo>
                        <a:pt x="1137" y="482"/>
                      </a:lnTo>
                      <a:lnTo>
                        <a:pt x="1134" y="482"/>
                      </a:lnTo>
                      <a:lnTo>
                        <a:pt x="1133" y="482"/>
                      </a:lnTo>
                      <a:lnTo>
                        <a:pt x="1134" y="485"/>
                      </a:lnTo>
                      <a:lnTo>
                        <a:pt x="1134" y="485"/>
                      </a:lnTo>
                      <a:lnTo>
                        <a:pt x="1141" y="497"/>
                      </a:lnTo>
                      <a:lnTo>
                        <a:pt x="1145" y="504"/>
                      </a:lnTo>
                      <a:lnTo>
                        <a:pt x="1147" y="505"/>
                      </a:lnTo>
                      <a:lnTo>
                        <a:pt x="1147" y="508"/>
                      </a:lnTo>
                      <a:lnTo>
                        <a:pt x="1147" y="508"/>
                      </a:lnTo>
                      <a:lnTo>
                        <a:pt x="1145" y="511"/>
                      </a:lnTo>
                      <a:lnTo>
                        <a:pt x="1148" y="516"/>
                      </a:lnTo>
                      <a:lnTo>
                        <a:pt x="1152" y="525"/>
                      </a:lnTo>
                      <a:lnTo>
                        <a:pt x="1159" y="576"/>
                      </a:lnTo>
                      <a:lnTo>
                        <a:pt x="1165" y="605"/>
                      </a:lnTo>
                      <a:lnTo>
                        <a:pt x="1159" y="632"/>
                      </a:lnTo>
                      <a:lnTo>
                        <a:pt x="1141" y="654"/>
                      </a:lnTo>
                      <a:lnTo>
                        <a:pt x="1127" y="686"/>
                      </a:lnTo>
                      <a:lnTo>
                        <a:pt x="1127" y="686"/>
                      </a:lnTo>
                      <a:lnTo>
                        <a:pt x="1116" y="707"/>
                      </a:lnTo>
                      <a:lnTo>
                        <a:pt x="1116" y="707"/>
                      </a:lnTo>
                      <a:lnTo>
                        <a:pt x="1104" y="715"/>
                      </a:lnTo>
                      <a:lnTo>
                        <a:pt x="1097" y="721"/>
                      </a:lnTo>
                      <a:lnTo>
                        <a:pt x="1094" y="725"/>
                      </a:lnTo>
                      <a:lnTo>
                        <a:pt x="1094" y="725"/>
                      </a:lnTo>
                      <a:lnTo>
                        <a:pt x="1093" y="729"/>
                      </a:lnTo>
                      <a:lnTo>
                        <a:pt x="1091" y="736"/>
                      </a:lnTo>
                      <a:lnTo>
                        <a:pt x="1087" y="747"/>
                      </a:lnTo>
                      <a:lnTo>
                        <a:pt x="1088" y="780"/>
                      </a:lnTo>
                      <a:lnTo>
                        <a:pt x="1095" y="793"/>
                      </a:lnTo>
                      <a:lnTo>
                        <a:pt x="1120" y="800"/>
                      </a:lnTo>
                      <a:lnTo>
                        <a:pt x="1130" y="791"/>
                      </a:lnTo>
                      <a:lnTo>
                        <a:pt x="1130" y="791"/>
                      </a:lnTo>
                      <a:lnTo>
                        <a:pt x="1133" y="787"/>
                      </a:lnTo>
                      <a:lnTo>
                        <a:pt x="1138" y="783"/>
                      </a:lnTo>
                      <a:lnTo>
                        <a:pt x="1138" y="783"/>
                      </a:lnTo>
                      <a:lnTo>
                        <a:pt x="1147" y="775"/>
                      </a:lnTo>
                      <a:lnTo>
                        <a:pt x="1147" y="775"/>
                      </a:lnTo>
                      <a:lnTo>
                        <a:pt x="1152" y="769"/>
                      </a:lnTo>
                      <a:lnTo>
                        <a:pt x="1156" y="765"/>
                      </a:lnTo>
                      <a:lnTo>
                        <a:pt x="1159" y="764"/>
                      </a:lnTo>
                      <a:lnTo>
                        <a:pt x="1159" y="764"/>
                      </a:lnTo>
                      <a:lnTo>
                        <a:pt x="1161" y="750"/>
                      </a:lnTo>
                      <a:lnTo>
                        <a:pt x="1161" y="750"/>
                      </a:lnTo>
                      <a:lnTo>
                        <a:pt x="1165" y="733"/>
                      </a:lnTo>
                      <a:lnTo>
                        <a:pt x="1165" y="733"/>
                      </a:lnTo>
                      <a:lnTo>
                        <a:pt x="1169" y="730"/>
                      </a:lnTo>
                      <a:lnTo>
                        <a:pt x="1174" y="725"/>
                      </a:lnTo>
                      <a:lnTo>
                        <a:pt x="1174" y="725"/>
                      </a:lnTo>
                      <a:lnTo>
                        <a:pt x="1181" y="716"/>
                      </a:lnTo>
                      <a:lnTo>
                        <a:pt x="1190" y="711"/>
                      </a:lnTo>
                      <a:lnTo>
                        <a:pt x="1190" y="711"/>
                      </a:lnTo>
                      <a:lnTo>
                        <a:pt x="1198" y="704"/>
                      </a:lnTo>
                      <a:lnTo>
                        <a:pt x="1208" y="698"/>
                      </a:lnTo>
                      <a:lnTo>
                        <a:pt x="1208" y="698"/>
                      </a:lnTo>
                      <a:lnTo>
                        <a:pt x="1211" y="696"/>
                      </a:lnTo>
                      <a:lnTo>
                        <a:pt x="1216" y="691"/>
                      </a:lnTo>
                      <a:lnTo>
                        <a:pt x="1223" y="686"/>
                      </a:lnTo>
                      <a:lnTo>
                        <a:pt x="1237" y="682"/>
                      </a:lnTo>
                      <a:lnTo>
                        <a:pt x="1255" y="689"/>
                      </a:lnTo>
                      <a:lnTo>
                        <a:pt x="1283" y="716"/>
                      </a:lnTo>
                      <a:lnTo>
                        <a:pt x="1301" y="757"/>
                      </a:lnTo>
                      <a:lnTo>
                        <a:pt x="1319" y="857"/>
                      </a:lnTo>
                      <a:lnTo>
                        <a:pt x="1335" y="877"/>
                      </a:lnTo>
                      <a:lnTo>
                        <a:pt x="1335" y="897"/>
                      </a:lnTo>
                      <a:lnTo>
                        <a:pt x="1335" y="897"/>
                      </a:lnTo>
                      <a:lnTo>
                        <a:pt x="1338" y="918"/>
                      </a:lnTo>
                      <a:lnTo>
                        <a:pt x="1338" y="918"/>
                      </a:lnTo>
                      <a:lnTo>
                        <a:pt x="1338" y="931"/>
                      </a:lnTo>
                      <a:lnTo>
                        <a:pt x="1338" y="955"/>
                      </a:lnTo>
                      <a:lnTo>
                        <a:pt x="1338" y="990"/>
                      </a:lnTo>
                      <a:lnTo>
                        <a:pt x="1305" y="990"/>
                      </a:lnTo>
                      <a:lnTo>
                        <a:pt x="1298" y="990"/>
                      </a:lnTo>
                      <a:lnTo>
                        <a:pt x="1297" y="1002"/>
                      </a:lnTo>
                      <a:lnTo>
                        <a:pt x="1281" y="1026"/>
                      </a:lnTo>
                      <a:lnTo>
                        <a:pt x="1279" y="1047"/>
                      </a:lnTo>
                      <a:lnTo>
                        <a:pt x="1269" y="1063"/>
                      </a:lnTo>
                      <a:lnTo>
                        <a:pt x="1251" y="1084"/>
                      </a:lnTo>
                      <a:lnTo>
                        <a:pt x="1240" y="1130"/>
                      </a:lnTo>
                      <a:lnTo>
                        <a:pt x="1240" y="1158"/>
                      </a:lnTo>
                      <a:lnTo>
                        <a:pt x="1223" y="1180"/>
                      </a:lnTo>
                      <a:lnTo>
                        <a:pt x="1208" y="1208"/>
                      </a:lnTo>
                      <a:lnTo>
                        <a:pt x="994" y="1244"/>
                      </a:lnTo>
                      <a:lnTo>
                        <a:pt x="988" y="1233"/>
                      </a:lnTo>
                      <a:lnTo>
                        <a:pt x="657" y="1255"/>
                      </a:lnTo>
                      <a:lnTo>
                        <a:pt x="679" y="1234"/>
                      </a:lnTo>
                      <a:lnTo>
                        <a:pt x="690" y="1215"/>
                      </a:lnTo>
                      <a:lnTo>
                        <a:pt x="708" y="1180"/>
                      </a:lnTo>
                      <a:lnTo>
                        <a:pt x="728" y="1140"/>
                      </a:lnTo>
                      <a:lnTo>
                        <a:pt x="739" y="1095"/>
                      </a:lnTo>
                      <a:lnTo>
                        <a:pt x="733" y="1012"/>
                      </a:lnTo>
                      <a:lnTo>
                        <a:pt x="730" y="974"/>
                      </a:lnTo>
                      <a:lnTo>
                        <a:pt x="715" y="944"/>
                      </a:lnTo>
                      <a:lnTo>
                        <a:pt x="694" y="908"/>
                      </a:lnTo>
                      <a:lnTo>
                        <a:pt x="676" y="887"/>
                      </a:lnTo>
                      <a:lnTo>
                        <a:pt x="662" y="857"/>
                      </a:lnTo>
                      <a:lnTo>
                        <a:pt x="669" y="834"/>
                      </a:lnTo>
                      <a:lnTo>
                        <a:pt x="682" y="822"/>
                      </a:lnTo>
                      <a:lnTo>
                        <a:pt x="682" y="802"/>
                      </a:lnTo>
                      <a:lnTo>
                        <a:pt x="669" y="766"/>
                      </a:lnTo>
                      <a:lnTo>
                        <a:pt x="658" y="754"/>
                      </a:lnTo>
                      <a:lnTo>
                        <a:pt x="669" y="744"/>
                      </a:lnTo>
                      <a:lnTo>
                        <a:pt x="676" y="723"/>
                      </a:lnTo>
                      <a:lnTo>
                        <a:pt x="682" y="700"/>
                      </a:lnTo>
                      <a:lnTo>
                        <a:pt x="689" y="684"/>
                      </a:lnTo>
                      <a:lnTo>
                        <a:pt x="690" y="644"/>
                      </a:lnTo>
                      <a:lnTo>
                        <a:pt x="683" y="628"/>
                      </a:lnTo>
                      <a:lnTo>
                        <a:pt x="690" y="604"/>
                      </a:lnTo>
                      <a:lnTo>
                        <a:pt x="704" y="586"/>
                      </a:lnTo>
                      <a:lnTo>
                        <a:pt x="711" y="566"/>
                      </a:lnTo>
                      <a:lnTo>
                        <a:pt x="712" y="543"/>
                      </a:lnTo>
                      <a:lnTo>
                        <a:pt x="733" y="540"/>
                      </a:lnTo>
                      <a:lnTo>
                        <a:pt x="761" y="541"/>
                      </a:lnTo>
                      <a:lnTo>
                        <a:pt x="771" y="504"/>
                      </a:lnTo>
                      <a:lnTo>
                        <a:pt x="775" y="491"/>
                      </a:lnTo>
                      <a:lnTo>
                        <a:pt x="786" y="489"/>
                      </a:lnTo>
                      <a:lnTo>
                        <a:pt x="796" y="532"/>
                      </a:lnTo>
                      <a:lnTo>
                        <a:pt x="776" y="554"/>
                      </a:lnTo>
                      <a:lnTo>
                        <a:pt x="780" y="562"/>
                      </a:lnTo>
                      <a:lnTo>
                        <a:pt x="780" y="562"/>
                      </a:lnTo>
                      <a:lnTo>
                        <a:pt x="783" y="565"/>
                      </a:lnTo>
                      <a:lnTo>
                        <a:pt x="786" y="568"/>
                      </a:lnTo>
                      <a:lnTo>
                        <a:pt x="789" y="569"/>
                      </a:lnTo>
                      <a:lnTo>
                        <a:pt x="789" y="569"/>
                      </a:lnTo>
                      <a:lnTo>
                        <a:pt x="793" y="569"/>
                      </a:lnTo>
                      <a:lnTo>
                        <a:pt x="793" y="569"/>
                      </a:lnTo>
                      <a:lnTo>
                        <a:pt x="797" y="566"/>
                      </a:lnTo>
                      <a:lnTo>
                        <a:pt x="801" y="564"/>
                      </a:lnTo>
                      <a:lnTo>
                        <a:pt x="803" y="561"/>
                      </a:lnTo>
                      <a:lnTo>
                        <a:pt x="803" y="561"/>
                      </a:lnTo>
                      <a:lnTo>
                        <a:pt x="807" y="546"/>
                      </a:lnTo>
                      <a:lnTo>
                        <a:pt x="812" y="539"/>
                      </a:lnTo>
                      <a:lnTo>
                        <a:pt x="818" y="516"/>
                      </a:lnTo>
                      <a:lnTo>
                        <a:pt x="814" y="501"/>
                      </a:lnTo>
                      <a:lnTo>
                        <a:pt x="816" y="485"/>
                      </a:lnTo>
                      <a:lnTo>
                        <a:pt x="816" y="464"/>
                      </a:lnTo>
                      <a:lnTo>
                        <a:pt x="832" y="444"/>
                      </a:lnTo>
                      <a:lnTo>
                        <a:pt x="840" y="436"/>
                      </a:lnTo>
                      <a:lnTo>
                        <a:pt x="864" y="432"/>
                      </a:lnTo>
                      <a:lnTo>
                        <a:pt x="872" y="421"/>
                      </a:lnTo>
                      <a:lnTo>
                        <a:pt x="854" y="405"/>
                      </a:lnTo>
                      <a:lnTo>
                        <a:pt x="848" y="393"/>
                      </a:lnTo>
                      <a:lnTo>
                        <a:pt x="858" y="378"/>
                      </a:lnTo>
                      <a:lnTo>
                        <a:pt x="869" y="364"/>
                      </a:lnTo>
                      <a:lnTo>
                        <a:pt x="875" y="358"/>
                      </a:lnTo>
                      <a:lnTo>
                        <a:pt x="872" y="349"/>
                      </a:lnTo>
                      <a:lnTo>
                        <a:pt x="875" y="346"/>
                      </a:lnTo>
                      <a:lnTo>
                        <a:pt x="875" y="346"/>
                      </a:lnTo>
                      <a:lnTo>
                        <a:pt x="880" y="344"/>
                      </a:lnTo>
                      <a:lnTo>
                        <a:pt x="880" y="344"/>
                      </a:lnTo>
                      <a:lnTo>
                        <a:pt x="901" y="342"/>
                      </a:lnTo>
                      <a:lnTo>
                        <a:pt x="909" y="339"/>
                      </a:lnTo>
                      <a:lnTo>
                        <a:pt x="900" y="324"/>
                      </a:lnTo>
                      <a:lnTo>
                        <a:pt x="883" y="314"/>
                      </a:lnTo>
                      <a:lnTo>
                        <a:pt x="871" y="303"/>
                      </a:lnTo>
                      <a:lnTo>
                        <a:pt x="857" y="293"/>
                      </a:lnTo>
                      <a:lnTo>
                        <a:pt x="836" y="283"/>
                      </a:lnTo>
                      <a:lnTo>
                        <a:pt x="793" y="281"/>
                      </a:lnTo>
                      <a:lnTo>
                        <a:pt x="762" y="300"/>
                      </a:lnTo>
                      <a:lnTo>
                        <a:pt x="741" y="314"/>
                      </a:lnTo>
                      <a:lnTo>
                        <a:pt x="711" y="319"/>
                      </a:lnTo>
                      <a:lnTo>
                        <a:pt x="669" y="322"/>
                      </a:lnTo>
                      <a:lnTo>
                        <a:pt x="653" y="336"/>
                      </a:lnTo>
                      <a:lnTo>
                        <a:pt x="630" y="374"/>
                      </a:lnTo>
                      <a:lnTo>
                        <a:pt x="603" y="394"/>
                      </a:lnTo>
                      <a:lnTo>
                        <a:pt x="597" y="390"/>
                      </a:lnTo>
                      <a:lnTo>
                        <a:pt x="605" y="374"/>
                      </a:lnTo>
                      <a:lnTo>
                        <a:pt x="619" y="355"/>
                      </a:lnTo>
                      <a:lnTo>
                        <a:pt x="611" y="342"/>
                      </a:lnTo>
                      <a:lnTo>
                        <a:pt x="594" y="354"/>
                      </a:lnTo>
                      <a:lnTo>
                        <a:pt x="586" y="357"/>
                      </a:lnTo>
                      <a:lnTo>
                        <a:pt x="575" y="374"/>
                      </a:lnTo>
                      <a:lnTo>
                        <a:pt x="565" y="383"/>
                      </a:lnTo>
                      <a:lnTo>
                        <a:pt x="561" y="383"/>
                      </a:lnTo>
                      <a:lnTo>
                        <a:pt x="553" y="350"/>
                      </a:lnTo>
                      <a:lnTo>
                        <a:pt x="547" y="349"/>
                      </a:lnTo>
                      <a:lnTo>
                        <a:pt x="535" y="376"/>
                      </a:lnTo>
                      <a:lnTo>
                        <a:pt x="532" y="396"/>
                      </a:lnTo>
                      <a:lnTo>
                        <a:pt x="513" y="421"/>
                      </a:lnTo>
                      <a:lnTo>
                        <a:pt x="499" y="471"/>
                      </a:lnTo>
                      <a:lnTo>
                        <a:pt x="490" y="497"/>
                      </a:lnTo>
                      <a:lnTo>
                        <a:pt x="461" y="521"/>
                      </a:lnTo>
                      <a:lnTo>
                        <a:pt x="453" y="504"/>
                      </a:lnTo>
                      <a:lnTo>
                        <a:pt x="450" y="471"/>
                      </a:lnTo>
                      <a:lnTo>
                        <a:pt x="445" y="464"/>
                      </a:lnTo>
                      <a:lnTo>
                        <a:pt x="435" y="450"/>
                      </a:lnTo>
                      <a:lnTo>
                        <a:pt x="436" y="437"/>
                      </a:lnTo>
                      <a:lnTo>
                        <a:pt x="433" y="410"/>
                      </a:lnTo>
                      <a:lnTo>
                        <a:pt x="421" y="396"/>
                      </a:lnTo>
                      <a:lnTo>
                        <a:pt x="393" y="376"/>
                      </a:lnTo>
                      <a:lnTo>
                        <a:pt x="381" y="358"/>
                      </a:lnTo>
                      <a:lnTo>
                        <a:pt x="352" y="353"/>
                      </a:lnTo>
                      <a:lnTo>
                        <a:pt x="309" y="353"/>
                      </a:lnTo>
                      <a:lnTo>
                        <a:pt x="297" y="346"/>
                      </a:lnTo>
                      <a:lnTo>
                        <a:pt x="271" y="344"/>
                      </a:lnTo>
                      <a:lnTo>
                        <a:pt x="235" y="339"/>
                      </a:lnTo>
                      <a:lnTo>
                        <a:pt x="229" y="329"/>
                      </a:lnTo>
                      <a:lnTo>
                        <a:pt x="202" y="318"/>
                      </a:lnTo>
                      <a:lnTo>
                        <a:pt x="170" y="310"/>
                      </a:lnTo>
                      <a:lnTo>
                        <a:pt x="138" y="301"/>
                      </a:lnTo>
                      <a:lnTo>
                        <a:pt x="102" y="287"/>
                      </a:lnTo>
                      <a:lnTo>
                        <a:pt x="75" y="275"/>
                      </a:lnTo>
                      <a:lnTo>
                        <a:pt x="60" y="275"/>
                      </a:lnTo>
                      <a:lnTo>
                        <a:pt x="50" y="275"/>
                      </a:lnTo>
                      <a:lnTo>
                        <a:pt x="42" y="265"/>
                      </a:lnTo>
                      <a:lnTo>
                        <a:pt x="35" y="253"/>
                      </a:lnTo>
                      <a:lnTo>
                        <a:pt x="0" y="243"/>
                      </a:lnTo>
                      <a:lnTo>
                        <a:pt x="0" y="237"/>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70" name="Freeform 51">
                  <a:extLst>
                    <a:ext uri="{FF2B5EF4-FFF2-40B4-BE49-F238E27FC236}">
                      <a16:creationId xmlns:a16="http://schemas.microsoft.com/office/drawing/2014/main" id="{6B80D3F7-80F6-9047-E9E4-2CA35E6723B6}"/>
                    </a:ext>
                  </a:extLst>
                </p:cNvPr>
                <p:cNvSpPr/>
                <p:nvPr/>
              </p:nvSpPr>
              <p:spPr bwMode="auto">
                <a:xfrm>
                  <a:off x="5276850" y="1200150"/>
                  <a:ext cx="493712" cy="522287"/>
                </a:xfrm>
                <a:custGeom>
                  <a:cxnLst>
                    <a:cxn ang="0">
                      <a:pos x="815" y="300"/>
                    </a:cxn>
                    <a:cxn ang="0">
                      <a:pos x="801" y="246"/>
                    </a:cxn>
                    <a:cxn ang="0">
                      <a:pos x="732" y="203"/>
                    </a:cxn>
                    <a:cxn ang="0">
                      <a:pos x="651" y="194"/>
                    </a:cxn>
                    <a:cxn ang="0">
                      <a:pos x="582" y="168"/>
                    </a:cxn>
                    <a:cxn ang="0">
                      <a:pos x="482" y="137"/>
                    </a:cxn>
                    <a:cxn ang="0">
                      <a:pos x="430" y="125"/>
                    </a:cxn>
                    <a:cxn ang="0">
                      <a:pos x="380" y="93"/>
                    </a:cxn>
                    <a:cxn ang="0">
                      <a:pos x="361" y="83"/>
                    </a:cxn>
                    <a:cxn ang="0">
                      <a:pos x="324" y="79"/>
                    </a:cxn>
                    <a:cxn ang="0">
                      <a:pos x="312" y="67"/>
                    </a:cxn>
                    <a:cxn ang="0">
                      <a:pos x="326" y="10"/>
                    </a:cxn>
                    <a:cxn ang="0">
                      <a:pos x="283" y="15"/>
                    </a:cxn>
                    <a:cxn ang="0">
                      <a:pos x="217" y="42"/>
                    </a:cxn>
                    <a:cxn ang="0">
                      <a:pos x="153" y="72"/>
                    </a:cxn>
                    <a:cxn ang="0">
                      <a:pos x="96" y="68"/>
                    </a:cxn>
                    <a:cxn ang="0">
                      <a:pos x="21" y="255"/>
                    </a:cxn>
                    <a:cxn ang="0">
                      <a:pos x="34" y="332"/>
                    </a:cxn>
                    <a:cxn ang="0">
                      <a:pos x="47" y="521"/>
                    </a:cxn>
                    <a:cxn ang="0">
                      <a:pos x="194" y="626"/>
                    </a:cxn>
                    <a:cxn ang="0">
                      <a:pos x="281" y="707"/>
                    </a:cxn>
                    <a:cxn ang="0">
                      <a:pos x="292" y="804"/>
                    </a:cxn>
                    <a:cxn ang="0">
                      <a:pos x="303" y="869"/>
                    </a:cxn>
                    <a:cxn ang="0">
                      <a:pos x="312" y="944"/>
                    </a:cxn>
                    <a:cxn ang="0">
                      <a:pos x="346" y="952"/>
                    </a:cxn>
                    <a:cxn ang="0">
                      <a:pos x="360" y="959"/>
                    </a:cxn>
                    <a:cxn ang="0">
                      <a:pos x="380" y="972"/>
                    </a:cxn>
                    <a:cxn ang="0">
                      <a:pos x="856" y="906"/>
                    </a:cxn>
                    <a:cxn ang="0">
                      <a:pos x="829" y="797"/>
                    </a:cxn>
                    <a:cxn ang="0">
                      <a:pos x="849" y="722"/>
                    </a:cxn>
                    <a:cxn ang="0">
                      <a:pos x="845" y="651"/>
                    </a:cxn>
                    <a:cxn ang="0">
                      <a:pos x="856" y="608"/>
                    </a:cxn>
                    <a:cxn ang="0">
                      <a:pos x="863" y="562"/>
                    </a:cxn>
                    <a:cxn ang="0">
                      <a:pos x="876" y="489"/>
                    </a:cxn>
                    <a:cxn ang="0">
                      <a:pos x="919" y="394"/>
                    </a:cxn>
                    <a:cxn ang="0">
                      <a:pos x="934" y="366"/>
                    </a:cxn>
                    <a:cxn ang="0">
                      <a:pos x="934" y="340"/>
                    </a:cxn>
                    <a:cxn ang="0">
                      <a:pos x="904" y="368"/>
                    </a:cxn>
                    <a:cxn ang="0">
                      <a:pos x="870" y="428"/>
                    </a:cxn>
                    <a:cxn ang="0">
                      <a:pos x="822" y="469"/>
                    </a:cxn>
                    <a:cxn ang="0">
                      <a:pos x="780" y="496"/>
                    </a:cxn>
                    <a:cxn ang="0">
                      <a:pos x="811" y="433"/>
                    </a:cxn>
                    <a:cxn ang="0">
                      <a:pos x="834" y="403"/>
                    </a:cxn>
                    <a:cxn ang="0">
                      <a:pos x="836" y="361"/>
                    </a:cxn>
                  </a:cxnLst>
                  <a:rect l="0" t="0" r="r" b="b"/>
                  <a:pathLst>
                    <a:path w="934" h="987">
                      <a:moveTo>
                        <a:pt x="830" y="321"/>
                      </a:moveTo>
                      <a:lnTo>
                        <a:pt x="825" y="314"/>
                      </a:lnTo>
                      <a:lnTo>
                        <a:pt x="815" y="300"/>
                      </a:lnTo>
                      <a:lnTo>
                        <a:pt x="816" y="287"/>
                      </a:lnTo>
                      <a:lnTo>
                        <a:pt x="813" y="260"/>
                      </a:lnTo>
                      <a:lnTo>
                        <a:pt x="801" y="246"/>
                      </a:lnTo>
                      <a:lnTo>
                        <a:pt x="773" y="226"/>
                      </a:lnTo>
                      <a:lnTo>
                        <a:pt x="761" y="208"/>
                      </a:lnTo>
                      <a:lnTo>
                        <a:pt x="732" y="203"/>
                      </a:lnTo>
                      <a:lnTo>
                        <a:pt x="689" y="203"/>
                      </a:lnTo>
                      <a:lnTo>
                        <a:pt x="677" y="196"/>
                      </a:lnTo>
                      <a:lnTo>
                        <a:pt x="651" y="194"/>
                      </a:lnTo>
                      <a:lnTo>
                        <a:pt x="615" y="189"/>
                      </a:lnTo>
                      <a:lnTo>
                        <a:pt x="609" y="179"/>
                      </a:lnTo>
                      <a:lnTo>
                        <a:pt x="582" y="168"/>
                      </a:lnTo>
                      <a:lnTo>
                        <a:pt x="550" y="160"/>
                      </a:lnTo>
                      <a:lnTo>
                        <a:pt x="518" y="151"/>
                      </a:lnTo>
                      <a:lnTo>
                        <a:pt x="482" y="137"/>
                      </a:lnTo>
                      <a:lnTo>
                        <a:pt x="455" y="125"/>
                      </a:lnTo>
                      <a:lnTo>
                        <a:pt x="440" y="125"/>
                      </a:lnTo>
                      <a:lnTo>
                        <a:pt x="430" y="125"/>
                      </a:lnTo>
                      <a:lnTo>
                        <a:pt x="422" y="115"/>
                      </a:lnTo>
                      <a:lnTo>
                        <a:pt x="415" y="103"/>
                      </a:lnTo>
                      <a:lnTo>
                        <a:pt x="380" y="93"/>
                      </a:lnTo>
                      <a:lnTo>
                        <a:pt x="380" y="89"/>
                      </a:lnTo>
                      <a:lnTo>
                        <a:pt x="378" y="89"/>
                      </a:lnTo>
                      <a:lnTo>
                        <a:pt x="361" y="83"/>
                      </a:lnTo>
                      <a:lnTo>
                        <a:pt x="347" y="72"/>
                      </a:lnTo>
                      <a:lnTo>
                        <a:pt x="336" y="67"/>
                      </a:lnTo>
                      <a:lnTo>
                        <a:pt x="324" y="79"/>
                      </a:lnTo>
                      <a:lnTo>
                        <a:pt x="311" y="82"/>
                      </a:lnTo>
                      <a:lnTo>
                        <a:pt x="305" y="75"/>
                      </a:lnTo>
                      <a:lnTo>
                        <a:pt x="312" y="67"/>
                      </a:lnTo>
                      <a:lnTo>
                        <a:pt x="314" y="38"/>
                      </a:lnTo>
                      <a:lnTo>
                        <a:pt x="319" y="29"/>
                      </a:lnTo>
                      <a:lnTo>
                        <a:pt x="326" y="10"/>
                      </a:lnTo>
                      <a:lnTo>
                        <a:pt x="312" y="0"/>
                      </a:lnTo>
                      <a:lnTo>
                        <a:pt x="300" y="4"/>
                      </a:lnTo>
                      <a:lnTo>
                        <a:pt x="283" y="15"/>
                      </a:lnTo>
                      <a:lnTo>
                        <a:pt x="262" y="18"/>
                      </a:lnTo>
                      <a:lnTo>
                        <a:pt x="242" y="28"/>
                      </a:lnTo>
                      <a:lnTo>
                        <a:pt x="217" y="42"/>
                      </a:lnTo>
                      <a:lnTo>
                        <a:pt x="181" y="58"/>
                      </a:lnTo>
                      <a:lnTo>
                        <a:pt x="169" y="74"/>
                      </a:lnTo>
                      <a:lnTo>
                        <a:pt x="153" y="72"/>
                      </a:lnTo>
                      <a:lnTo>
                        <a:pt x="128" y="63"/>
                      </a:lnTo>
                      <a:lnTo>
                        <a:pt x="114" y="49"/>
                      </a:lnTo>
                      <a:lnTo>
                        <a:pt x="96" y="68"/>
                      </a:lnTo>
                      <a:lnTo>
                        <a:pt x="95" y="197"/>
                      </a:lnTo>
                      <a:lnTo>
                        <a:pt x="31" y="237"/>
                      </a:lnTo>
                      <a:lnTo>
                        <a:pt x="21" y="255"/>
                      </a:lnTo>
                      <a:lnTo>
                        <a:pt x="0" y="307"/>
                      </a:lnTo>
                      <a:lnTo>
                        <a:pt x="21" y="332"/>
                      </a:lnTo>
                      <a:lnTo>
                        <a:pt x="34" y="332"/>
                      </a:lnTo>
                      <a:lnTo>
                        <a:pt x="22" y="411"/>
                      </a:lnTo>
                      <a:lnTo>
                        <a:pt x="20" y="497"/>
                      </a:lnTo>
                      <a:lnTo>
                        <a:pt x="47" y="521"/>
                      </a:lnTo>
                      <a:lnTo>
                        <a:pt x="90" y="543"/>
                      </a:lnTo>
                      <a:lnTo>
                        <a:pt x="151" y="579"/>
                      </a:lnTo>
                      <a:lnTo>
                        <a:pt x="194" y="626"/>
                      </a:lnTo>
                      <a:lnTo>
                        <a:pt x="210" y="647"/>
                      </a:lnTo>
                      <a:lnTo>
                        <a:pt x="242" y="669"/>
                      </a:lnTo>
                      <a:lnTo>
                        <a:pt x="281" y="707"/>
                      </a:lnTo>
                      <a:lnTo>
                        <a:pt x="283" y="740"/>
                      </a:lnTo>
                      <a:lnTo>
                        <a:pt x="281" y="773"/>
                      </a:lnTo>
                      <a:lnTo>
                        <a:pt x="292" y="804"/>
                      </a:lnTo>
                      <a:lnTo>
                        <a:pt x="303" y="820"/>
                      </a:lnTo>
                      <a:lnTo>
                        <a:pt x="303" y="852"/>
                      </a:lnTo>
                      <a:lnTo>
                        <a:pt x="303" y="869"/>
                      </a:lnTo>
                      <a:lnTo>
                        <a:pt x="303" y="895"/>
                      </a:lnTo>
                      <a:lnTo>
                        <a:pt x="312" y="923"/>
                      </a:lnTo>
                      <a:lnTo>
                        <a:pt x="312" y="944"/>
                      </a:lnTo>
                      <a:lnTo>
                        <a:pt x="336" y="944"/>
                      </a:lnTo>
                      <a:lnTo>
                        <a:pt x="336" y="944"/>
                      </a:lnTo>
                      <a:lnTo>
                        <a:pt x="346" y="952"/>
                      </a:lnTo>
                      <a:lnTo>
                        <a:pt x="354" y="958"/>
                      </a:lnTo>
                      <a:lnTo>
                        <a:pt x="360" y="959"/>
                      </a:lnTo>
                      <a:lnTo>
                        <a:pt x="360" y="959"/>
                      </a:lnTo>
                      <a:lnTo>
                        <a:pt x="365" y="962"/>
                      </a:lnTo>
                      <a:lnTo>
                        <a:pt x="372" y="966"/>
                      </a:lnTo>
                      <a:lnTo>
                        <a:pt x="380" y="972"/>
                      </a:lnTo>
                      <a:lnTo>
                        <a:pt x="394" y="988"/>
                      </a:lnTo>
                      <a:lnTo>
                        <a:pt x="856" y="962"/>
                      </a:lnTo>
                      <a:lnTo>
                        <a:pt x="856" y="906"/>
                      </a:lnTo>
                      <a:lnTo>
                        <a:pt x="856" y="890"/>
                      </a:lnTo>
                      <a:lnTo>
                        <a:pt x="831" y="831"/>
                      </a:lnTo>
                      <a:lnTo>
                        <a:pt x="829" y="797"/>
                      </a:lnTo>
                      <a:lnTo>
                        <a:pt x="831" y="762"/>
                      </a:lnTo>
                      <a:lnTo>
                        <a:pt x="843" y="734"/>
                      </a:lnTo>
                      <a:lnTo>
                        <a:pt x="849" y="722"/>
                      </a:lnTo>
                      <a:lnTo>
                        <a:pt x="856" y="707"/>
                      </a:lnTo>
                      <a:lnTo>
                        <a:pt x="845" y="682"/>
                      </a:lnTo>
                      <a:lnTo>
                        <a:pt x="845" y="651"/>
                      </a:lnTo>
                      <a:lnTo>
                        <a:pt x="848" y="630"/>
                      </a:lnTo>
                      <a:lnTo>
                        <a:pt x="856" y="618"/>
                      </a:lnTo>
                      <a:lnTo>
                        <a:pt x="856" y="608"/>
                      </a:lnTo>
                      <a:lnTo>
                        <a:pt x="876" y="591"/>
                      </a:lnTo>
                      <a:lnTo>
                        <a:pt x="876" y="582"/>
                      </a:lnTo>
                      <a:lnTo>
                        <a:pt x="863" y="562"/>
                      </a:lnTo>
                      <a:lnTo>
                        <a:pt x="865" y="547"/>
                      </a:lnTo>
                      <a:lnTo>
                        <a:pt x="869" y="512"/>
                      </a:lnTo>
                      <a:lnTo>
                        <a:pt x="876" y="489"/>
                      </a:lnTo>
                      <a:lnTo>
                        <a:pt x="891" y="459"/>
                      </a:lnTo>
                      <a:lnTo>
                        <a:pt x="911" y="412"/>
                      </a:lnTo>
                      <a:lnTo>
                        <a:pt x="919" y="394"/>
                      </a:lnTo>
                      <a:lnTo>
                        <a:pt x="919" y="382"/>
                      </a:lnTo>
                      <a:lnTo>
                        <a:pt x="934" y="373"/>
                      </a:lnTo>
                      <a:lnTo>
                        <a:pt x="934" y="366"/>
                      </a:lnTo>
                      <a:lnTo>
                        <a:pt x="934" y="358"/>
                      </a:lnTo>
                      <a:lnTo>
                        <a:pt x="934" y="348"/>
                      </a:lnTo>
                      <a:lnTo>
                        <a:pt x="934" y="340"/>
                      </a:lnTo>
                      <a:lnTo>
                        <a:pt x="934" y="328"/>
                      </a:lnTo>
                      <a:lnTo>
                        <a:pt x="917" y="347"/>
                      </a:lnTo>
                      <a:lnTo>
                        <a:pt x="904" y="368"/>
                      </a:lnTo>
                      <a:lnTo>
                        <a:pt x="897" y="387"/>
                      </a:lnTo>
                      <a:lnTo>
                        <a:pt x="886" y="416"/>
                      </a:lnTo>
                      <a:lnTo>
                        <a:pt x="870" y="428"/>
                      </a:lnTo>
                      <a:lnTo>
                        <a:pt x="841" y="440"/>
                      </a:lnTo>
                      <a:lnTo>
                        <a:pt x="830" y="459"/>
                      </a:lnTo>
                      <a:lnTo>
                        <a:pt x="822" y="469"/>
                      </a:lnTo>
                      <a:lnTo>
                        <a:pt x="815" y="489"/>
                      </a:lnTo>
                      <a:lnTo>
                        <a:pt x="794" y="511"/>
                      </a:lnTo>
                      <a:lnTo>
                        <a:pt x="780" y="496"/>
                      </a:lnTo>
                      <a:lnTo>
                        <a:pt x="795" y="478"/>
                      </a:lnTo>
                      <a:lnTo>
                        <a:pt x="808" y="446"/>
                      </a:lnTo>
                      <a:lnTo>
                        <a:pt x="811" y="433"/>
                      </a:lnTo>
                      <a:lnTo>
                        <a:pt x="813" y="421"/>
                      </a:lnTo>
                      <a:lnTo>
                        <a:pt x="825" y="411"/>
                      </a:lnTo>
                      <a:lnTo>
                        <a:pt x="834" y="403"/>
                      </a:lnTo>
                      <a:lnTo>
                        <a:pt x="837" y="393"/>
                      </a:lnTo>
                      <a:lnTo>
                        <a:pt x="831" y="369"/>
                      </a:lnTo>
                      <a:lnTo>
                        <a:pt x="836" y="361"/>
                      </a:lnTo>
                      <a:lnTo>
                        <a:pt x="833" y="354"/>
                      </a:lnTo>
                      <a:lnTo>
                        <a:pt x="830" y="321"/>
                      </a:lnTo>
                      <a:close/>
                    </a:path>
                  </a:pathLst>
                </a:custGeom>
                <a:solidFill>
                  <a:schemeClr val="bg1">
                    <a:lumMod val="85000"/>
                  </a:schemeClr>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71" name="Freeform 52">
                  <a:extLst>
                    <a:ext uri="{FF2B5EF4-FFF2-40B4-BE49-F238E27FC236}">
                      <a16:creationId xmlns:a16="http://schemas.microsoft.com/office/drawing/2014/main" id="{E6ADD2B0-6DE9-BCC4-5691-ADD029828213}"/>
                    </a:ext>
                  </a:extLst>
                </p:cNvPr>
                <p:cNvSpPr/>
                <p:nvPr/>
              </p:nvSpPr>
              <p:spPr bwMode="auto">
                <a:xfrm>
                  <a:off x="6003925" y="1695450"/>
                  <a:ext cx="392112" cy="454025"/>
                </a:xfrm>
                <a:custGeom>
                  <a:cxnLst>
                    <a:cxn ang="0">
                      <a:pos x="623" y="43"/>
                    </a:cxn>
                    <a:cxn ang="0">
                      <a:pos x="554" y="93"/>
                    </a:cxn>
                    <a:cxn ang="0">
                      <a:pos x="512" y="125"/>
                    </a:cxn>
                    <a:cxn ang="0">
                      <a:pos x="482" y="144"/>
                    </a:cxn>
                    <a:cxn ang="0">
                      <a:pos x="451" y="144"/>
                    </a:cxn>
                    <a:cxn ang="0">
                      <a:pos x="402" y="178"/>
                    </a:cxn>
                    <a:cxn ang="0">
                      <a:pos x="376" y="178"/>
                    </a:cxn>
                    <a:cxn ang="0">
                      <a:pos x="353" y="168"/>
                    </a:cxn>
                    <a:cxn ang="0">
                      <a:pos x="326" y="158"/>
                    </a:cxn>
                    <a:cxn ang="0">
                      <a:pos x="297" y="147"/>
                    </a:cxn>
                    <a:cxn ang="0">
                      <a:pos x="253" y="129"/>
                    </a:cxn>
                    <a:cxn ang="0">
                      <a:pos x="0" y="157"/>
                    </a:cxn>
                    <a:cxn ang="0">
                      <a:pos x="87" y="745"/>
                    </a:cxn>
                    <a:cxn ang="0">
                      <a:pos x="118" y="729"/>
                    </a:cxn>
                    <a:cxn ang="0">
                      <a:pos x="165" y="772"/>
                    </a:cxn>
                    <a:cxn ang="0">
                      <a:pos x="185" y="804"/>
                    </a:cxn>
                    <a:cxn ang="0">
                      <a:pos x="229" y="810"/>
                    </a:cxn>
                    <a:cxn ang="0">
                      <a:pos x="250" y="833"/>
                    </a:cxn>
                    <a:cxn ang="0">
                      <a:pos x="269" y="819"/>
                    </a:cxn>
                    <a:cxn ang="0">
                      <a:pos x="283" y="805"/>
                    </a:cxn>
                    <a:cxn ang="0">
                      <a:pos x="326" y="824"/>
                    </a:cxn>
                    <a:cxn ang="0">
                      <a:pos x="366" y="809"/>
                    </a:cxn>
                    <a:cxn ang="0">
                      <a:pos x="387" y="787"/>
                    </a:cxn>
                    <a:cxn ang="0">
                      <a:pos x="407" y="804"/>
                    </a:cxn>
                    <a:cxn ang="0">
                      <a:pos x="455" y="848"/>
                    </a:cxn>
                    <a:cxn ang="0">
                      <a:pos x="466" y="859"/>
                    </a:cxn>
                    <a:cxn ang="0">
                      <a:pos x="504" y="816"/>
                    </a:cxn>
                    <a:cxn ang="0">
                      <a:pos x="518" y="779"/>
                    </a:cxn>
                    <a:cxn ang="0">
                      <a:pos x="548" y="708"/>
                    </a:cxn>
                    <a:cxn ang="0">
                      <a:pos x="573" y="712"/>
                    </a:cxn>
                    <a:cxn ang="0">
                      <a:pos x="593" y="638"/>
                    </a:cxn>
                    <a:cxn ang="0">
                      <a:pos x="647" y="605"/>
                    </a:cxn>
                    <a:cxn ang="0">
                      <a:pos x="706" y="543"/>
                    </a:cxn>
                    <a:cxn ang="0">
                      <a:pos x="716" y="498"/>
                    </a:cxn>
                    <a:cxn ang="0">
                      <a:pos x="720" y="427"/>
                    </a:cxn>
                    <a:cxn ang="0">
                      <a:pos x="731" y="384"/>
                    </a:cxn>
                    <a:cxn ang="0">
                      <a:pos x="731" y="334"/>
                    </a:cxn>
                    <a:cxn ang="0">
                      <a:pos x="731" y="305"/>
                    </a:cxn>
                    <a:cxn ang="0">
                      <a:pos x="694" y="0"/>
                    </a:cxn>
                  </a:cxnLst>
                  <a:rect l="0" t="0" r="r" b="b"/>
                  <a:pathLst>
                    <a:path w="742" h="859">
                      <a:moveTo>
                        <a:pt x="662" y="25"/>
                      </a:moveTo>
                      <a:lnTo>
                        <a:pt x="623" y="43"/>
                      </a:lnTo>
                      <a:lnTo>
                        <a:pt x="591" y="72"/>
                      </a:lnTo>
                      <a:lnTo>
                        <a:pt x="554" y="93"/>
                      </a:lnTo>
                      <a:lnTo>
                        <a:pt x="526" y="115"/>
                      </a:lnTo>
                      <a:lnTo>
                        <a:pt x="512" y="125"/>
                      </a:lnTo>
                      <a:lnTo>
                        <a:pt x="495" y="133"/>
                      </a:lnTo>
                      <a:lnTo>
                        <a:pt x="482" y="144"/>
                      </a:lnTo>
                      <a:lnTo>
                        <a:pt x="466" y="144"/>
                      </a:lnTo>
                      <a:lnTo>
                        <a:pt x="451" y="144"/>
                      </a:lnTo>
                      <a:lnTo>
                        <a:pt x="425" y="161"/>
                      </a:lnTo>
                      <a:lnTo>
                        <a:pt x="402" y="178"/>
                      </a:lnTo>
                      <a:lnTo>
                        <a:pt x="387" y="178"/>
                      </a:lnTo>
                      <a:lnTo>
                        <a:pt x="376" y="178"/>
                      </a:lnTo>
                      <a:lnTo>
                        <a:pt x="371" y="178"/>
                      </a:lnTo>
                      <a:lnTo>
                        <a:pt x="353" y="168"/>
                      </a:lnTo>
                      <a:lnTo>
                        <a:pt x="337" y="157"/>
                      </a:lnTo>
                      <a:lnTo>
                        <a:pt x="326" y="158"/>
                      </a:lnTo>
                      <a:lnTo>
                        <a:pt x="308" y="154"/>
                      </a:lnTo>
                      <a:lnTo>
                        <a:pt x="297" y="147"/>
                      </a:lnTo>
                      <a:lnTo>
                        <a:pt x="276" y="133"/>
                      </a:lnTo>
                      <a:lnTo>
                        <a:pt x="253" y="129"/>
                      </a:lnTo>
                      <a:lnTo>
                        <a:pt x="214" y="121"/>
                      </a:lnTo>
                      <a:lnTo>
                        <a:pt x="0" y="157"/>
                      </a:lnTo>
                      <a:lnTo>
                        <a:pt x="58" y="736"/>
                      </a:lnTo>
                      <a:lnTo>
                        <a:pt x="87" y="745"/>
                      </a:lnTo>
                      <a:lnTo>
                        <a:pt x="111" y="736"/>
                      </a:lnTo>
                      <a:lnTo>
                        <a:pt x="118" y="729"/>
                      </a:lnTo>
                      <a:lnTo>
                        <a:pt x="142" y="751"/>
                      </a:lnTo>
                      <a:lnTo>
                        <a:pt x="165" y="772"/>
                      </a:lnTo>
                      <a:lnTo>
                        <a:pt x="174" y="791"/>
                      </a:lnTo>
                      <a:lnTo>
                        <a:pt x="185" y="804"/>
                      </a:lnTo>
                      <a:lnTo>
                        <a:pt x="212" y="806"/>
                      </a:lnTo>
                      <a:lnTo>
                        <a:pt x="229" y="810"/>
                      </a:lnTo>
                      <a:lnTo>
                        <a:pt x="243" y="817"/>
                      </a:lnTo>
                      <a:lnTo>
                        <a:pt x="250" y="833"/>
                      </a:lnTo>
                      <a:lnTo>
                        <a:pt x="262" y="826"/>
                      </a:lnTo>
                      <a:lnTo>
                        <a:pt x="269" y="819"/>
                      </a:lnTo>
                      <a:lnTo>
                        <a:pt x="278" y="806"/>
                      </a:lnTo>
                      <a:lnTo>
                        <a:pt x="283" y="805"/>
                      </a:lnTo>
                      <a:lnTo>
                        <a:pt x="300" y="812"/>
                      </a:lnTo>
                      <a:lnTo>
                        <a:pt x="326" y="824"/>
                      </a:lnTo>
                      <a:lnTo>
                        <a:pt x="357" y="816"/>
                      </a:lnTo>
                      <a:lnTo>
                        <a:pt x="366" y="809"/>
                      </a:lnTo>
                      <a:lnTo>
                        <a:pt x="375" y="797"/>
                      </a:lnTo>
                      <a:lnTo>
                        <a:pt x="387" y="787"/>
                      </a:lnTo>
                      <a:lnTo>
                        <a:pt x="394" y="784"/>
                      </a:lnTo>
                      <a:lnTo>
                        <a:pt x="407" y="804"/>
                      </a:lnTo>
                      <a:lnTo>
                        <a:pt x="429" y="830"/>
                      </a:lnTo>
                      <a:lnTo>
                        <a:pt x="455" y="848"/>
                      </a:lnTo>
                      <a:lnTo>
                        <a:pt x="469" y="856"/>
                      </a:lnTo>
                      <a:lnTo>
                        <a:pt x="466" y="859"/>
                      </a:lnTo>
                      <a:lnTo>
                        <a:pt x="482" y="842"/>
                      </a:lnTo>
                      <a:lnTo>
                        <a:pt x="504" y="816"/>
                      </a:lnTo>
                      <a:lnTo>
                        <a:pt x="518" y="801"/>
                      </a:lnTo>
                      <a:lnTo>
                        <a:pt x="518" y="779"/>
                      </a:lnTo>
                      <a:lnTo>
                        <a:pt x="527" y="719"/>
                      </a:lnTo>
                      <a:lnTo>
                        <a:pt x="548" y="708"/>
                      </a:lnTo>
                      <a:lnTo>
                        <a:pt x="565" y="719"/>
                      </a:lnTo>
                      <a:lnTo>
                        <a:pt x="573" y="712"/>
                      </a:lnTo>
                      <a:lnTo>
                        <a:pt x="580" y="661"/>
                      </a:lnTo>
                      <a:lnTo>
                        <a:pt x="593" y="638"/>
                      </a:lnTo>
                      <a:lnTo>
                        <a:pt x="618" y="605"/>
                      </a:lnTo>
                      <a:lnTo>
                        <a:pt x="647" y="605"/>
                      </a:lnTo>
                      <a:lnTo>
                        <a:pt x="666" y="584"/>
                      </a:lnTo>
                      <a:lnTo>
                        <a:pt x="706" y="543"/>
                      </a:lnTo>
                      <a:lnTo>
                        <a:pt x="716" y="519"/>
                      </a:lnTo>
                      <a:lnTo>
                        <a:pt x="716" y="498"/>
                      </a:lnTo>
                      <a:lnTo>
                        <a:pt x="720" y="458"/>
                      </a:lnTo>
                      <a:lnTo>
                        <a:pt x="720" y="427"/>
                      </a:lnTo>
                      <a:lnTo>
                        <a:pt x="731" y="409"/>
                      </a:lnTo>
                      <a:lnTo>
                        <a:pt x="731" y="384"/>
                      </a:lnTo>
                      <a:lnTo>
                        <a:pt x="731" y="344"/>
                      </a:lnTo>
                      <a:lnTo>
                        <a:pt x="731" y="334"/>
                      </a:lnTo>
                      <a:lnTo>
                        <a:pt x="720" y="318"/>
                      </a:lnTo>
                      <a:lnTo>
                        <a:pt x="731" y="305"/>
                      </a:lnTo>
                      <a:lnTo>
                        <a:pt x="742" y="298"/>
                      </a:lnTo>
                      <a:lnTo>
                        <a:pt x="694" y="0"/>
                      </a:lnTo>
                      <a:lnTo>
                        <a:pt x="662" y="25"/>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72" name="Freeform 53">
                  <a:extLst>
                    <a:ext uri="{FF2B5EF4-FFF2-40B4-BE49-F238E27FC236}">
                      <a16:creationId xmlns:a16="http://schemas.microsoft.com/office/drawing/2014/main" id="{397940C8-2BDA-29EB-98E0-1A2F549F6A0F}"/>
                    </a:ext>
                  </a:extLst>
                </p:cNvPr>
                <p:cNvSpPr/>
                <p:nvPr/>
              </p:nvSpPr>
              <p:spPr bwMode="auto">
                <a:xfrm>
                  <a:off x="5745163" y="1773238"/>
                  <a:ext cx="290512" cy="500062"/>
                </a:xfrm>
                <a:custGeom>
                  <a:cxnLst>
                    <a:cxn ang="0">
                      <a:pos x="30" y="920"/>
                    </a:cxn>
                    <a:cxn ang="0">
                      <a:pos x="87" y="899"/>
                    </a:cxn>
                    <a:cxn ang="0">
                      <a:pos x="130" y="899"/>
                    </a:cxn>
                    <a:cxn ang="0">
                      <a:pos x="168" y="928"/>
                    </a:cxn>
                    <a:cxn ang="0">
                      <a:pos x="179" y="899"/>
                    </a:cxn>
                    <a:cxn ang="0">
                      <a:pos x="211" y="884"/>
                    </a:cxn>
                    <a:cxn ang="0">
                      <a:pos x="244" y="900"/>
                    </a:cxn>
                    <a:cxn ang="0">
                      <a:pos x="268" y="884"/>
                    </a:cxn>
                    <a:cxn ang="0">
                      <a:pos x="284" y="848"/>
                    </a:cxn>
                    <a:cxn ang="0">
                      <a:pos x="298" y="830"/>
                    </a:cxn>
                    <a:cxn ang="0">
                      <a:pos x="321" y="867"/>
                    </a:cxn>
                    <a:cxn ang="0">
                      <a:pos x="365" y="864"/>
                    </a:cxn>
                    <a:cxn ang="0">
                      <a:pos x="376" y="825"/>
                    </a:cxn>
                    <a:cxn ang="0">
                      <a:pos x="408" y="798"/>
                    </a:cxn>
                    <a:cxn ang="0">
                      <a:pos x="430" y="763"/>
                    </a:cxn>
                    <a:cxn ang="0">
                      <a:pos x="440" y="723"/>
                    </a:cxn>
                    <a:cxn ang="0">
                      <a:pos x="444" y="701"/>
                    </a:cxn>
                    <a:cxn ang="0">
                      <a:pos x="497" y="688"/>
                    </a:cxn>
                    <a:cxn ang="0">
                      <a:pos x="540" y="676"/>
                    </a:cxn>
                    <a:cxn ang="0">
                      <a:pos x="543" y="635"/>
                    </a:cxn>
                    <a:cxn ang="0">
                      <a:pos x="538" y="613"/>
                    </a:cxn>
                    <a:cxn ang="0">
                      <a:pos x="545" y="590"/>
                    </a:cxn>
                    <a:cxn ang="0">
                      <a:pos x="481" y="0"/>
                    </a:cxn>
                    <a:cxn ang="0">
                      <a:pos x="144" y="27"/>
                    </a:cxn>
                    <a:cxn ang="0">
                      <a:pos x="83" y="68"/>
                    </a:cxn>
                    <a:cxn ang="0">
                      <a:pos x="44" y="68"/>
                    </a:cxn>
                    <a:cxn ang="0">
                      <a:pos x="58" y="583"/>
                    </a:cxn>
                    <a:cxn ang="0">
                      <a:pos x="58" y="624"/>
                    </a:cxn>
                    <a:cxn ang="0">
                      <a:pos x="82" y="683"/>
                    </a:cxn>
                    <a:cxn ang="0">
                      <a:pos x="85" y="735"/>
                    </a:cxn>
                    <a:cxn ang="0">
                      <a:pos x="62" y="773"/>
                    </a:cxn>
                    <a:cxn ang="0">
                      <a:pos x="46" y="809"/>
                    </a:cxn>
                    <a:cxn ang="0">
                      <a:pos x="21" y="859"/>
                    </a:cxn>
                    <a:cxn ang="0">
                      <a:pos x="0" y="887"/>
                    </a:cxn>
                    <a:cxn ang="0">
                      <a:pos x="8" y="941"/>
                    </a:cxn>
                    <a:cxn ang="0">
                      <a:pos x="10" y="945"/>
                    </a:cxn>
                  </a:cxnLst>
                  <a:rect l="0" t="0" r="r" b="b"/>
                  <a:pathLst>
                    <a:path w="549" h="944">
                      <a:moveTo>
                        <a:pt x="26" y="945"/>
                      </a:moveTo>
                      <a:lnTo>
                        <a:pt x="30" y="920"/>
                      </a:lnTo>
                      <a:lnTo>
                        <a:pt x="72" y="917"/>
                      </a:lnTo>
                      <a:lnTo>
                        <a:pt x="87" y="899"/>
                      </a:lnTo>
                      <a:lnTo>
                        <a:pt x="105" y="899"/>
                      </a:lnTo>
                      <a:lnTo>
                        <a:pt x="130" y="899"/>
                      </a:lnTo>
                      <a:lnTo>
                        <a:pt x="151" y="912"/>
                      </a:lnTo>
                      <a:lnTo>
                        <a:pt x="168" y="928"/>
                      </a:lnTo>
                      <a:lnTo>
                        <a:pt x="179" y="921"/>
                      </a:lnTo>
                      <a:lnTo>
                        <a:pt x="179" y="899"/>
                      </a:lnTo>
                      <a:lnTo>
                        <a:pt x="197" y="895"/>
                      </a:lnTo>
                      <a:lnTo>
                        <a:pt x="211" y="884"/>
                      </a:lnTo>
                      <a:lnTo>
                        <a:pt x="229" y="884"/>
                      </a:lnTo>
                      <a:lnTo>
                        <a:pt x="244" y="900"/>
                      </a:lnTo>
                      <a:lnTo>
                        <a:pt x="264" y="903"/>
                      </a:lnTo>
                      <a:lnTo>
                        <a:pt x="268" y="884"/>
                      </a:lnTo>
                      <a:lnTo>
                        <a:pt x="273" y="867"/>
                      </a:lnTo>
                      <a:lnTo>
                        <a:pt x="284" y="848"/>
                      </a:lnTo>
                      <a:lnTo>
                        <a:pt x="290" y="830"/>
                      </a:lnTo>
                      <a:lnTo>
                        <a:pt x="298" y="830"/>
                      </a:lnTo>
                      <a:lnTo>
                        <a:pt x="308" y="848"/>
                      </a:lnTo>
                      <a:lnTo>
                        <a:pt x="321" y="867"/>
                      </a:lnTo>
                      <a:lnTo>
                        <a:pt x="332" y="869"/>
                      </a:lnTo>
                      <a:lnTo>
                        <a:pt x="365" y="864"/>
                      </a:lnTo>
                      <a:lnTo>
                        <a:pt x="373" y="845"/>
                      </a:lnTo>
                      <a:lnTo>
                        <a:pt x="376" y="825"/>
                      </a:lnTo>
                      <a:lnTo>
                        <a:pt x="391" y="802"/>
                      </a:lnTo>
                      <a:lnTo>
                        <a:pt x="408" y="798"/>
                      </a:lnTo>
                      <a:lnTo>
                        <a:pt x="418" y="785"/>
                      </a:lnTo>
                      <a:lnTo>
                        <a:pt x="430" y="763"/>
                      </a:lnTo>
                      <a:lnTo>
                        <a:pt x="440" y="744"/>
                      </a:lnTo>
                      <a:lnTo>
                        <a:pt x="440" y="723"/>
                      </a:lnTo>
                      <a:lnTo>
                        <a:pt x="444" y="712"/>
                      </a:lnTo>
                      <a:lnTo>
                        <a:pt x="444" y="701"/>
                      </a:lnTo>
                      <a:lnTo>
                        <a:pt x="447" y="694"/>
                      </a:lnTo>
                      <a:lnTo>
                        <a:pt x="497" y="688"/>
                      </a:lnTo>
                      <a:lnTo>
                        <a:pt x="516" y="676"/>
                      </a:lnTo>
                      <a:lnTo>
                        <a:pt x="540" y="676"/>
                      </a:lnTo>
                      <a:lnTo>
                        <a:pt x="549" y="667"/>
                      </a:lnTo>
                      <a:lnTo>
                        <a:pt x="543" y="635"/>
                      </a:lnTo>
                      <a:lnTo>
                        <a:pt x="549" y="626"/>
                      </a:lnTo>
                      <a:lnTo>
                        <a:pt x="538" y="613"/>
                      </a:lnTo>
                      <a:lnTo>
                        <a:pt x="530" y="595"/>
                      </a:lnTo>
                      <a:lnTo>
                        <a:pt x="545" y="590"/>
                      </a:lnTo>
                      <a:lnTo>
                        <a:pt x="487" y="11"/>
                      </a:lnTo>
                      <a:lnTo>
                        <a:pt x="481" y="0"/>
                      </a:lnTo>
                      <a:lnTo>
                        <a:pt x="150" y="22"/>
                      </a:lnTo>
                      <a:lnTo>
                        <a:pt x="144" y="27"/>
                      </a:lnTo>
                      <a:lnTo>
                        <a:pt x="110" y="51"/>
                      </a:lnTo>
                      <a:lnTo>
                        <a:pt x="83" y="68"/>
                      </a:lnTo>
                      <a:lnTo>
                        <a:pt x="69" y="76"/>
                      </a:lnTo>
                      <a:lnTo>
                        <a:pt x="44" y="68"/>
                      </a:lnTo>
                      <a:lnTo>
                        <a:pt x="64" y="569"/>
                      </a:lnTo>
                      <a:lnTo>
                        <a:pt x="58" y="583"/>
                      </a:lnTo>
                      <a:lnTo>
                        <a:pt x="55" y="601"/>
                      </a:lnTo>
                      <a:lnTo>
                        <a:pt x="58" y="624"/>
                      </a:lnTo>
                      <a:lnTo>
                        <a:pt x="62" y="646"/>
                      </a:lnTo>
                      <a:lnTo>
                        <a:pt x="82" y="683"/>
                      </a:lnTo>
                      <a:lnTo>
                        <a:pt x="90" y="719"/>
                      </a:lnTo>
                      <a:lnTo>
                        <a:pt x="85" y="735"/>
                      </a:lnTo>
                      <a:lnTo>
                        <a:pt x="72" y="751"/>
                      </a:lnTo>
                      <a:lnTo>
                        <a:pt x="62" y="773"/>
                      </a:lnTo>
                      <a:lnTo>
                        <a:pt x="58" y="798"/>
                      </a:lnTo>
                      <a:lnTo>
                        <a:pt x="46" y="809"/>
                      </a:lnTo>
                      <a:lnTo>
                        <a:pt x="24" y="828"/>
                      </a:lnTo>
                      <a:lnTo>
                        <a:pt x="21" y="859"/>
                      </a:lnTo>
                      <a:lnTo>
                        <a:pt x="11" y="869"/>
                      </a:lnTo>
                      <a:lnTo>
                        <a:pt x="0" y="887"/>
                      </a:lnTo>
                      <a:lnTo>
                        <a:pt x="4" y="916"/>
                      </a:lnTo>
                      <a:lnTo>
                        <a:pt x="8" y="941"/>
                      </a:lnTo>
                      <a:lnTo>
                        <a:pt x="10" y="945"/>
                      </a:lnTo>
                      <a:lnTo>
                        <a:pt x="10" y="945"/>
                      </a:lnTo>
                      <a:lnTo>
                        <a:pt x="26" y="945"/>
                      </a:lnTo>
                      <a:close/>
                    </a:path>
                  </a:pathLst>
                </a:custGeom>
                <a:grp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73" name="Freeform 54">
                  <a:extLst>
                    <a:ext uri="{FF2B5EF4-FFF2-40B4-BE49-F238E27FC236}">
                      <a16:creationId xmlns:a16="http://schemas.microsoft.com/office/drawing/2014/main" id="{3439790B-1399-4B91-3689-5D131AA0BA09}"/>
                    </a:ext>
                  </a:extLst>
                </p:cNvPr>
                <p:cNvSpPr/>
                <p:nvPr/>
              </p:nvSpPr>
              <p:spPr bwMode="auto">
                <a:xfrm>
                  <a:off x="5418138" y="1708150"/>
                  <a:ext cx="374650" cy="658812"/>
                </a:xfrm>
                <a:custGeom>
                  <a:cxnLst>
                    <a:cxn ang="0">
                      <a:pos x="481" y="1198"/>
                    </a:cxn>
                    <a:cxn ang="0">
                      <a:pos x="530" y="1221"/>
                    </a:cxn>
                    <a:cxn ang="0">
                      <a:pos x="562" y="1221"/>
                    </a:cxn>
                    <a:cxn ang="0">
                      <a:pos x="563" y="1189"/>
                    </a:cxn>
                    <a:cxn ang="0">
                      <a:pos x="574" y="1152"/>
                    </a:cxn>
                    <a:cxn ang="0">
                      <a:pos x="624" y="1131"/>
                    </a:cxn>
                    <a:cxn ang="0">
                      <a:pos x="613" y="1105"/>
                    </a:cxn>
                    <a:cxn ang="0">
                      <a:pos x="614" y="1076"/>
                    </a:cxn>
                    <a:cxn ang="0">
                      <a:pos x="630" y="1066"/>
                    </a:cxn>
                    <a:cxn ang="0">
                      <a:pos x="624" y="1037"/>
                    </a:cxn>
                    <a:cxn ang="0">
                      <a:pos x="631" y="990"/>
                    </a:cxn>
                    <a:cxn ang="0">
                      <a:pos x="644" y="949"/>
                    </a:cxn>
                    <a:cxn ang="0">
                      <a:pos x="678" y="919"/>
                    </a:cxn>
                    <a:cxn ang="0">
                      <a:pos x="692" y="872"/>
                    </a:cxn>
                    <a:cxn ang="0">
                      <a:pos x="710" y="840"/>
                    </a:cxn>
                    <a:cxn ang="0">
                      <a:pos x="682" y="767"/>
                    </a:cxn>
                    <a:cxn ang="0">
                      <a:pos x="675" y="722"/>
                    </a:cxn>
                    <a:cxn ang="0">
                      <a:pos x="684" y="690"/>
                    </a:cxn>
                    <a:cxn ang="0">
                      <a:pos x="667" y="189"/>
                    </a:cxn>
                    <a:cxn ang="0">
                      <a:pos x="637" y="143"/>
                    </a:cxn>
                    <a:cxn ang="0">
                      <a:pos x="620" y="94"/>
                    </a:cxn>
                    <a:cxn ang="0">
                      <a:pos x="589" y="18"/>
                    </a:cxn>
                    <a:cxn ang="0">
                      <a:pos x="127" y="26"/>
                    </a:cxn>
                    <a:cxn ang="0">
                      <a:pos x="120" y="18"/>
                    </a:cxn>
                    <a:cxn ang="0">
                      <a:pos x="113" y="46"/>
                    </a:cxn>
                    <a:cxn ang="0">
                      <a:pos x="154" y="80"/>
                    </a:cxn>
                    <a:cxn ang="0">
                      <a:pos x="206" y="130"/>
                    </a:cxn>
                    <a:cxn ang="0">
                      <a:pos x="201" y="176"/>
                    </a:cxn>
                    <a:cxn ang="0">
                      <a:pos x="172" y="237"/>
                    </a:cxn>
                    <a:cxn ang="0">
                      <a:pos x="145" y="259"/>
                    </a:cxn>
                    <a:cxn ang="0">
                      <a:pos x="84" y="273"/>
                    </a:cxn>
                    <a:cxn ang="0">
                      <a:pos x="62" y="302"/>
                    </a:cxn>
                    <a:cxn ang="0">
                      <a:pos x="84" y="357"/>
                    </a:cxn>
                    <a:cxn ang="0">
                      <a:pos x="73" y="387"/>
                    </a:cxn>
                    <a:cxn ang="0">
                      <a:pos x="59" y="422"/>
                    </a:cxn>
                    <a:cxn ang="0">
                      <a:pos x="12" y="473"/>
                    </a:cxn>
                    <a:cxn ang="0">
                      <a:pos x="0" y="523"/>
                    </a:cxn>
                    <a:cxn ang="0">
                      <a:pos x="0" y="626"/>
                    </a:cxn>
                    <a:cxn ang="0">
                      <a:pos x="113" y="749"/>
                    </a:cxn>
                    <a:cxn ang="0">
                      <a:pos x="140" y="823"/>
                    </a:cxn>
                    <a:cxn ang="0">
                      <a:pos x="172" y="834"/>
                    </a:cxn>
                    <a:cxn ang="0">
                      <a:pos x="213" y="823"/>
                    </a:cxn>
                    <a:cxn ang="0">
                      <a:pos x="244" y="859"/>
                    </a:cxn>
                    <a:cxn ang="0">
                      <a:pos x="226" y="917"/>
                    </a:cxn>
                    <a:cxn ang="0">
                      <a:pos x="213" y="966"/>
                    </a:cxn>
                    <a:cxn ang="0">
                      <a:pos x="242" y="1021"/>
                    </a:cxn>
                    <a:cxn ang="0">
                      <a:pos x="292" y="1039"/>
                    </a:cxn>
                    <a:cxn ang="0">
                      <a:pos x="369" y="1101"/>
                    </a:cxn>
                    <a:cxn ang="0">
                      <a:pos x="385" y="1177"/>
                    </a:cxn>
                    <a:cxn ang="0">
                      <a:pos x="405" y="1221"/>
                    </a:cxn>
                    <a:cxn ang="0">
                      <a:pos x="417" y="1221"/>
                    </a:cxn>
                    <a:cxn ang="0">
                      <a:pos x="455" y="1213"/>
                    </a:cxn>
                  </a:cxnLst>
                  <a:rect l="0" t="0" r="r" b="b"/>
                  <a:pathLst>
                    <a:path w="710" h="1243">
                      <a:moveTo>
                        <a:pt x="471" y="1202"/>
                      </a:moveTo>
                      <a:lnTo>
                        <a:pt x="481" y="1198"/>
                      </a:lnTo>
                      <a:lnTo>
                        <a:pt x="506" y="1206"/>
                      </a:lnTo>
                      <a:lnTo>
                        <a:pt x="530" y="1221"/>
                      </a:lnTo>
                      <a:lnTo>
                        <a:pt x="544" y="1221"/>
                      </a:lnTo>
                      <a:lnTo>
                        <a:pt x="562" y="1221"/>
                      </a:lnTo>
                      <a:lnTo>
                        <a:pt x="570" y="1214"/>
                      </a:lnTo>
                      <a:lnTo>
                        <a:pt x="563" y="1189"/>
                      </a:lnTo>
                      <a:lnTo>
                        <a:pt x="560" y="1166"/>
                      </a:lnTo>
                      <a:lnTo>
                        <a:pt x="574" y="1152"/>
                      </a:lnTo>
                      <a:lnTo>
                        <a:pt x="607" y="1139"/>
                      </a:lnTo>
                      <a:lnTo>
                        <a:pt x="624" y="1131"/>
                      </a:lnTo>
                      <a:lnTo>
                        <a:pt x="619" y="1117"/>
                      </a:lnTo>
                      <a:lnTo>
                        <a:pt x="613" y="1105"/>
                      </a:lnTo>
                      <a:lnTo>
                        <a:pt x="610" y="1092"/>
                      </a:lnTo>
                      <a:lnTo>
                        <a:pt x="614" y="1076"/>
                      </a:lnTo>
                      <a:lnTo>
                        <a:pt x="630" y="1066"/>
                      </a:lnTo>
                      <a:lnTo>
                        <a:pt x="630" y="1066"/>
                      </a:lnTo>
                      <a:lnTo>
                        <a:pt x="628" y="1062"/>
                      </a:lnTo>
                      <a:lnTo>
                        <a:pt x="624" y="1037"/>
                      </a:lnTo>
                      <a:lnTo>
                        <a:pt x="620" y="1008"/>
                      </a:lnTo>
                      <a:lnTo>
                        <a:pt x="631" y="990"/>
                      </a:lnTo>
                      <a:lnTo>
                        <a:pt x="641" y="980"/>
                      </a:lnTo>
                      <a:lnTo>
                        <a:pt x="644" y="949"/>
                      </a:lnTo>
                      <a:lnTo>
                        <a:pt x="666" y="930"/>
                      </a:lnTo>
                      <a:lnTo>
                        <a:pt x="678" y="919"/>
                      </a:lnTo>
                      <a:lnTo>
                        <a:pt x="682" y="894"/>
                      </a:lnTo>
                      <a:lnTo>
                        <a:pt x="692" y="872"/>
                      </a:lnTo>
                      <a:lnTo>
                        <a:pt x="705" y="856"/>
                      </a:lnTo>
                      <a:lnTo>
                        <a:pt x="710" y="840"/>
                      </a:lnTo>
                      <a:lnTo>
                        <a:pt x="702" y="804"/>
                      </a:lnTo>
                      <a:lnTo>
                        <a:pt x="682" y="767"/>
                      </a:lnTo>
                      <a:lnTo>
                        <a:pt x="678" y="745"/>
                      </a:lnTo>
                      <a:lnTo>
                        <a:pt x="675" y="722"/>
                      </a:lnTo>
                      <a:lnTo>
                        <a:pt x="678" y="704"/>
                      </a:lnTo>
                      <a:lnTo>
                        <a:pt x="684" y="690"/>
                      </a:lnTo>
                      <a:lnTo>
                        <a:pt x="664" y="189"/>
                      </a:lnTo>
                      <a:lnTo>
                        <a:pt x="667" y="189"/>
                      </a:lnTo>
                      <a:lnTo>
                        <a:pt x="650" y="172"/>
                      </a:lnTo>
                      <a:lnTo>
                        <a:pt x="637" y="143"/>
                      </a:lnTo>
                      <a:lnTo>
                        <a:pt x="628" y="129"/>
                      </a:lnTo>
                      <a:lnTo>
                        <a:pt x="620" y="94"/>
                      </a:lnTo>
                      <a:lnTo>
                        <a:pt x="599" y="75"/>
                      </a:lnTo>
                      <a:lnTo>
                        <a:pt x="589" y="18"/>
                      </a:lnTo>
                      <a:lnTo>
                        <a:pt x="584" y="0"/>
                      </a:lnTo>
                      <a:lnTo>
                        <a:pt x="127" y="26"/>
                      </a:lnTo>
                      <a:lnTo>
                        <a:pt x="120" y="18"/>
                      </a:lnTo>
                      <a:lnTo>
                        <a:pt x="120" y="18"/>
                      </a:lnTo>
                      <a:lnTo>
                        <a:pt x="113" y="33"/>
                      </a:lnTo>
                      <a:lnTo>
                        <a:pt x="113" y="46"/>
                      </a:lnTo>
                      <a:lnTo>
                        <a:pt x="133" y="61"/>
                      </a:lnTo>
                      <a:lnTo>
                        <a:pt x="154" y="80"/>
                      </a:lnTo>
                      <a:lnTo>
                        <a:pt x="181" y="103"/>
                      </a:lnTo>
                      <a:lnTo>
                        <a:pt x="206" y="130"/>
                      </a:lnTo>
                      <a:lnTo>
                        <a:pt x="206" y="143"/>
                      </a:lnTo>
                      <a:lnTo>
                        <a:pt x="201" y="176"/>
                      </a:lnTo>
                      <a:lnTo>
                        <a:pt x="183" y="196"/>
                      </a:lnTo>
                      <a:lnTo>
                        <a:pt x="172" y="237"/>
                      </a:lnTo>
                      <a:lnTo>
                        <a:pt x="155" y="251"/>
                      </a:lnTo>
                      <a:lnTo>
                        <a:pt x="145" y="259"/>
                      </a:lnTo>
                      <a:lnTo>
                        <a:pt x="113" y="273"/>
                      </a:lnTo>
                      <a:lnTo>
                        <a:pt x="84" y="273"/>
                      </a:lnTo>
                      <a:lnTo>
                        <a:pt x="63" y="283"/>
                      </a:lnTo>
                      <a:lnTo>
                        <a:pt x="62" y="302"/>
                      </a:lnTo>
                      <a:lnTo>
                        <a:pt x="62" y="321"/>
                      </a:lnTo>
                      <a:lnTo>
                        <a:pt x="84" y="357"/>
                      </a:lnTo>
                      <a:lnTo>
                        <a:pt x="91" y="372"/>
                      </a:lnTo>
                      <a:lnTo>
                        <a:pt x="73" y="387"/>
                      </a:lnTo>
                      <a:lnTo>
                        <a:pt x="68" y="422"/>
                      </a:lnTo>
                      <a:lnTo>
                        <a:pt x="59" y="422"/>
                      </a:lnTo>
                      <a:lnTo>
                        <a:pt x="43" y="443"/>
                      </a:lnTo>
                      <a:lnTo>
                        <a:pt x="12" y="473"/>
                      </a:lnTo>
                      <a:lnTo>
                        <a:pt x="16" y="509"/>
                      </a:lnTo>
                      <a:lnTo>
                        <a:pt x="0" y="523"/>
                      </a:lnTo>
                      <a:lnTo>
                        <a:pt x="0" y="575"/>
                      </a:lnTo>
                      <a:lnTo>
                        <a:pt x="0" y="626"/>
                      </a:lnTo>
                      <a:lnTo>
                        <a:pt x="29" y="680"/>
                      </a:lnTo>
                      <a:lnTo>
                        <a:pt x="113" y="749"/>
                      </a:lnTo>
                      <a:lnTo>
                        <a:pt x="140" y="780"/>
                      </a:lnTo>
                      <a:lnTo>
                        <a:pt x="140" y="823"/>
                      </a:lnTo>
                      <a:lnTo>
                        <a:pt x="159" y="849"/>
                      </a:lnTo>
                      <a:lnTo>
                        <a:pt x="172" y="834"/>
                      </a:lnTo>
                      <a:lnTo>
                        <a:pt x="183" y="823"/>
                      </a:lnTo>
                      <a:lnTo>
                        <a:pt x="213" y="823"/>
                      </a:lnTo>
                      <a:lnTo>
                        <a:pt x="231" y="841"/>
                      </a:lnTo>
                      <a:lnTo>
                        <a:pt x="244" y="859"/>
                      </a:lnTo>
                      <a:lnTo>
                        <a:pt x="231" y="892"/>
                      </a:lnTo>
                      <a:lnTo>
                        <a:pt x="226" y="917"/>
                      </a:lnTo>
                      <a:lnTo>
                        <a:pt x="220" y="937"/>
                      </a:lnTo>
                      <a:lnTo>
                        <a:pt x="213" y="966"/>
                      </a:lnTo>
                      <a:lnTo>
                        <a:pt x="213" y="992"/>
                      </a:lnTo>
                      <a:lnTo>
                        <a:pt x="242" y="1021"/>
                      </a:lnTo>
                      <a:lnTo>
                        <a:pt x="277" y="1046"/>
                      </a:lnTo>
                      <a:lnTo>
                        <a:pt x="292" y="1039"/>
                      </a:lnTo>
                      <a:lnTo>
                        <a:pt x="351" y="1078"/>
                      </a:lnTo>
                      <a:lnTo>
                        <a:pt x="369" y="1101"/>
                      </a:lnTo>
                      <a:lnTo>
                        <a:pt x="387" y="1149"/>
                      </a:lnTo>
                      <a:lnTo>
                        <a:pt x="385" y="1177"/>
                      </a:lnTo>
                      <a:lnTo>
                        <a:pt x="377" y="1195"/>
                      </a:lnTo>
                      <a:lnTo>
                        <a:pt x="405" y="1221"/>
                      </a:lnTo>
                      <a:lnTo>
                        <a:pt x="405" y="1243"/>
                      </a:lnTo>
                      <a:lnTo>
                        <a:pt x="417" y="1221"/>
                      </a:lnTo>
                      <a:lnTo>
                        <a:pt x="442" y="1221"/>
                      </a:lnTo>
                      <a:lnTo>
                        <a:pt x="455" y="1213"/>
                      </a:lnTo>
                      <a:lnTo>
                        <a:pt x="471" y="1202"/>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74" name="Freeform 55">
                  <a:extLst>
                    <a:ext uri="{FF2B5EF4-FFF2-40B4-BE49-F238E27FC236}">
                      <a16:creationId xmlns:a16="http://schemas.microsoft.com/office/drawing/2014/main" id="{0FDE3CAB-2B32-182D-0E09-5D5C9A691858}"/>
                    </a:ext>
                  </a:extLst>
                </p:cNvPr>
                <p:cNvSpPr/>
                <p:nvPr/>
              </p:nvSpPr>
              <p:spPr bwMode="auto">
                <a:xfrm>
                  <a:off x="4957763" y="1563688"/>
                  <a:ext cx="568325" cy="419100"/>
                </a:xfrm>
                <a:custGeom>
                  <a:cxnLst>
                    <a:cxn ang="0">
                      <a:pos x="911" y="717"/>
                    </a:cxn>
                    <a:cxn ang="0">
                      <a:pos x="936" y="696"/>
                    </a:cxn>
                    <a:cxn ang="0">
                      <a:pos x="959" y="646"/>
                    </a:cxn>
                    <a:cxn ang="0">
                      <a:pos x="930" y="595"/>
                    </a:cxn>
                    <a:cxn ang="0">
                      <a:pos x="931" y="557"/>
                    </a:cxn>
                    <a:cxn ang="0">
                      <a:pos x="981" y="547"/>
                    </a:cxn>
                    <a:cxn ang="0">
                      <a:pos x="1023" y="525"/>
                    </a:cxn>
                    <a:cxn ang="0">
                      <a:pos x="1051" y="470"/>
                    </a:cxn>
                    <a:cxn ang="0">
                      <a:pos x="1074" y="417"/>
                    </a:cxn>
                    <a:cxn ang="0">
                      <a:pos x="1049" y="377"/>
                    </a:cxn>
                    <a:cxn ang="0">
                      <a:pos x="1001" y="335"/>
                    </a:cxn>
                    <a:cxn ang="0">
                      <a:pos x="981" y="307"/>
                    </a:cxn>
                    <a:cxn ang="0">
                      <a:pos x="995" y="300"/>
                    </a:cxn>
                    <a:cxn ang="0">
                      <a:pos x="981" y="284"/>
                    </a:cxn>
                    <a:cxn ang="0">
                      <a:pos x="966" y="274"/>
                    </a:cxn>
                    <a:cxn ang="0">
                      <a:pos x="961" y="271"/>
                    </a:cxn>
                    <a:cxn ang="0">
                      <a:pos x="947" y="264"/>
                    </a:cxn>
                    <a:cxn ang="0">
                      <a:pos x="913" y="256"/>
                    </a:cxn>
                    <a:cxn ang="0">
                      <a:pos x="904" y="207"/>
                    </a:cxn>
                    <a:cxn ang="0">
                      <a:pos x="904" y="164"/>
                    </a:cxn>
                    <a:cxn ang="0">
                      <a:pos x="893" y="116"/>
                    </a:cxn>
                    <a:cxn ang="0">
                      <a:pos x="32" y="102"/>
                    </a:cxn>
                    <a:cxn ang="0">
                      <a:pos x="36" y="0"/>
                    </a:cxn>
                    <a:cxn ang="0">
                      <a:pos x="17" y="105"/>
                    </a:cxn>
                    <a:cxn ang="0">
                      <a:pos x="13" y="142"/>
                    </a:cxn>
                    <a:cxn ang="0">
                      <a:pos x="32" y="171"/>
                    </a:cxn>
                    <a:cxn ang="0">
                      <a:pos x="23" y="193"/>
                    </a:cxn>
                    <a:cxn ang="0">
                      <a:pos x="20" y="242"/>
                    </a:cxn>
                    <a:cxn ang="0">
                      <a:pos x="0" y="260"/>
                    </a:cxn>
                    <a:cxn ang="0">
                      <a:pos x="20" y="288"/>
                    </a:cxn>
                    <a:cxn ang="0">
                      <a:pos x="20" y="320"/>
                    </a:cxn>
                    <a:cxn ang="0">
                      <a:pos x="27" y="328"/>
                    </a:cxn>
                    <a:cxn ang="0">
                      <a:pos x="54" y="397"/>
                    </a:cxn>
                    <a:cxn ang="0">
                      <a:pos x="75" y="446"/>
                    </a:cxn>
                    <a:cxn ang="0">
                      <a:pos x="86" y="474"/>
                    </a:cxn>
                    <a:cxn ang="0">
                      <a:pos x="93" y="486"/>
                    </a:cxn>
                    <a:cxn ang="0">
                      <a:pos x="85" y="506"/>
                    </a:cxn>
                    <a:cxn ang="0">
                      <a:pos x="93" y="540"/>
                    </a:cxn>
                    <a:cxn ang="0">
                      <a:pos x="114" y="550"/>
                    </a:cxn>
                    <a:cxn ang="0">
                      <a:pos x="121" y="626"/>
                    </a:cxn>
                    <a:cxn ang="0">
                      <a:pos x="125" y="660"/>
                    </a:cxn>
                    <a:cxn ang="0">
                      <a:pos x="132" y="718"/>
                    </a:cxn>
                    <a:cxn ang="0">
                      <a:pos x="139" y="753"/>
                    </a:cxn>
                    <a:cxn ang="0">
                      <a:pos x="873" y="793"/>
                    </a:cxn>
                    <a:cxn ang="0">
                      <a:pos x="880" y="747"/>
                    </a:cxn>
                  </a:cxnLst>
                  <a:rect l="0" t="0" r="r" b="b"/>
                  <a:pathLst>
                    <a:path w="1074" h="793">
                      <a:moveTo>
                        <a:pt x="880" y="747"/>
                      </a:moveTo>
                      <a:lnTo>
                        <a:pt x="911" y="717"/>
                      </a:lnTo>
                      <a:lnTo>
                        <a:pt x="927" y="696"/>
                      </a:lnTo>
                      <a:lnTo>
                        <a:pt x="936" y="696"/>
                      </a:lnTo>
                      <a:lnTo>
                        <a:pt x="941" y="661"/>
                      </a:lnTo>
                      <a:lnTo>
                        <a:pt x="959" y="646"/>
                      </a:lnTo>
                      <a:lnTo>
                        <a:pt x="952" y="631"/>
                      </a:lnTo>
                      <a:lnTo>
                        <a:pt x="930" y="595"/>
                      </a:lnTo>
                      <a:lnTo>
                        <a:pt x="930" y="576"/>
                      </a:lnTo>
                      <a:lnTo>
                        <a:pt x="931" y="557"/>
                      </a:lnTo>
                      <a:lnTo>
                        <a:pt x="952" y="547"/>
                      </a:lnTo>
                      <a:lnTo>
                        <a:pt x="981" y="547"/>
                      </a:lnTo>
                      <a:lnTo>
                        <a:pt x="1013" y="533"/>
                      </a:lnTo>
                      <a:lnTo>
                        <a:pt x="1023" y="525"/>
                      </a:lnTo>
                      <a:lnTo>
                        <a:pt x="1040" y="511"/>
                      </a:lnTo>
                      <a:lnTo>
                        <a:pt x="1051" y="470"/>
                      </a:lnTo>
                      <a:lnTo>
                        <a:pt x="1069" y="450"/>
                      </a:lnTo>
                      <a:lnTo>
                        <a:pt x="1074" y="417"/>
                      </a:lnTo>
                      <a:lnTo>
                        <a:pt x="1074" y="404"/>
                      </a:lnTo>
                      <a:lnTo>
                        <a:pt x="1049" y="377"/>
                      </a:lnTo>
                      <a:lnTo>
                        <a:pt x="1022" y="354"/>
                      </a:lnTo>
                      <a:lnTo>
                        <a:pt x="1001" y="335"/>
                      </a:lnTo>
                      <a:lnTo>
                        <a:pt x="981" y="320"/>
                      </a:lnTo>
                      <a:lnTo>
                        <a:pt x="981" y="307"/>
                      </a:lnTo>
                      <a:lnTo>
                        <a:pt x="988" y="292"/>
                      </a:lnTo>
                      <a:lnTo>
                        <a:pt x="995" y="300"/>
                      </a:lnTo>
                      <a:lnTo>
                        <a:pt x="981" y="284"/>
                      </a:lnTo>
                      <a:lnTo>
                        <a:pt x="981" y="284"/>
                      </a:lnTo>
                      <a:lnTo>
                        <a:pt x="973" y="278"/>
                      </a:lnTo>
                      <a:lnTo>
                        <a:pt x="966" y="274"/>
                      </a:lnTo>
                      <a:lnTo>
                        <a:pt x="961" y="271"/>
                      </a:lnTo>
                      <a:lnTo>
                        <a:pt x="961" y="271"/>
                      </a:lnTo>
                      <a:lnTo>
                        <a:pt x="955" y="270"/>
                      </a:lnTo>
                      <a:lnTo>
                        <a:pt x="947" y="264"/>
                      </a:lnTo>
                      <a:lnTo>
                        <a:pt x="937" y="256"/>
                      </a:lnTo>
                      <a:lnTo>
                        <a:pt x="913" y="256"/>
                      </a:lnTo>
                      <a:lnTo>
                        <a:pt x="913" y="235"/>
                      </a:lnTo>
                      <a:lnTo>
                        <a:pt x="904" y="207"/>
                      </a:lnTo>
                      <a:lnTo>
                        <a:pt x="904" y="181"/>
                      </a:lnTo>
                      <a:lnTo>
                        <a:pt x="904" y="164"/>
                      </a:lnTo>
                      <a:lnTo>
                        <a:pt x="904" y="132"/>
                      </a:lnTo>
                      <a:lnTo>
                        <a:pt x="893" y="116"/>
                      </a:lnTo>
                      <a:lnTo>
                        <a:pt x="882" y="85"/>
                      </a:lnTo>
                      <a:lnTo>
                        <a:pt x="32" y="102"/>
                      </a:lnTo>
                      <a:lnTo>
                        <a:pt x="36" y="0"/>
                      </a:lnTo>
                      <a:lnTo>
                        <a:pt x="36" y="0"/>
                      </a:lnTo>
                      <a:lnTo>
                        <a:pt x="32" y="105"/>
                      </a:lnTo>
                      <a:lnTo>
                        <a:pt x="17" y="105"/>
                      </a:lnTo>
                      <a:lnTo>
                        <a:pt x="17" y="118"/>
                      </a:lnTo>
                      <a:lnTo>
                        <a:pt x="13" y="142"/>
                      </a:lnTo>
                      <a:lnTo>
                        <a:pt x="21" y="148"/>
                      </a:lnTo>
                      <a:lnTo>
                        <a:pt x="32" y="171"/>
                      </a:lnTo>
                      <a:lnTo>
                        <a:pt x="32" y="189"/>
                      </a:lnTo>
                      <a:lnTo>
                        <a:pt x="23" y="193"/>
                      </a:lnTo>
                      <a:lnTo>
                        <a:pt x="20" y="210"/>
                      </a:lnTo>
                      <a:lnTo>
                        <a:pt x="20" y="242"/>
                      </a:lnTo>
                      <a:lnTo>
                        <a:pt x="7" y="246"/>
                      </a:lnTo>
                      <a:lnTo>
                        <a:pt x="0" y="260"/>
                      </a:lnTo>
                      <a:lnTo>
                        <a:pt x="0" y="275"/>
                      </a:lnTo>
                      <a:lnTo>
                        <a:pt x="20" y="288"/>
                      </a:lnTo>
                      <a:lnTo>
                        <a:pt x="20" y="309"/>
                      </a:lnTo>
                      <a:lnTo>
                        <a:pt x="20" y="320"/>
                      </a:lnTo>
                      <a:lnTo>
                        <a:pt x="13" y="311"/>
                      </a:lnTo>
                      <a:lnTo>
                        <a:pt x="27" y="328"/>
                      </a:lnTo>
                      <a:lnTo>
                        <a:pt x="42" y="370"/>
                      </a:lnTo>
                      <a:lnTo>
                        <a:pt x="54" y="397"/>
                      </a:lnTo>
                      <a:lnTo>
                        <a:pt x="66" y="425"/>
                      </a:lnTo>
                      <a:lnTo>
                        <a:pt x="75" y="446"/>
                      </a:lnTo>
                      <a:lnTo>
                        <a:pt x="82" y="460"/>
                      </a:lnTo>
                      <a:lnTo>
                        <a:pt x="86" y="474"/>
                      </a:lnTo>
                      <a:lnTo>
                        <a:pt x="93" y="479"/>
                      </a:lnTo>
                      <a:lnTo>
                        <a:pt x="93" y="486"/>
                      </a:lnTo>
                      <a:lnTo>
                        <a:pt x="81" y="489"/>
                      </a:lnTo>
                      <a:lnTo>
                        <a:pt x="85" y="506"/>
                      </a:lnTo>
                      <a:lnTo>
                        <a:pt x="89" y="528"/>
                      </a:lnTo>
                      <a:lnTo>
                        <a:pt x="93" y="540"/>
                      </a:lnTo>
                      <a:lnTo>
                        <a:pt x="102" y="540"/>
                      </a:lnTo>
                      <a:lnTo>
                        <a:pt x="114" y="550"/>
                      </a:lnTo>
                      <a:lnTo>
                        <a:pt x="121" y="581"/>
                      </a:lnTo>
                      <a:lnTo>
                        <a:pt x="121" y="626"/>
                      </a:lnTo>
                      <a:lnTo>
                        <a:pt x="118" y="644"/>
                      </a:lnTo>
                      <a:lnTo>
                        <a:pt x="125" y="660"/>
                      </a:lnTo>
                      <a:lnTo>
                        <a:pt x="132" y="669"/>
                      </a:lnTo>
                      <a:lnTo>
                        <a:pt x="132" y="718"/>
                      </a:lnTo>
                      <a:lnTo>
                        <a:pt x="138" y="750"/>
                      </a:lnTo>
                      <a:lnTo>
                        <a:pt x="139" y="753"/>
                      </a:lnTo>
                      <a:lnTo>
                        <a:pt x="819" y="743"/>
                      </a:lnTo>
                      <a:lnTo>
                        <a:pt x="873" y="793"/>
                      </a:lnTo>
                      <a:lnTo>
                        <a:pt x="884" y="783"/>
                      </a:lnTo>
                      <a:lnTo>
                        <a:pt x="880" y="747"/>
                      </a:lnTo>
                      <a:close/>
                    </a:path>
                  </a:pathLst>
                </a:custGeom>
                <a:solidFill>
                  <a:schemeClr val="bg1">
                    <a:lumMod val="85000"/>
                  </a:schemeClr>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75" name="Freeform 56">
                  <a:extLst>
                    <a:ext uri="{FF2B5EF4-FFF2-40B4-BE49-F238E27FC236}">
                      <a16:creationId xmlns:a16="http://schemas.microsoft.com/office/drawing/2014/main" id="{31B29FF0-32F6-960B-106B-8427AAD0CB86}"/>
                    </a:ext>
                  </a:extLst>
                </p:cNvPr>
                <p:cNvSpPr/>
                <p:nvPr/>
              </p:nvSpPr>
              <p:spPr bwMode="auto">
                <a:xfrm>
                  <a:off x="2413000" y="2967038"/>
                  <a:ext cx="1217612" cy="987425"/>
                </a:xfrm>
                <a:custGeom>
                  <a:cxnLst>
                    <a:cxn ang="0">
                      <a:pos x="1213" y="159"/>
                    </a:cxn>
                    <a:cxn ang="0">
                      <a:pos x="1074" y="134"/>
                    </a:cxn>
                    <a:cxn ang="0">
                      <a:pos x="913" y="80"/>
                    </a:cxn>
                    <a:cxn ang="0">
                      <a:pos x="799" y="58"/>
                    </a:cxn>
                    <a:cxn ang="0">
                      <a:pos x="644" y="39"/>
                    </a:cxn>
                    <a:cxn ang="0">
                      <a:pos x="484" y="169"/>
                    </a:cxn>
                    <a:cxn ang="0">
                      <a:pos x="335" y="208"/>
                    </a:cxn>
                    <a:cxn ang="0">
                      <a:pos x="396" y="437"/>
                    </a:cxn>
                    <a:cxn ang="0">
                      <a:pos x="500" y="518"/>
                    </a:cxn>
                    <a:cxn ang="0">
                      <a:pos x="376" y="551"/>
                    </a:cxn>
                    <a:cxn ang="0">
                      <a:pos x="280" y="515"/>
                    </a:cxn>
                    <a:cxn ang="0">
                      <a:pos x="182" y="583"/>
                    </a:cxn>
                    <a:cxn ang="0">
                      <a:pos x="285" y="722"/>
                    </a:cxn>
                    <a:cxn ang="0">
                      <a:pos x="447" y="716"/>
                    </a:cxn>
                    <a:cxn ang="0">
                      <a:pos x="440" y="860"/>
                    </a:cxn>
                    <a:cxn ang="0">
                      <a:pos x="354" y="883"/>
                    </a:cxn>
                    <a:cxn ang="0">
                      <a:pos x="232" y="902"/>
                    </a:cxn>
                    <a:cxn ang="0">
                      <a:pos x="142" y="1064"/>
                    </a:cxn>
                    <a:cxn ang="0">
                      <a:pos x="233" y="1159"/>
                    </a:cxn>
                    <a:cxn ang="0">
                      <a:pos x="190" y="1231"/>
                    </a:cxn>
                    <a:cxn ang="0">
                      <a:pos x="301" y="1227"/>
                    </a:cxn>
                    <a:cxn ang="0">
                      <a:pos x="339" y="1427"/>
                    </a:cxn>
                    <a:cxn ang="0">
                      <a:pos x="480" y="1436"/>
                    </a:cxn>
                    <a:cxn ang="0">
                      <a:pos x="577" y="1449"/>
                    </a:cxn>
                    <a:cxn ang="0">
                      <a:pos x="457" y="1650"/>
                    </a:cxn>
                    <a:cxn ang="0">
                      <a:pos x="262" y="1738"/>
                    </a:cxn>
                    <a:cxn ang="0">
                      <a:pos x="28" y="1812"/>
                    </a:cxn>
                    <a:cxn ang="0">
                      <a:pos x="168" y="1836"/>
                    </a:cxn>
                    <a:cxn ang="0">
                      <a:pos x="235" y="1832"/>
                    </a:cxn>
                    <a:cxn ang="0">
                      <a:pos x="339" y="1786"/>
                    </a:cxn>
                    <a:cxn ang="0">
                      <a:pos x="498" y="1699"/>
                    </a:cxn>
                    <a:cxn ang="0">
                      <a:pos x="786" y="1496"/>
                    </a:cxn>
                    <a:cxn ang="0">
                      <a:pos x="854" y="1343"/>
                    </a:cxn>
                    <a:cxn ang="0">
                      <a:pos x="945" y="1203"/>
                    </a:cxn>
                    <a:cxn ang="0">
                      <a:pos x="923" y="1325"/>
                    </a:cxn>
                    <a:cxn ang="0">
                      <a:pos x="924" y="1422"/>
                    </a:cxn>
                    <a:cxn ang="0">
                      <a:pos x="1116" y="1314"/>
                    </a:cxn>
                    <a:cxn ang="0">
                      <a:pos x="1212" y="1199"/>
                    </a:cxn>
                    <a:cxn ang="0">
                      <a:pos x="1178" y="1328"/>
                    </a:cxn>
                    <a:cxn ang="0">
                      <a:pos x="1324" y="1295"/>
                    </a:cxn>
                    <a:cxn ang="0">
                      <a:pos x="1610" y="1318"/>
                    </a:cxn>
                    <a:cxn ang="0">
                      <a:pos x="1817" y="1468"/>
                    </a:cxn>
                    <a:cxn ang="0">
                      <a:pos x="1958" y="1602"/>
                    </a:cxn>
                    <a:cxn ang="0">
                      <a:pos x="2025" y="1510"/>
                    </a:cxn>
                    <a:cxn ang="0">
                      <a:pos x="2022" y="1567"/>
                    </a:cxn>
                    <a:cxn ang="0">
                      <a:pos x="2015" y="1607"/>
                    </a:cxn>
                    <a:cxn ang="0">
                      <a:pos x="2025" y="1651"/>
                    </a:cxn>
                    <a:cxn ang="0">
                      <a:pos x="2048" y="1628"/>
                    </a:cxn>
                    <a:cxn ang="0">
                      <a:pos x="2073" y="1711"/>
                    </a:cxn>
                    <a:cxn ang="0">
                      <a:pos x="2158" y="1803"/>
                    </a:cxn>
                    <a:cxn ang="0">
                      <a:pos x="2186" y="1726"/>
                    </a:cxn>
                    <a:cxn ang="0">
                      <a:pos x="2172" y="1664"/>
                    </a:cxn>
                    <a:cxn ang="0">
                      <a:pos x="2241" y="1722"/>
                    </a:cxn>
                    <a:cxn ang="0">
                      <a:pos x="2294" y="1618"/>
                    </a:cxn>
                    <a:cxn ang="0">
                      <a:pos x="1996" y="1377"/>
                    </a:cxn>
                    <a:cxn ang="0">
                      <a:pos x="1707" y="1323"/>
                    </a:cxn>
                    <a:cxn ang="0">
                      <a:pos x="1461" y="755"/>
                    </a:cxn>
                  </a:cxnLst>
                  <a:rect l="0" t="0" r="r" b="b"/>
                  <a:pathLst>
                    <a:path w="2302" h="1865">
                      <a:moveTo>
                        <a:pt x="1384" y="183"/>
                      </a:moveTo>
                      <a:lnTo>
                        <a:pt x="1343" y="177"/>
                      </a:lnTo>
                      <a:lnTo>
                        <a:pt x="1321" y="158"/>
                      </a:lnTo>
                      <a:lnTo>
                        <a:pt x="1296" y="134"/>
                      </a:lnTo>
                      <a:lnTo>
                        <a:pt x="1288" y="134"/>
                      </a:lnTo>
                      <a:lnTo>
                        <a:pt x="1268" y="134"/>
                      </a:lnTo>
                      <a:lnTo>
                        <a:pt x="1248" y="151"/>
                      </a:lnTo>
                      <a:lnTo>
                        <a:pt x="1213" y="159"/>
                      </a:lnTo>
                      <a:lnTo>
                        <a:pt x="1178" y="148"/>
                      </a:lnTo>
                      <a:lnTo>
                        <a:pt x="1144" y="134"/>
                      </a:lnTo>
                      <a:lnTo>
                        <a:pt x="1123" y="134"/>
                      </a:lnTo>
                      <a:lnTo>
                        <a:pt x="1095" y="143"/>
                      </a:lnTo>
                      <a:lnTo>
                        <a:pt x="1074" y="159"/>
                      </a:lnTo>
                      <a:lnTo>
                        <a:pt x="1074" y="169"/>
                      </a:lnTo>
                      <a:lnTo>
                        <a:pt x="1074" y="147"/>
                      </a:lnTo>
                      <a:lnTo>
                        <a:pt x="1074" y="134"/>
                      </a:lnTo>
                      <a:lnTo>
                        <a:pt x="1067" y="121"/>
                      </a:lnTo>
                      <a:lnTo>
                        <a:pt x="1044" y="108"/>
                      </a:lnTo>
                      <a:lnTo>
                        <a:pt x="1027" y="108"/>
                      </a:lnTo>
                      <a:lnTo>
                        <a:pt x="1010" y="116"/>
                      </a:lnTo>
                      <a:lnTo>
                        <a:pt x="999" y="116"/>
                      </a:lnTo>
                      <a:lnTo>
                        <a:pt x="948" y="116"/>
                      </a:lnTo>
                      <a:lnTo>
                        <a:pt x="924" y="97"/>
                      </a:lnTo>
                      <a:lnTo>
                        <a:pt x="913" y="80"/>
                      </a:lnTo>
                      <a:lnTo>
                        <a:pt x="913" y="64"/>
                      </a:lnTo>
                      <a:lnTo>
                        <a:pt x="876" y="54"/>
                      </a:lnTo>
                      <a:lnTo>
                        <a:pt x="852" y="62"/>
                      </a:lnTo>
                      <a:lnTo>
                        <a:pt x="834" y="41"/>
                      </a:lnTo>
                      <a:lnTo>
                        <a:pt x="826" y="33"/>
                      </a:lnTo>
                      <a:lnTo>
                        <a:pt x="816" y="43"/>
                      </a:lnTo>
                      <a:lnTo>
                        <a:pt x="816" y="55"/>
                      </a:lnTo>
                      <a:lnTo>
                        <a:pt x="799" y="58"/>
                      </a:lnTo>
                      <a:lnTo>
                        <a:pt x="786" y="44"/>
                      </a:lnTo>
                      <a:lnTo>
                        <a:pt x="786" y="33"/>
                      </a:lnTo>
                      <a:lnTo>
                        <a:pt x="794" y="33"/>
                      </a:lnTo>
                      <a:lnTo>
                        <a:pt x="786" y="18"/>
                      </a:lnTo>
                      <a:lnTo>
                        <a:pt x="765" y="0"/>
                      </a:lnTo>
                      <a:lnTo>
                        <a:pt x="730" y="18"/>
                      </a:lnTo>
                      <a:lnTo>
                        <a:pt x="720" y="43"/>
                      </a:lnTo>
                      <a:lnTo>
                        <a:pt x="644" y="39"/>
                      </a:lnTo>
                      <a:lnTo>
                        <a:pt x="630" y="51"/>
                      </a:lnTo>
                      <a:lnTo>
                        <a:pt x="613" y="62"/>
                      </a:lnTo>
                      <a:lnTo>
                        <a:pt x="593" y="84"/>
                      </a:lnTo>
                      <a:lnTo>
                        <a:pt x="544" y="93"/>
                      </a:lnTo>
                      <a:lnTo>
                        <a:pt x="515" y="118"/>
                      </a:lnTo>
                      <a:lnTo>
                        <a:pt x="500" y="129"/>
                      </a:lnTo>
                      <a:lnTo>
                        <a:pt x="484" y="133"/>
                      </a:lnTo>
                      <a:lnTo>
                        <a:pt x="484" y="169"/>
                      </a:lnTo>
                      <a:lnTo>
                        <a:pt x="473" y="193"/>
                      </a:lnTo>
                      <a:lnTo>
                        <a:pt x="459" y="205"/>
                      </a:lnTo>
                      <a:lnTo>
                        <a:pt x="418" y="219"/>
                      </a:lnTo>
                      <a:lnTo>
                        <a:pt x="396" y="219"/>
                      </a:lnTo>
                      <a:lnTo>
                        <a:pt x="382" y="219"/>
                      </a:lnTo>
                      <a:lnTo>
                        <a:pt x="364" y="219"/>
                      </a:lnTo>
                      <a:lnTo>
                        <a:pt x="346" y="209"/>
                      </a:lnTo>
                      <a:lnTo>
                        <a:pt x="335" y="208"/>
                      </a:lnTo>
                      <a:lnTo>
                        <a:pt x="326" y="232"/>
                      </a:lnTo>
                      <a:lnTo>
                        <a:pt x="326" y="252"/>
                      </a:lnTo>
                      <a:lnTo>
                        <a:pt x="305" y="252"/>
                      </a:lnTo>
                      <a:lnTo>
                        <a:pt x="305" y="264"/>
                      </a:lnTo>
                      <a:lnTo>
                        <a:pt x="294" y="264"/>
                      </a:lnTo>
                      <a:lnTo>
                        <a:pt x="359" y="334"/>
                      </a:lnTo>
                      <a:lnTo>
                        <a:pt x="394" y="369"/>
                      </a:lnTo>
                      <a:lnTo>
                        <a:pt x="396" y="437"/>
                      </a:lnTo>
                      <a:lnTo>
                        <a:pt x="462" y="458"/>
                      </a:lnTo>
                      <a:lnTo>
                        <a:pt x="468" y="479"/>
                      </a:lnTo>
                      <a:lnTo>
                        <a:pt x="468" y="497"/>
                      </a:lnTo>
                      <a:lnTo>
                        <a:pt x="480" y="509"/>
                      </a:lnTo>
                      <a:lnTo>
                        <a:pt x="480" y="509"/>
                      </a:lnTo>
                      <a:lnTo>
                        <a:pt x="487" y="513"/>
                      </a:lnTo>
                      <a:lnTo>
                        <a:pt x="500" y="518"/>
                      </a:lnTo>
                      <a:lnTo>
                        <a:pt x="500" y="518"/>
                      </a:lnTo>
                      <a:lnTo>
                        <a:pt x="514" y="523"/>
                      </a:lnTo>
                      <a:lnTo>
                        <a:pt x="522" y="527"/>
                      </a:lnTo>
                      <a:lnTo>
                        <a:pt x="500" y="541"/>
                      </a:lnTo>
                      <a:lnTo>
                        <a:pt x="480" y="559"/>
                      </a:lnTo>
                      <a:lnTo>
                        <a:pt x="452" y="572"/>
                      </a:lnTo>
                      <a:lnTo>
                        <a:pt x="418" y="562"/>
                      </a:lnTo>
                      <a:lnTo>
                        <a:pt x="389" y="563"/>
                      </a:lnTo>
                      <a:lnTo>
                        <a:pt x="376" y="551"/>
                      </a:lnTo>
                      <a:lnTo>
                        <a:pt x="361" y="538"/>
                      </a:lnTo>
                      <a:lnTo>
                        <a:pt x="364" y="530"/>
                      </a:lnTo>
                      <a:lnTo>
                        <a:pt x="369" y="509"/>
                      </a:lnTo>
                      <a:lnTo>
                        <a:pt x="355" y="498"/>
                      </a:lnTo>
                      <a:lnTo>
                        <a:pt x="323" y="499"/>
                      </a:lnTo>
                      <a:lnTo>
                        <a:pt x="294" y="501"/>
                      </a:lnTo>
                      <a:lnTo>
                        <a:pt x="280" y="506"/>
                      </a:lnTo>
                      <a:lnTo>
                        <a:pt x="280" y="515"/>
                      </a:lnTo>
                      <a:lnTo>
                        <a:pt x="261" y="520"/>
                      </a:lnTo>
                      <a:lnTo>
                        <a:pt x="253" y="515"/>
                      </a:lnTo>
                      <a:lnTo>
                        <a:pt x="215" y="537"/>
                      </a:lnTo>
                      <a:lnTo>
                        <a:pt x="190" y="541"/>
                      </a:lnTo>
                      <a:lnTo>
                        <a:pt x="172" y="541"/>
                      </a:lnTo>
                      <a:lnTo>
                        <a:pt x="156" y="554"/>
                      </a:lnTo>
                      <a:lnTo>
                        <a:pt x="162" y="563"/>
                      </a:lnTo>
                      <a:lnTo>
                        <a:pt x="182" y="583"/>
                      </a:lnTo>
                      <a:lnTo>
                        <a:pt x="204" y="597"/>
                      </a:lnTo>
                      <a:lnTo>
                        <a:pt x="235" y="611"/>
                      </a:lnTo>
                      <a:lnTo>
                        <a:pt x="222" y="619"/>
                      </a:lnTo>
                      <a:lnTo>
                        <a:pt x="197" y="630"/>
                      </a:lnTo>
                      <a:lnTo>
                        <a:pt x="204" y="676"/>
                      </a:lnTo>
                      <a:lnTo>
                        <a:pt x="221" y="698"/>
                      </a:lnTo>
                      <a:lnTo>
                        <a:pt x="253" y="713"/>
                      </a:lnTo>
                      <a:lnTo>
                        <a:pt x="285" y="722"/>
                      </a:lnTo>
                      <a:lnTo>
                        <a:pt x="326" y="722"/>
                      </a:lnTo>
                      <a:lnTo>
                        <a:pt x="366" y="722"/>
                      </a:lnTo>
                      <a:lnTo>
                        <a:pt x="380" y="748"/>
                      </a:lnTo>
                      <a:lnTo>
                        <a:pt x="394" y="748"/>
                      </a:lnTo>
                      <a:lnTo>
                        <a:pt x="405" y="731"/>
                      </a:lnTo>
                      <a:lnTo>
                        <a:pt x="416" y="722"/>
                      </a:lnTo>
                      <a:lnTo>
                        <a:pt x="432" y="716"/>
                      </a:lnTo>
                      <a:lnTo>
                        <a:pt x="447" y="716"/>
                      </a:lnTo>
                      <a:lnTo>
                        <a:pt x="473" y="723"/>
                      </a:lnTo>
                      <a:lnTo>
                        <a:pt x="479" y="748"/>
                      </a:lnTo>
                      <a:lnTo>
                        <a:pt x="459" y="769"/>
                      </a:lnTo>
                      <a:lnTo>
                        <a:pt x="440" y="769"/>
                      </a:lnTo>
                      <a:lnTo>
                        <a:pt x="451" y="805"/>
                      </a:lnTo>
                      <a:lnTo>
                        <a:pt x="461" y="830"/>
                      </a:lnTo>
                      <a:lnTo>
                        <a:pt x="452" y="860"/>
                      </a:lnTo>
                      <a:lnTo>
                        <a:pt x="440" y="860"/>
                      </a:lnTo>
                      <a:lnTo>
                        <a:pt x="426" y="873"/>
                      </a:lnTo>
                      <a:lnTo>
                        <a:pt x="408" y="873"/>
                      </a:lnTo>
                      <a:lnTo>
                        <a:pt x="400" y="873"/>
                      </a:lnTo>
                      <a:lnTo>
                        <a:pt x="384" y="873"/>
                      </a:lnTo>
                      <a:lnTo>
                        <a:pt x="379" y="862"/>
                      </a:lnTo>
                      <a:lnTo>
                        <a:pt x="369" y="873"/>
                      </a:lnTo>
                      <a:lnTo>
                        <a:pt x="365" y="883"/>
                      </a:lnTo>
                      <a:lnTo>
                        <a:pt x="354" y="883"/>
                      </a:lnTo>
                      <a:lnTo>
                        <a:pt x="337" y="902"/>
                      </a:lnTo>
                      <a:lnTo>
                        <a:pt x="328" y="902"/>
                      </a:lnTo>
                      <a:lnTo>
                        <a:pt x="312" y="902"/>
                      </a:lnTo>
                      <a:lnTo>
                        <a:pt x="301" y="902"/>
                      </a:lnTo>
                      <a:lnTo>
                        <a:pt x="287" y="883"/>
                      </a:lnTo>
                      <a:lnTo>
                        <a:pt x="271" y="877"/>
                      </a:lnTo>
                      <a:lnTo>
                        <a:pt x="255" y="880"/>
                      </a:lnTo>
                      <a:lnTo>
                        <a:pt x="232" y="902"/>
                      </a:lnTo>
                      <a:lnTo>
                        <a:pt x="225" y="926"/>
                      </a:lnTo>
                      <a:lnTo>
                        <a:pt x="208" y="952"/>
                      </a:lnTo>
                      <a:lnTo>
                        <a:pt x="180" y="967"/>
                      </a:lnTo>
                      <a:lnTo>
                        <a:pt x="156" y="995"/>
                      </a:lnTo>
                      <a:lnTo>
                        <a:pt x="143" y="1019"/>
                      </a:lnTo>
                      <a:lnTo>
                        <a:pt x="131" y="1028"/>
                      </a:lnTo>
                      <a:lnTo>
                        <a:pt x="131" y="1037"/>
                      </a:lnTo>
                      <a:lnTo>
                        <a:pt x="142" y="1064"/>
                      </a:lnTo>
                      <a:lnTo>
                        <a:pt x="150" y="1087"/>
                      </a:lnTo>
                      <a:lnTo>
                        <a:pt x="161" y="1105"/>
                      </a:lnTo>
                      <a:lnTo>
                        <a:pt x="187" y="1121"/>
                      </a:lnTo>
                      <a:lnTo>
                        <a:pt x="203" y="1121"/>
                      </a:lnTo>
                      <a:lnTo>
                        <a:pt x="224" y="1121"/>
                      </a:lnTo>
                      <a:lnTo>
                        <a:pt x="232" y="1121"/>
                      </a:lnTo>
                      <a:lnTo>
                        <a:pt x="244" y="1138"/>
                      </a:lnTo>
                      <a:lnTo>
                        <a:pt x="233" y="1159"/>
                      </a:lnTo>
                      <a:lnTo>
                        <a:pt x="211" y="1143"/>
                      </a:lnTo>
                      <a:lnTo>
                        <a:pt x="190" y="1143"/>
                      </a:lnTo>
                      <a:lnTo>
                        <a:pt x="171" y="1143"/>
                      </a:lnTo>
                      <a:lnTo>
                        <a:pt x="153" y="1159"/>
                      </a:lnTo>
                      <a:lnTo>
                        <a:pt x="157" y="1191"/>
                      </a:lnTo>
                      <a:lnTo>
                        <a:pt x="161" y="1205"/>
                      </a:lnTo>
                      <a:lnTo>
                        <a:pt x="172" y="1218"/>
                      </a:lnTo>
                      <a:lnTo>
                        <a:pt x="190" y="1231"/>
                      </a:lnTo>
                      <a:lnTo>
                        <a:pt x="203" y="1243"/>
                      </a:lnTo>
                      <a:lnTo>
                        <a:pt x="222" y="1255"/>
                      </a:lnTo>
                      <a:lnTo>
                        <a:pt x="229" y="1255"/>
                      </a:lnTo>
                      <a:lnTo>
                        <a:pt x="243" y="1266"/>
                      </a:lnTo>
                      <a:lnTo>
                        <a:pt x="260" y="1266"/>
                      </a:lnTo>
                      <a:lnTo>
                        <a:pt x="271" y="1257"/>
                      </a:lnTo>
                      <a:lnTo>
                        <a:pt x="290" y="1236"/>
                      </a:lnTo>
                      <a:lnTo>
                        <a:pt x="301" y="1227"/>
                      </a:lnTo>
                      <a:lnTo>
                        <a:pt x="308" y="1266"/>
                      </a:lnTo>
                      <a:lnTo>
                        <a:pt x="315" y="1304"/>
                      </a:lnTo>
                      <a:lnTo>
                        <a:pt x="316" y="1327"/>
                      </a:lnTo>
                      <a:lnTo>
                        <a:pt x="301" y="1348"/>
                      </a:lnTo>
                      <a:lnTo>
                        <a:pt x="297" y="1366"/>
                      </a:lnTo>
                      <a:lnTo>
                        <a:pt x="292" y="1427"/>
                      </a:lnTo>
                      <a:lnTo>
                        <a:pt x="319" y="1427"/>
                      </a:lnTo>
                      <a:lnTo>
                        <a:pt x="339" y="1427"/>
                      </a:lnTo>
                      <a:lnTo>
                        <a:pt x="371" y="1400"/>
                      </a:lnTo>
                      <a:lnTo>
                        <a:pt x="380" y="1400"/>
                      </a:lnTo>
                      <a:lnTo>
                        <a:pt x="418" y="1427"/>
                      </a:lnTo>
                      <a:lnTo>
                        <a:pt x="441" y="1447"/>
                      </a:lnTo>
                      <a:lnTo>
                        <a:pt x="457" y="1467"/>
                      </a:lnTo>
                      <a:lnTo>
                        <a:pt x="461" y="1479"/>
                      </a:lnTo>
                      <a:lnTo>
                        <a:pt x="473" y="1464"/>
                      </a:lnTo>
                      <a:lnTo>
                        <a:pt x="480" y="1436"/>
                      </a:lnTo>
                      <a:lnTo>
                        <a:pt x="498" y="1420"/>
                      </a:lnTo>
                      <a:lnTo>
                        <a:pt x="519" y="1417"/>
                      </a:lnTo>
                      <a:lnTo>
                        <a:pt x="498" y="1441"/>
                      </a:lnTo>
                      <a:lnTo>
                        <a:pt x="505" y="1450"/>
                      </a:lnTo>
                      <a:lnTo>
                        <a:pt x="530" y="1452"/>
                      </a:lnTo>
                      <a:lnTo>
                        <a:pt x="544" y="1452"/>
                      </a:lnTo>
                      <a:lnTo>
                        <a:pt x="566" y="1449"/>
                      </a:lnTo>
                      <a:lnTo>
                        <a:pt x="577" y="1449"/>
                      </a:lnTo>
                      <a:lnTo>
                        <a:pt x="555" y="1479"/>
                      </a:lnTo>
                      <a:lnTo>
                        <a:pt x="552" y="1492"/>
                      </a:lnTo>
                      <a:lnTo>
                        <a:pt x="543" y="1520"/>
                      </a:lnTo>
                      <a:lnTo>
                        <a:pt x="536" y="1557"/>
                      </a:lnTo>
                      <a:lnTo>
                        <a:pt x="530" y="1589"/>
                      </a:lnTo>
                      <a:lnTo>
                        <a:pt x="508" y="1602"/>
                      </a:lnTo>
                      <a:lnTo>
                        <a:pt x="475" y="1625"/>
                      </a:lnTo>
                      <a:lnTo>
                        <a:pt x="457" y="1650"/>
                      </a:lnTo>
                      <a:lnTo>
                        <a:pt x="437" y="1667"/>
                      </a:lnTo>
                      <a:lnTo>
                        <a:pt x="389" y="1676"/>
                      </a:lnTo>
                      <a:lnTo>
                        <a:pt x="366" y="1689"/>
                      </a:lnTo>
                      <a:lnTo>
                        <a:pt x="343" y="1711"/>
                      </a:lnTo>
                      <a:lnTo>
                        <a:pt x="322" y="1740"/>
                      </a:lnTo>
                      <a:lnTo>
                        <a:pt x="305" y="1754"/>
                      </a:lnTo>
                      <a:lnTo>
                        <a:pt x="286" y="1738"/>
                      </a:lnTo>
                      <a:lnTo>
                        <a:pt x="262" y="1738"/>
                      </a:lnTo>
                      <a:lnTo>
                        <a:pt x="221" y="1740"/>
                      </a:lnTo>
                      <a:lnTo>
                        <a:pt x="193" y="1754"/>
                      </a:lnTo>
                      <a:lnTo>
                        <a:pt x="180" y="1778"/>
                      </a:lnTo>
                      <a:lnTo>
                        <a:pt x="164" y="1790"/>
                      </a:lnTo>
                      <a:lnTo>
                        <a:pt x="131" y="1800"/>
                      </a:lnTo>
                      <a:lnTo>
                        <a:pt x="111" y="1812"/>
                      </a:lnTo>
                      <a:lnTo>
                        <a:pt x="86" y="1812"/>
                      </a:lnTo>
                      <a:lnTo>
                        <a:pt x="28" y="1812"/>
                      </a:lnTo>
                      <a:lnTo>
                        <a:pt x="0" y="1847"/>
                      </a:lnTo>
                      <a:lnTo>
                        <a:pt x="0" y="1865"/>
                      </a:lnTo>
                      <a:lnTo>
                        <a:pt x="46" y="1865"/>
                      </a:lnTo>
                      <a:lnTo>
                        <a:pt x="97" y="1865"/>
                      </a:lnTo>
                      <a:lnTo>
                        <a:pt x="125" y="1840"/>
                      </a:lnTo>
                      <a:lnTo>
                        <a:pt x="149" y="1833"/>
                      </a:lnTo>
                      <a:lnTo>
                        <a:pt x="168" y="1836"/>
                      </a:lnTo>
                      <a:lnTo>
                        <a:pt x="168" y="1836"/>
                      </a:lnTo>
                      <a:lnTo>
                        <a:pt x="172" y="1836"/>
                      </a:lnTo>
                      <a:lnTo>
                        <a:pt x="176" y="1837"/>
                      </a:lnTo>
                      <a:lnTo>
                        <a:pt x="179" y="1840"/>
                      </a:lnTo>
                      <a:lnTo>
                        <a:pt x="179" y="1840"/>
                      </a:lnTo>
                      <a:lnTo>
                        <a:pt x="180" y="1844"/>
                      </a:lnTo>
                      <a:lnTo>
                        <a:pt x="205" y="1846"/>
                      </a:lnTo>
                      <a:lnTo>
                        <a:pt x="208" y="1832"/>
                      </a:lnTo>
                      <a:lnTo>
                        <a:pt x="235" y="1832"/>
                      </a:lnTo>
                      <a:lnTo>
                        <a:pt x="233" y="1793"/>
                      </a:lnTo>
                      <a:lnTo>
                        <a:pt x="240" y="1782"/>
                      </a:lnTo>
                      <a:lnTo>
                        <a:pt x="257" y="1812"/>
                      </a:lnTo>
                      <a:lnTo>
                        <a:pt x="280" y="1821"/>
                      </a:lnTo>
                      <a:lnTo>
                        <a:pt x="305" y="1835"/>
                      </a:lnTo>
                      <a:lnTo>
                        <a:pt x="314" y="1832"/>
                      </a:lnTo>
                      <a:lnTo>
                        <a:pt x="307" y="1804"/>
                      </a:lnTo>
                      <a:lnTo>
                        <a:pt x="339" y="1786"/>
                      </a:lnTo>
                      <a:lnTo>
                        <a:pt x="364" y="1779"/>
                      </a:lnTo>
                      <a:lnTo>
                        <a:pt x="386" y="1779"/>
                      </a:lnTo>
                      <a:lnTo>
                        <a:pt x="416" y="1771"/>
                      </a:lnTo>
                      <a:lnTo>
                        <a:pt x="439" y="1763"/>
                      </a:lnTo>
                      <a:lnTo>
                        <a:pt x="448" y="1738"/>
                      </a:lnTo>
                      <a:lnTo>
                        <a:pt x="462" y="1724"/>
                      </a:lnTo>
                      <a:lnTo>
                        <a:pt x="482" y="1708"/>
                      </a:lnTo>
                      <a:lnTo>
                        <a:pt x="498" y="1699"/>
                      </a:lnTo>
                      <a:lnTo>
                        <a:pt x="540" y="1688"/>
                      </a:lnTo>
                      <a:lnTo>
                        <a:pt x="570" y="1665"/>
                      </a:lnTo>
                      <a:lnTo>
                        <a:pt x="604" y="1654"/>
                      </a:lnTo>
                      <a:lnTo>
                        <a:pt x="609" y="1615"/>
                      </a:lnTo>
                      <a:lnTo>
                        <a:pt x="694" y="1574"/>
                      </a:lnTo>
                      <a:lnTo>
                        <a:pt x="736" y="1545"/>
                      </a:lnTo>
                      <a:lnTo>
                        <a:pt x="761" y="1510"/>
                      </a:lnTo>
                      <a:lnTo>
                        <a:pt x="786" y="1496"/>
                      </a:lnTo>
                      <a:lnTo>
                        <a:pt x="801" y="1474"/>
                      </a:lnTo>
                      <a:lnTo>
                        <a:pt x="795" y="1446"/>
                      </a:lnTo>
                      <a:lnTo>
                        <a:pt x="762" y="1436"/>
                      </a:lnTo>
                      <a:lnTo>
                        <a:pt x="767" y="1411"/>
                      </a:lnTo>
                      <a:lnTo>
                        <a:pt x="788" y="1388"/>
                      </a:lnTo>
                      <a:lnTo>
                        <a:pt x="809" y="1371"/>
                      </a:lnTo>
                      <a:lnTo>
                        <a:pt x="840" y="1356"/>
                      </a:lnTo>
                      <a:lnTo>
                        <a:pt x="854" y="1343"/>
                      </a:lnTo>
                      <a:lnTo>
                        <a:pt x="856" y="1328"/>
                      </a:lnTo>
                      <a:lnTo>
                        <a:pt x="849" y="1307"/>
                      </a:lnTo>
                      <a:lnTo>
                        <a:pt x="852" y="1299"/>
                      </a:lnTo>
                      <a:lnTo>
                        <a:pt x="867" y="1299"/>
                      </a:lnTo>
                      <a:lnTo>
                        <a:pt x="874" y="1274"/>
                      </a:lnTo>
                      <a:lnTo>
                        <a:pt x="885" y="1250"/>
                      </a:lnTo>
                      <a:lnTo>
                        <a:pt x="915" y="1224"/>
                      </a:lnTo>
                      <a:lnTo>
                        <a:pt x="945" y="1203"/>
                      </a:lnTo>
                      <a:lnTo>
                        <a:pt x="977" y="1189"/>
                      </a:lnTo>
                      <a:lnTo>
                        <a:pt x="1019" y="1205"/>
                      </a:lnTo>
                      <a:lnTo>
                        <a:pt x="1041" y="1210"/>
                      </a:lnTo>
                      <a:lnTo>
                        <a:pt x="1053" y="1230"/>
                      </a:lnTo>
                      <a:lnTo>
                        <a:pt x="971" y="1218"/>
                      </a:lnTo>
                      <a:lnTo>
                        <a:pt x="947" y="1248"/>
                      </a:lnTo>
                      <a:lnTo>
                        <a:pt x="934" y="1296"/>
                      </a:lnTo>
                      <a:lnTo>
                        <a:pt x="923" y="1325"/>
                      </a:lnTo>
                      <a:lnTo>
                        <a:pt x="903" y="1360"/>
                      </a:lnTo>
                      <a:lnTo>
                        <a:pt x="908" y="1374"/>
                      </a:lnTo>
                      <a:lnTo>
                        <a:pt x="934" y="1374"/>
                      </a:lnTo>
                      <a:lnTo>
                        <a:pt x="915" y="1396"/>
                      </a:lnTo>
                      <a:lnTo>
                        <a:pt x="892" y="1406"/>
                      </a:lnTo>
                      <a:lnTo>
                        <a:pt x="895" y="1417"/>
                      </a:lnTo>
                      <a:lnTo>
                        <a:pt x="905" y="1429"/>
                      </a:lnTo>
                      <a:lnTo>
                        <a:pt x="924" y="1422"/>
                      </a:lnTo>
                      <a:lnTo>
                        <a:pt x="956" y="1416"/>
                      </a:lnTo>
                      <a:lnTo>
                        <a:pt x="990" y="1391"/>
                      </a:lnTo>
                      <a:lnTo>
                        <a:pt x="995" y="1381"/>
                      </a:lnTo>
                      <a:lnTo>
                        <a:pt x="1031" y="1367"/>
                      </a:lnTo>
                      <a:lnTo>
                        <a:pt x="1039" y="1335"/>
                      </a:lnTo>
                      <a:lnTo>
                        <a:pt x="1070" y="1336"/>
                      </a:lnTo>
                      <a:lnTo>
                        <a:pt x="1091" y="1335"/>
                      </a:lnTo>
                      <a:lnTo>
                        <a:pt x="1116" y="1314"/>
                      </a:lnTo>
                      <a:lnTo>
                        <a:pt x="1123" y="1274"/>
                      </a:lnTo>
                      <a:lnTo>
                        <a:pt x="1105" y="1255"/>
                      </a:lnTo>
                      <a:lnTo>
                        <a:pt x="1114" y="1223"/>
                      </a:lnTo>
                      <a:lnTo>
                        <a:pt x="1127" y="1210"/>
                      </a:lnTo>
                      <a:lnTo>
                        <a:pt x="1155" y="1214"/>
                      </a:lnTo>
                      <a:lnTo>
                        <a:pt x="1188" y="1214"/>
                      </a:lnTo>
                      <a:lnTo>
                        <a:pt x="1195" y="1210"/>
                      </a:lnTo>
                      <a:lnTo>
                        <a:pt x="1212" y="1199"/>
                      </a:lnTo>
                      <a:lnTo>
                        <a:pt x="1213" y="1231"/>
                      </a:lnTo>
                      <a:lnTo>
                        <a:pt x="1230" y="1241"/>
                      </a:lnTo>
                      <a:lnTo>
                        <a:pt x="1241" y="1241"/>
                      </a:lnTo>
                      <a:lnTo>
                        <a:pt x="1225" y="1256"/>
                      </a:lnTo>
                      <a:lnTo>
                        <a:pt x="1207" y="1277"/>
                      </a:lnTo>
                      <a:lnTo>
                        <a:pt x="1178" y="1306"/>
                      </a:lnTo>
                      <a:lnTo>
                        <a:pt x="1155" y="1320"/>
                      </a:lnTo>
                      <a:lnTo>
                        <a:pt x="1178" y="1328"/>
                      </a:lnTo>
                      <a:lnTo>
                        <a:pt x="1188" y="1317"/>
                      </a:lnTo>
                      <a:lnTo>
                        <a:pt x="1207" y="1296"/>
                      </a:lnTo>
                      <a:lnTo>
                        <a:pt x="1225" y="1286"/>
                      </a:lnTo>
                      <a:lnTo>
                        <a:pt x="1248" y="1270"/>
                      </a:lnTo>
                      <a:lnTo>
                        <a:pt x="1262" y="1270"/>
                      </a:lnTo>
                      <a:lnTo>
                        <a:pt x="1282" y="1270"/>
                      </a:lnTo>
                      <a:lnTo>
                        <a:pt x="1302" y="1278"/>
                      </a:lnTo>
                      <a:lnTo>
                        <a:pt x="1324" y="1295"/>
                      </a:lnTo>
                      <a:lnTo>
                        <a:pt x="1339" y="1286"/>
                      </a:lnTo>
                      <a:lnTo>
                        <a:pt x="1331" y="1324"/>
                      </a:lnTo>
                      <a:lnTo>
                        <a:pt x="1370" y="1313"/>
                      </a:lnTo>
                      <a:lnTo>
                        <a:pt x="1434" y="1299"/>
                      </a:lnTo>
                      <a:lnTo>
                        <a:pt x="1492" y="1304"/>
                      </a:lnTo>
                      <a:lnTo>
                        <a:pt x="1525" y="1314"/>
                      </a:lnTo>
                      <a:lnTo>
                        <a:pt x="1554" y="1317"/>
                      </a:lnTo>
                      <a:lnTo>
                        <a:pt x="1610" y="1318"/>
                      </a:lnTo>
                      <a:lnTo>
                        <a:pt x="1622" y="1307"/>
                      </a:lnTo>
                      <a:lnTo>
                        <a:pt x="1622" y="1341"/>
                      </a:lnTo>
                      <a:lnTo>
                        <a:pt x="1649" y="1370"/>
                      </a:lnTo>
                      <a:lnTo>
                        <a:pt x="1693" y="1377"/>
                      </a:lnTo>
                      <a:lnTo>
                        <a:pt x="1710" y="1371"/>
                      </a:lnTo>
                      <a:lnTo>
                        <a:pt x="1742" y="1411"/>
                      </a:lnTo>
                      <a:lnTo>
                        <a:pt x="1793" y="1459"/>
                      </a:lnTo>
                      <a:lnTo>
                        <a:pt x="1817" y="1468"/>
                      </a:lnTo>
                      <a:lnTo>
                        <a:pt x="1829" y="1447"/>
                      </a:lnTo>
                      <a:lnTo>
                        <a:pt x="1829" y="1479"/>
                      </a:lnTo>
                      <a:lnTo>
                        <a:pt x="1872" y="1532"/>
                      </a:lnTo>
                      <a:lnTo>
                        <a:pt x="1892" y="1547"/>
                      </a:lnTo>
                      <a:lnTo>
                        <a:pt x="1904" y="1581"/>
                      </a:lnTo>
                      <a:lnTo>
                        <a:pt x="1914" y="1585"/>
                      </a:lnTo>
                      <a:lnTo>
                        <a:pt x="1923" y="1554"/>
                      </a:lnTo>
                      <a:lnTo>
                        <a:pt x="1958" y="1602"/>
                      </a:lnTo>
                      <a:lnTo>
                        <a:pt x="1985" y="1658"/>
                      </a:lnTo>
                      <a:lnTo>
                        <a:pt x="2004" y="1660"/>
                      </a:lnTo>
                      <a:lnTo>
                        <a:pt x="1985" y="1613"/>
                      </a:lnTo>
                      <a:lnTo>
                        <a:pt x="1979" y="1575"/>
                      </a:lnTo>
                      <a:lnTo>
                        <a:pt x="1982" y="1564"/>
                      </a:lnTo>
                      <a:lnTo>
                        <a:pt x="1994" y="1554"/>
                      </a:lnTo>
                      <a:lnTo>
                        <a:pt x="2014" y="1532"/>
                      </a:lnTo>
                      <a:lnTo>
                        <a:pt x="2025" y="1510"/>
                      </a:lnTo>
                      <a:lnTo>
                        <a:pt x="2033" y="1503"/>
                      </a:lnTo>
                      <a:lnTo>
                        <a:pt x="2048" y="1535"/>
                      </a:lnTo>
                      <a:lnTo>
                        <a:pt x="2033" y="1554"/>
                      </a:lnTo>
                      <a:lnTo>
                        <a:pt x="2033" y="1554"/>
                      </a:lnTo>
                      <a:lnTo>
                        <a:pt x="2030" y="1560"/>
                      </a:lnTo>
                      <a:lnTo>
                        <a:pt x="2026" y="1564"/>
                      </a:lnTo>
                      <a:lnTo>
                        <a:pt x="2022" y="1567"/>
                      </a:lnTo>
                      <a:lnTo>
                        <a:pt x="2022" y="1567"/>
                      </a:lnTo>
                      <a:lnTo>
                        <a:pt x="2012" y="1574"/>
                      </a:lnTo>
                      <a:lnTo>
                        <a:pt x="2007" y="1577"/>
                      </a:lnTo>
                      <a:lnTo>
                        <a:pt x="2007" y="1577"/>
                      </a:lnTo>
                      <a:lnTo>
                        <a:pt x="2008" y="1581"/>
                      </a:lnTo>
                      <a:lnTo>
                        <a:pt x="2010" y="1592"/>
                      </a:lnTo>
                      <a:lnTo>
                        <a:pt x="2010" y="1592"/>
                      </a:lnTo>
                      <a:lnTo>
                        <a:pt x="2012" y="1603"/>
                      </a:lnTo>
                      <a:lnTo>
                        <a:pt x="2015" y="1607"/>
                      </a:lnTo>
                      <a:lnTo>
                        <a:pt x="2015" y="1607"/>
                      </a:lnTo>
                      <a:lnTo>
                        <a:pt x="2018" y="1611"/>
                      </a:lnTo>
                      <a:lnTo>
                        <a:pt x="2019" y="1615"/>
                      </a:lnTo>
                      <a:lnTo>
                        <a:pt x="2021" y="1622"/>
                      </a:lnTo>
                      <a:lnTo>
                        <a:pt x="2021" y="1622"/>
                      </a:lnTo>
                      <a:lnTo>
                        <a:pt x="2022" y="1646"/>
                      </a:lnTo>
                      <a:lnTo>
                        <a:pt x="2022" y="1646"/>
                      </a:lnTo>
                      <a:lnTo>
                        <a:pt x="2025" y="1651"/>
                      </a:lnTo>
                      <a:lnTo>
                        <a:pt x="2026" y="1657"/>
                      </a:lnTo>
                      <a:lnTo>
                        <a:pt x="2026" y="1661"/>
                      </a:lnTo>
                      <a:lnTo>
                        <a:pt x="2026" y="1661"/>
                      </a:lnTo>
                      <a:lnTo>
                        <a:pt x="2028" y="1671"/>
                      </a:lnTo>
                      <a:lnTo>
                        <a:pt x="2028" y="1676"/>
                      </a:lnTo>
                      <a:lnTo>
                        <a:pt x="2036" y="1667"/>
                      </a:lnTo>
                      <a:lnTo>
                        <a:pt x="2048" y="1656"/>
                      </a:lnTo>
                      <a:lnTo>
                        <a:pt x="2048" y="1628"/>
                      </a:lnTo>
                      <a:lnTo>
                        <a:pt x="2048" y="1618"/>
                      </a:lnTo>
                      <a:lnTo>
                        <a:pt x="2058" y="1608"/>
                      </a:lnTo>
                      <a:lnTo>
                        <a:pt x="2084" y="1613"/>
                      </a:lnTo>
                      <a:lnTo>
                        <a:pt x="2066" y="1640"/>
                      </a:lnTo>
                      <a:lnTo>
                        <a:pt x="2064" y="1654"/>
                      </a:lnTo>
                      <a:lnTo>
                        <a:pt x="2068" y="1665"/>
                      </a:lnTo>
                      <a:lnTo>
                        <a:pt x="2084" y="1685"/>
                      </a:lnTo>
                      <a:lnTo>
                        <a:pt x="2073" y="1711"/>
                      </a:lnTo>
                      <a:lnTo>
                        <a:pt x="2104" y="1701"/>
                      </a:lnTo>
                      <a:lnTo>
                        <a:pt x="2114" y="1726"/>
                      </a:lnTo>
                      <a:lnTo>
                        <a:pt x="2087" y="1733"/>
                      </a:lnTo>
                      <a:lnTo>
                        <a:pt x="2079" y="1758"/>
                      </a:lnTo>
                      <a:lnTo>
                        <a:pt x="2094" y="1758"/>
                      </a:lnTo>
                      <a:lnTo>
                        <a:pt x="2114" y="1751"/>
                      </a:lnTo>
                      <a:lnTo>
                        <a:pt x="2132" y="1778"/>
                      </a:lnTo>
                      <a:lnTo>
                        <a:pt x="2158" y="1803"/>
                      </a:lnTo>
                      <a:lnTo>
                        <a:pt x="2172" y="1804"/>
                      </a:lnTo>
                      <a:lnTo>
                        <a:pt x="2180" y="1789"/>
                      </a:lnTo>
                      <a:lnTo>
                        <a:pt x="2180" y="1764"/>
                      </a:lnTo>
                      <a:lnTo>
                        <a:pt x="2189" y="1789"/>
                      </a:lnTo>
                      <a:lnTo>
                        <a:pt x="2204" y="1785"/>
                      </a:lnTo>
                      <a:lnTo>
                        <a:pt x="2204" y="1772"/>
                      </a:lnTo>
                      <a:lnTo>
                        <a:pt x="2195" y="1740"/>
                      </a:lnTo>
                      <a:lnTo>
                        <a:pt x="2186" y="1726"/>
                      </a:lnTo>
                      <a:lnTo>
                        <a:pt x="2173" y="1713"/>
                      </a:lnTo>
                      <a:lnTo>
                        <a:pt x="2170" y="1701"/>
                      </a:lnTo>
                      <a:lnTo>
                        <a:pt x="2152" y="1682"/>
                      </a:lnTo>
                      <a:lnTo>
                        <a:pt x="2121" y="1660"/>
                      </a:lnTo>
                      <a:lnTo>
                        <a:pt x="2114" y="1654"/>
                      </a:lnTo>
                      <a:lnTo>
                        <a:pt x="2100" y="1638"/>
                      </a:lnTo>
                      <a:lnTo>
                        <a:pt x="2134" y="1636"/>
                      </a:lnTo>
                      <a:lnTo>
                        <a:pt x="2172" y="1664"/>
                      </a:lnTo>
                      <a:lnTo>
                        <a:pt x="2182" y="1679"/>
                      </a:lnTo>
                      <a:lnTo>
                        <a:pt x="2193" y="1692"/>
                      </a:lnTo>
                      <a:lnTo>
                        <a:pt x="2204" y="1715"/>
                      </a:lnTo>
                      <a:lnTo>
                        <a:pt x="2204" y="1733"/>
                      </a:lnTo>
                      <a:lnTo>
                        <a:pt x="2233" y="1740"/>
                      </a:lnTo>
                      <a:lnTo>
                        <a:pt x="2245" y="1750"/>
                      </a:lnTo>
                      <a:lnTo>
                        <a:pt x="2255" y="1749"/>
                      </a:lnTo>
                      <a:lnTo>
                        <a:pt x="2241" y="1722"/>
                      </a:lnTo>
                      <a:lnTo>
                        <a:pt x="2255" y="1715"/>
                      </a:lnTo>
                      <a:lnTo>
                        <a:pt x="2270" y="1739"/>
                      </a:lnTo>
                      <a:lnTo>
                        <a:pt x="2281" y="1753"/>
                      </a:lnTo>
                      <a:lnTo>
                        <a:pt x="2302" y="1740"/>
                      </a:lnTo>
                      <a:lnTo>
                        <a:pt x="2302" y="1701"/>
                      </a:lnTo>
                      <a:lnTo>
                        <a:pt x="2302" y="1679"/>
                      </a:lnTo>
                      <a:lnTo>
                        <a:pt x="2302" y="1661"/>
                      </a:lnTo>
                      <a:lnTo>
                        <a:pt x="2294" y="1618"/>
                      </a:lnTo>
                      <a:lnTo>
                        <a:pt x="2294" y="1604"/>
                      </a:lnTo>
                      <a:lnTo>
                        <a:pt x="2269" y="1588"/>
                      </a:lnTo>
                      <a:lnTo>
                        <a:pt x="2212" y="1567"/>
                      </a:lnTo>
                      <a:lnTo>
                        <a:pt x="2182" y="1564"/>
                      </a:lnTo>
                      <a:lnTo>
                        <a:pt x="2152" y="1561"/>
                      </a:lnTo>
                      <a:lnTo>
                        <a:pt x="2107" y="1495"/>
                      </a:lnTo>
                      <a:lnTo>
                        <a:pt x="2033" y="1420"/>
                      </a:lnTo>
                      <a:lnTo>
                        <a:pt x="1996" y="1377"/>
                      </a:lnTo>
                      <a:lnTo>
                        <a:pt x="1944" y="1327"/>
                      </a:lnTo>
                      <a:lnTo>
                        <a:pt x="1893" y="1288"/>
                      </a:lnTo>
                      <a:lnTo>
                        <a:pt x="1851" y="1271"/>
                      </a:lnTo>
                      <a:lnTo>
                        <a:pt x="1826" y="1285"/>
                      </a:lnTo>
                      <a:lnTo>
                        <a:pt x="1806" y="1307"/>
                      </a:lnTo>
                      <a:lnTo>
                        <a:pt x="1786" y="1354"/>
                      </a:lnTo>
                      <a:lnTo>
                        <a:pt x="1758" y="1379"/>
                      </a:lnTo>
                      <a:lnTo>
                        <a:pt x="1707" y="1323"/>
                      </a:lnTo>
                      <a:lnTo>
                        <a:pt x="1645" y="1282"/>
                      </a:lnTo>
                      <a:lnTo>
                        <a:pt x="1631" y="1263"/>
                      </a:lnTo>
                      <a:lnTo>
                        <a:pt x="1631" y="1246"/>
                      </a:lnTo>
                      <a:lnTo>
                        <a:pt x="1593" y="1248"/>
                      </a:lnTo>
                      <a:lnTo>
                        <a:pt x="1585" y="1274"/>
                      </a:lnTo>
                      <a:lnTo>
                        <a:pt x="1540" y="1274"/>
                      </a:lnTo>
                      <a:lnTo>
                        <a:pt x="1524" y="1248"/>
                      </a:lnTo>
                      <a:lnTo>
                        <a:pt x="1461" y="755"/>
                      </a:lnTo>
                      <a:lnTo>
                        <a:pt x="1404" y="343"/>
                      </a:lnTo>
                      <a:lnTo>
                        <a:pt x="1384" y="183"/>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76" name="Freeform 57">
                  <a:extLst>
                    <a:ext uri="{FF2B5EF4-FFF2-40B4-BE49-F238E27FC236}">
                      <a16:creationId xmlns:a16="http://schemas.microsoft.com/office/drawing/2014/main" id="{29223205-79B8-5782-5137-3A51B685B501}"/>
                    </a:ext>
                  </a:extLst>
                </p:cNvPr>
                <p:cNvSpPr/>
                <p:nvPr/>
              </p:nvSpPr>
              <p:spPr bwMode="auto">
                <a:xfrm>
                  <a:off x="2782888" y="3762375"/>
                  <a:ext cx="101600" cy="125412"/>
                </a:xfrm>
                <a:custGeom>
                  <a:cxnLst>
                    <a:cxn ang="0">
                      <a:pos x="0" y="236"/>
                    </a:cxn>
                    <a:cxn ang="0">
                      <a:pos x="44" y="236"/>
                    </a:cxn>
                    <a:cxn ang="0">
                      <a:pos x="51" y="215"/>
                    </a:cxn>
                    <a:cxn ang="0">
                      <a:pos x="51" y="207"/>
                    </a:cxn>
                    <a:cxn ang="0">
                      <a:pos x="61" y="189"/>
                    </a:cxn>
                    <a:cxn ang="0">
                      <a:pos x="76" y="169"/>
                    </a:cxn>
                    <a:cxn ang="0">
                      <a:pos x="82" y="160"/>
                    </a:cxn>
                    <a:cxn ang="0">
                      <a:pos x="85" y="155"/>
                    </a:cxn>
                    <a:cxn ang="0">
                      <a:pos x="98" y="176"/>
                    </a:cxn>
                    <a:cxn ang="0">
                      <a:pos x="112" y="165"/>
                    </a:cxn>
                    <a:cxn ang="0">
                      <a:pos x="112" y="160"/>
                    </a:cxn>
                    <a:cxn ang="0">
                      <a:pos x="112" y="143"/>
                    </a:cxn>
                    <a:cxn ang="0">
                      <a:pos x="125" y="132"/>
                    </a:cxn>
                    <a:cxn ang="0">
                      <a:pos x="129" y="132"/>
                    </a:cxn>
                    <a:cxn ang="0">
                      <a:pos x="146" y="125"/>
                    </a:cxn>
                    <a:cxn ang="0">
                      <a:pos x="154" y="125"/>
                    </a:cxn>
                    <a:cxn ang="0">
                      <a:pos x="165" y="117"/>
                    </a:cxn>
                    <a:cxn ang="0">
                      <a:pos x="165" y="108"/>
                    </a:cxn>
                    <a:cxn ang="0">
                      <a:pos x="147" y="79"/>
                    </a:cxn>
                    <a:cxn ang="0">
                      <a:pos x="140" y="79"/>
                    </a:cxn>
                    <a:cxn ang="0">
                      <a:pos x="136" y="79"/>
                    </a:cxn>
                    <a:cxn ang="0">
                      <a:pos x="136" y="64"/>
                    </a:cxn>
                    <a:cxn ang="0">
                      <a:pos x="137" y="58"/>
                    </a:cxn>
                    <a:cxn ang="0">
                      <a:pos x="157" y="44"/>
                    </a:cxn>
                    <a:cxn ang="0">
                      <a:pos x="165" y="44"/>
                    </a:cxn>
                    <a:cxn ang="0">
                      <a:pos x="191" y="39"/>
                    </a:cxn>
                    <a:cxn ang="0">
                      <a:pos x="161" y="14"/>
                    </a:cxn>
                    <a:cxn ang="0">
                      <a:pos x="143" y="0"/>
                    </a:cxn>
                    <a:cxn ang="0">
                      <a:pos x="123" y="14"/>
                    </a:cxn>
                    <a:cxn ang="0">
                      <a:pos x="104" y="35"/>
                    </a:cxn>
                    <a:cxn ang="0">
                      <a:pos x="105" y="44"/>
                    </a:cxn>
                    <a:cxn ang="0">
                      <a:pos x="111" y="60"/>
                    </a:cxn>
                    <a:cxn ang="0">
                      <a:pos x="112" y="69"/>
                    </a:cxn>
                    <a:cxn ang="0">
                      <a:pos x="112" y="76"/>
                    </a:cxn>
                    <a:cxn ang="0">
                      <a:pos x="105" y="83"/>
                    </a:cxn>
                    <a:cxn ang="0">
                      <a:pos x="96" y="87"/>
                    </a:cxn>
                    <a:cxn ang="0">
                      <a:pos x="78" y="76"/>
                    </a:cxn>
                    <a:cxn ang="0">
                      <a:pos x="61" y="79"/>
                    </a:cxn>
                    <a:cxn ang="0">
                      <a:pos x="72" y="99"/>
                    </a:cxn>
                    <a:cxn ang="0">
                      <a:pos x="76" y="118"/>
                    </a:cxn>
                    <a:cxn ang="0">
                      <a:pos x="75" y="139"/>
                    </a:cxn>
                    <a:cxn ang="0">
                      <a:pos x="65" y="118"/>
                    </a:cxn>
                    <a:cxn ang="0">
                      <a:pos x="51" y="103"/>
                    </a:cxn>
                    <a:cxn ang="0">
                      <a:pos x="43" y="99"/>
                    </a:cxn>
                    <a:cxn ang="0">
                      <a:pos x="28" y="110"/>
                    </a:cxn>
                    <a:cxn ang="0">
                      <a:pos x="25" y="118"/>
                    </a:cxn>
                    <a:cxn ang="0">
                      <a:pos x="11" y="129"/>
                    </a:cxn>
                    <a:cxn ang="0">
                      <a:pos x="14" y="164"/>
                    </a:cxn>
                    <a:cxn ang="0">
                      <a:pos x="19" y="169"/>
                    </a:cxn>
                    <a:cxn ang="0">
                      <a:pos x="26" y="176"/>
                    </a:cxn>
                    <a:cxn ang="0">
                      <a:pos x="33" y="182"/>
                    </a:cxn>
                    <a:cxn ang="0">
                      <a:pos x="43" y="186"/>
                    </a:cxn>
                    <a:cxn ang="0">
                      <a:pos x="44" y="200"/>
                    </a:cxn>
                    <a:cxn ang="0">
                      <a:pos x="42" y="214"/>
                    </a:cxn>
                    <a:cxn ang="0">
                      <a:pos x="35" y="223"/>
                    </a:cxn>
                    <a:cxn ang="0">
                      <a:pos x="0" y="236"/>
                    </a:cxn>
                  </a:cxnLst>
                  <a:rect l="0" t="0" r="r" b="b"/>
                  <a:pathLst>
                    <a:path w="191" h="236">
                      <a:moveTo>
                        <a:pt x="0" y="236"/>
                      </a:moveTo>
                      <a:lnTo>
                        <a:pt x="44" y="236"/>
                      </a:lnTo>
                      <a:lnTo>
                        <a:pt x="51" y="215"/>
                      </a:lnTo>
                      <a:lnTo>
                        <a:pt x="51" y="207"/>
                      </a:lnTo>
                      <a:lnTo>
                        <a:pt x="61" y="189"/>
                      </a:lnTo>
                      <a:lnTo>
                        <a:pt x="76" y="169"/>
                      </a:lnTo>
                      <a:lnTo>
                        <a:pt x="82" y="160"/>
                      </a:lnTo>
                      <a:lnTo>
                        <a:pt x="85" y="155"/>
                      </a:lnTo>
                      <a:lnTo>
                        <a:pt x="98" y="176"/>
                      </a:lnTo>
                      <a:lnTo>
                        <a:pt x="112" y="165"/>
                      </a:lnTo>
                      <a:lnTo>
                        <a:pt x="112" y="160"/>
                      </a:lnTo>
                      <a:lnTo>
                        <a:pt x="112" y="143"/>
                      </a:lnTo>
                      <a:lnTo>
                        <a:pt x="125" y="132"/>
                      </a:lnTo>
                      <a:lnTo>
                        <a:pt x="129" y="132"/>
                      </a:lnTo>
                      <a:lnTo>
                        <a:pt x="146" y="125"/>
                      </a:lnTo>
                      <a:lnTo>
                        <a:pt x="154" y="125"/>
                      </a:lnTo>
                      <a:lnTo>
                        <a:pt x="165" y="117"/>
                      </a:lnTo>
                      <a:lnTo>
                        <a:pt x="165" y="108"/>
                      </a:lnTo>
                      <a:lnTo>
                        <a:pt x="147" y="79"/>
                      </a:lnTo>
                      <a:lnTo>
                        <a:pt x="140" y="79"/>
                      </a:lnTo>
                      <a:lnTo>
                        <a:pt x="136" y="79"/>
                      </a:lnTo>
                      <a:lnTo>
                        <a:pt x="136" y="64"/>
                      </a:lnTo>
                      <a:lnTo>
                        <a:pt x="137" y="58"/>
                      </a:lnTo>
                      <a:lnTo>
                        <a:pt x="157" y="44"/>
                      </a:lnTo>
                      <a:lnTo>
                        <a:pt x="165" y="44"/>
                      </a:lnTo>
                      <a:lnTo>
                        <a:pt x="191" y="39"/>
                      </a:lnTo>
                      <a:lnTo>
                        <a:pt x="161" y="14"/>
                      </a:lnTo>
                      <a:lnTo>
                        <a:pt x="143" y="0"/>
                      </a:lnTo>
                      <a:lnTo>
                        <a:pt x="123" y="14"/>
                      </a:lnTo>
                      <a:lnTo>
                        <a:pt x="104" y="35"/>
                      </a:lnTo>
                      <a:lnTo>
                        <a:pt x="105" y="44"/>
                      </a:lnTo>
                      <a:lnTo>
                        <a:pt x="111" y="60"/>
                      </a:lnTo>
                      <a:lnTo>
                        <a:pt x="112" y="69"/>
                      </a:lnTo>
                      <a:lnTo>
                        <a:pt x="112" y="76"/>
                      </a:lnTo>
                      <a:lnTo>
                        <a:pt x="105" y="83"/>
                      </a:lnTo>
                      <a:lnTo>
                        <a:pt x="96" y="87"/>
                      </a:lnTo>
                      <a:lnTo>
                        <a:pt x="78" y="76"/>
                      </a:lnTo>
                      <a:lnTo>
                        <a:pt x="61" y="79"/>
                      </a:lnTo>
                      <a:lnTo>
                        <a:pt x="72" y="99"/>
                      </a:lnTo>
                      <a:lnTo>
                        <a:pt x="76" y="118"/>
                      </a:lnTo>
                      <a:lnTo>
                        <a:pt x="75" y="139"/>
                      </a:lnTo>
                      <a:lnTo>
                        <a:pt x="65" y="118"/>
                      </a:lnTo>
                      <a:lnTo>
                        <a:pt x="51" y="103"/>
                      </a:lnTo>
                      <a:lnTo>
                        <a:pt x="43" y="99"/>
                      </a:lnTo>
                      <a:lnTo>
                        <a:pt x="28" y="110"/>
                      </a:lnTo>
                      <a:lnTo>
                        <a:pt x="25" y="118"/>
                      </a:lnTo>
                      <a:lnTo>
                        <a:pt x="11" y="129"/>
                      </a:lnTo>
                      <a:lnTo>
                        <a:pt x="14" y="164"/>
                      </a:lnTo>
                      <a:lnTo>
                        <a:pt x="19" y="169"/>
                      </a:lnTo>
                      <a:lnTo>
                        <a:pt x="26" y="176"/>
                      </a:lnTo>
                      <a:lnTo>
                        <a:pt x="33" y="182"/>
                      </a:lnTo>
                      <a:lnTo>
                        <a:pt x="43" y="186"/>
                      </a:lnTo>
                      <a:lnTo>
                        <a:pt x="44" y="200"/>
                      </a:lnTo>
                      <a:lnTo>
                        <a:pt x="42" y="214"/>
                      </a:lnTo>
                      <a:lnTo>
                        <a:pt x="35" y="223"/>
                      </a:lnTo>
                      <a:lnTo>
                        <a:pt x="0" y="236"/>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77" name="Freeform 58">
                  <a:extLst>
                    <a:ext uri="{FF2B5EF4-FFF2-40B4-BE49-F238E27FC236}">
                      <a16:creationId xmlns:a16="http://schemas.microsoft.com/office/drawing/2014/main" id="{223E85EF-DD4E-BCF9-BBB6-5577AEC2F6D1}"/>
                    </a:ext>
                  </a:extLst>
                </p:cNvPr>
                <p:cNvSpPr/>
                <p:nvPr/>
              </p:nvSpPr>
              <p:spPr bwMode="auto">
                <a:xfrm>
                  <a:off x="2419350" y="3582988"/>
                  <a:ext cx="46037" cy="38100"/>
                </a:xfrm>
                <a:custGeom>
                  <a:cxnLst>
                    <a:cxn ang="0">
                      <a:pos x="0" y="29"/>
                    </a:cxn>
                    <a:cxn ang="0">
                      <a:pos x="24" y="52"/>
                    </a:cxn>
                    <a:cxn ang="0">
                      <a:pos x="49" y="70"/>
                    </a:cxn>
                    <a:cxn ang="0">
                      <a:pos x="64" y="70"/>
                    </a:cxn>
                    <a:cxn ang="0">
                      <a:pos x="78" y="70"/>
                    </a:cxn>
                    <a:cxn ang="0">
                      <a:pos x="86" y="50"/>
                    </a:cxn>
                    <a:cxn ang="0">
                      <a:pos x="86" y="39"/>
                    </a:cxn>
                    <a:cxn ang="0">
                      <a:pos x="67" y="0"/>
                    </a:cxn>
                    <a:cxn ang="0">
                      <a:pos x="57" y="0"/>
                    </a:cxn>
                    <a:cxn ang="0">
                      <a:pos x="43" y="11"/>
                    </a:cxn>
                    <a:cxn ang="0">
                      <a:pos x="24" y="11"/>
                    </a:cxn>
                    <a:cxn ang="0">
                      <a:pos x="0" y="29"/>
                    </a:cxn>
                  </a:cxnLst>
                  <a:rect l="0" t="0" r="r" b="b"/>
                  <a:pathLst>
                    <a:path w="86" h="70">
                      <a:moveTo>
                        <a:pt x="0" y="29"/>
                      </a:moveTo>
                      <a:lnTo>
                        <a:pt x="24" y="52"/>
                      </a:lnTo>
                      <a:lnTo>
                        <a:pt x="49" y="70"/>
                      </a:lnTo>
                      <a:lnTo>
                        <a:pt x="64" y="70"/>
                      </a:lnTo>
                      <a:lnTo>
                        <a:pt x="78" y="70"/>
                      </a:lnTo>
                      <a:lnTo>
                        <a:pt x="86" y="50"/>
                      </a:lnTo>
                      <a:lnTo>
                        <a:pt x="86" y="39"/>
                      </a:lnTo>
                      <a:lnTo>
                        <a:pt x="67" y="0"/>
                      </a:lnTo>
                      <a:lnTo>
                        <a:pt x="57" y="0"/>
                      </a:lnTo>
                      <a:lnTo>
                        <a:pt x="43" y="11"/>
                      </a:lnTo>
                      <a:lnTo>
                        <a:pt x="24" y="11"/>
                      </a:lnTo>
                      <a:lnTo>
                        <a:pt x="0" y="29"/>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78" name="Freeform 59">
                  <a:extLst>
                    <a:ext uri="{FF2B5EF4-FFF2-40B4-BE49-F238E27FC236}">
                      <a16:creationId xmlns:a16="http://schemas.microsoft.com/office/drawing/2014/main" id="{6B28351D-459F-0E03-3A3B-C75BE4B8850B}"/>
                    </a:ext>
                  </a:extLst>
                </p:cNvPr>
                <p:cNvSpPr/>
                <p:nvPr/>
              </p:nvSpPr>
              <p:spPr bwMode="auto">
                <a:xfrm>
                  <a:off x="2359025" y="3336925"/>
                  <a:ext cx="73025" cy="68262"/>
                </a:xfrm>
                <a:custGeom>
                  <a:cxnLst>
                    <a:cxn ang="0">
                      <a:pos x="101" y="118"/>
                    </a:cxn>
                    <a:cxn ang="0">
                      <a:pos x="126" y="118"/>
                    </a:cxn>
                    <a:cxn ang="0">
                      <a:pos x="139" y="118"/>
                    </a:cxn>
                    <a:cxn ang="0">
                      <a:pos x="119" y="85"/>
                    </a:cxn>
                    <a:cxn ang="0">
                      <a:pos x="101" y="67"/>
                    </a:cxn>
                    <a:cxn ang="0">
                      <a:pos x="87" y="55"/>
                    </a:cxn>
                    <a:cxn ang="0">
                      <a:pos x="87" y="43"/>
                    </a:cxn>
                    <a:cxn ang="0">
                      <a:pos x="77" y="35"/>
                    </a:cxn>
                    <a:cxn ang="0">
                      <a:pos x="51" y="35"/>
                    </a:cxn>
                    <a:cxn ang="0">
                      <a:pos x="26" y="26"/>
                    </a:cxn>
                    <a:cxn ang="0">
                      <a:pos x="19" y="17"/>
                    </a:cxn>
                    <a:cxn ang="0">
                      <a:pos x="14" y="0"/>
                    </a:cxn>
                    <a:cxn ang="0">
                      <a:pos x="1" y="18"/>
                    </a:cxn>
                    <a:cxn ang="0">
                      <a:pos x="1" y="18"/>
                    </a:cxn>
                    <a:cxn ang="0">
                      <a:pos x="0" y="26"/>
                    </a:cxn>
                    <a:cxn ang="0">
                      <a:pos x="0" y="32"/>
                    </a:cxn>
                    <a:cxn ang="0">
                      <a:pos x="1" y="35"/>
                    </a:cxn>
                    <a:cxn ang="0">
                      <a:pos x="1" y="35"/>
                    </a:cxn>
                    <a:cxn ang="0">
                      <a:pos x="4" y="40"/>
                    </a:cxn>
                    <a:cxn ang="0">
                      <a:pos x="5" y="47"/>
                    </a:cxn>
                    <a:cxn ang="0">
                      <a:pos x="5" y="47"/>
                    </a:cxn>
                    <a:cxn ang="0">
                      <a:pos x="8" y="54"/>
                    </a:cxn>
                    <a:cxn ang="0">
                      <a:pos x="8" y="54"/>
                    </a:cxn>
                    <a:cxn ang="0">
                      <a:pos x="9" y="57"/>
                    </a:cxn>
                    <a:cxn ang="0">
                      <a:pos x="9" y="57"/>
                    </a:cxn>
                    <a:cxn ang="0">
                      <a:pos x="5" y="58"/>
                    </a:cxn>
                    <a:cxn ang="0">
                      <a:pos x="5" y="58"/>
                    </a:cxn>
                    <a:cxn ang="0">
                      <a:pos x="7" y="58"/>
                    </a:cxn>
                    <a:cxn ang="0">
                      <a:pos x="14" y="60"/>
                    </a:cxn>
                    <a:cxn ang="0">
                      <a:pos x="14" y="60"/>
                    </a:cxn>
                    <a:cxn ang="0">
                      <a:pos x="29" y="61"/>
                    </a:cxn>
                    <a:cxn ang="0">
                      <a:pos x="29" y="61"/>
                    </a:cxn>
                    <a:cxn ang="0">
                      <a:pos x="30" y="60"/>
                    </a:cxn>
                    <a:cxn ang="0">
                      <a:pos x="30" y="60"/>
                    </a:cxn>
                    <a:cxn ang="0">
                      <a:pos x="33" y="60"/>
                    </a:cxn>
                    <a:cxn ang="0">
                      <a:pos x="33" y="60"/>
                    </a:cxn>
                    <a:cxn ang="0">
                      <a:pos x="44" y="62"/>
                    </a:cxn>
                    <a:cxn ang="0">
                      <a:pos x="50" y="62"/>
                    </a:cxn>
                    <a:cxn ang="0">
                      <a:pos x="53" y="62"/>
                    </a:cxn>
                    <a:cxn ang="0">
                      <a:pos x="61" y="69"/>
                    </a:cxn>
                    <a:cxn ang="0">
                      <a:pos x="66" y="79"/>
                    </a:cxn>
                    <a:cxn ang="0">
                      <a:pos x="75" y="108"/>
                    </a:cxn>
                    <a:cxn ang="0">
                      <a:pos x="93" y="128"/>
                    </a:cxn>
                    <a:cxn ang="0">
                      <a:pos x="101" y="118"/>
                    </a:cxn>
                  </a:cxnLst>
                  <a:rect l="0" t="0" r="r" b="b"/>
                  <a:pathLst>
                    <a:path w="139" h="128">
                      <a:moveTo>
                        <a:pt x="101" y="118"/>
                      </a:moveTo>
                      <a:lnTo>
                        <a:pt x="126" y="118"/>
                      </a:lnTo>
                      <a:lnTo>
                        <a:pt x="139" y="118"/>
                      </a:lnTo>
                      <a:lnTo>
                        <a:pt x="119" y="85"/>
                      </a:lnTo>
                      <a:lnTo>
                        <a:pt x="101" y="67"/>
                      </a:lnTo>
                      <a:lnTo>
                        <a:pt x="87" y="55"/>
                      </a:lnTo>
                      <a:lnTo>
                        <a:pt x="87" y="43"/>
                      </a:lnTo>
                      <a:lnTo>
                        <a:pt x="77" y="35"/>
                      </a:lnTo>
                      <a:lnTo>
                        <a:pt x="51" y="35"/>
                      </a:lnTo>
                      <a:lnTo>
                        <a:pt x="26" y="26"/>
                      </a:lnTo>
                      <a:lnTo>
                        <a:pt x="19" y="17"/>
                      </a:lnTo>
                      <a:lnTo>
                        <a:pt x="14" y="0"/>
                      </a:lnTo>
                      <a:lnTo>
                        <a:pt x="1" y="18"/>
                      </a:lnTo>
                      <a:lnTo>
                        <a:pt x="1" y="18"/>
                      </a:lnTo>
                      <a:lnTo>
                        <a:pt x="0" y="26"/>
                      </a:lnTo>
                      <a:lnTo>
                        <a:pt x="0" y="32"/>
                      </a:lnTo>
                      <a:lnTo>
                        <a:pt x="1" y="35"/>
                      </a:lnTo>
                      <a:lnTo>
                        <a:pt x="1" y="35"/>
                      </a:lnTo>
                      <a:lnTo>
                        <a:pt x="4" y="40"/>
                      </a:lnTo>
                      <a:lnTo>
                        <a:pt x="5" y="47"/>
                      </a:lnTo>
                      <a:lnTo>
                        <a:pt x="5" y="47"/>
                      </a:lnTo>
                      <a:lnTo>
                        <a:pt x="8" y="54"/>
                      </a:lnTo>
                      <a:lnTo>
                        <a:pt x="8" y="54"/>
                      </a:lnTo>
                      <a:lnTo>
                        <a:pt x="9" y="57"/>
                      </a:lnTo>
                      <a:lnTo>
                        <a:pt x="9" y="57"/>
                      </a:lnTo>
                      <a:lnTo>
                        <a:pt x="5" y="58"/>
                      </a:lnTo>
                      <a:lnTo>
                        <a:pt x="5" y="58"/>
                      </a:lnTo>
                      <a:lnTo>
                        <a:pt x="7" y="58"/>
                      </a:lnTo>
                      <a:lnTo>
                        <a:pt x="14" y="60"/>
                      </a:lnTo>
                      <a:lnTo>
                        <a:pt x="14" y="60"/>
                      </a:lnTo>
                      <a:lnTo>
                        <a:pt x="29" y="61"/>
                      </a:lnTo>
                      <a:lnTo>
                        <a:pt x="29" y="61"/>
                      </a:lnTo>
                      <a:lnTo>
                        <a:pt x="30" y="60"/>
                      </a:lnTo>
                      <a:lnTo>
                        <a:pt x="30" y="60"/>
                      </a:lnTo>
                      <a:lnTo>
                        <a:pt x="33" y="60"/>
                      </a:lnTo>
                      <a:lnTo>
                        <a:pt x="33" y="60"/>
                      </a:lnTo>
                      <a:lnTo>
                        <a:pt x="44" y="62"/>
                      </a:lnTo>
                      <a:lnTo>
                        <a:pt x="50" y="62"/>
                      </a:lnTo>
                      <a:lnTo>
                        <a:pt x="53" y="62"/>
                      </a:lnTo>
                      <a:lnTo>
                        <a:pt x="61" y="69"/>
                      </a:lnTo>
                      <a:lnTo>
                        <a:pt x="66" y="79"/>
                      </a:lnTo>
                      <a:lnTo>
                        <a:pt x="75" y="108"/>
                      </a:lnTo>
                      <a:lnTo>
                        <a:pt x="93" y="128"/>
                      </a:lnTo>
                      <a:lnTo>
                        <a:pt x="101" y="118"/>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79" name="Freeform 60">
                  <a:extLst>
                    <a:ext uri="{FF2B5EF4-FFF2-40B4-BE49-F238E27FC236}">
                      <a16:creationId xmlns:a16="http://schemas.microsoft.com/office/drawing/2014/main" id="{FA429C46-A4B4-4A7C-B54B-B7C1B85D90A1}"/>
                    </a:ext>
                  </a:extLst>
                </p:cNvPr>
                <p:cNvSpPr/>
                <p:nvPr/>
              </p:nvSpPr>
              <p:spPr bwMode="auto">
                <a:xfrm>
                  <a:off x="3822700" y="3432175"/>
                  <a:ext cx="63500" cy="49212"/>
                </a:xfrm>
                <a:custGeom>
                  <a:cxnLst>
                    <a:cxn ang="0">
                      <a:pos x="0" y="56"/>
                    </a:cxn>
                    <a:cxn ang="0">
                      <a:pos x="26" y="73"/>
                    </a:cxn>
                    <a:cxn ang="0">
                      <a:pos x="34" y="73"/>
                    </a:cxn>
                    <a:cxn ang="0">
                      <a:pos x="59" y="92"/>
                    </a:cxn>
                    <a:cxn ang="0">
                      <a:pos x="70" y="92"/>
                    </a:cxn>
                    <a:cxn ang="0">
                      <a:pos x="83" y="92"/>
                    </a:cxn>
                    <a:cxn ang="0">
                      <a:pos x="98" y="92"/>
                    </a:cxn>
                    <a:cxn ang="0">
                      <a:pos x="109" y="74"/>
                    </a:cxn>
                    <a:cxn ang="0">
                      <a:pos x="109" y="66"/>
                    </a:cxn>
                    <a:cxn ang="0">
                      <a:pos x="120" y="56"/>
                    </a:cxn>
                    <a:cxn ang="0">
                      <a:pos x="120" y="36"/>
                    </a:cxn>
                    <a:cxn ang="0">
                      <a:pos x="120" y="30"/>
                    </a:cxn>
                    <a:cxn ang="0">
                      <a:pos x="102" y="0"/>
                    </a:cxn>
                    <a:cxn ang="0">
                      <a:pos x="83" y="0"/>
                    </a:cxn>
                    <a:cxn ang="0">
                      <a:pos x="44" y="0"/>
                    </a:cxn>
                    <a:cxn ang="0">
                      <a:pos x="29" y="0"/>
                    </a:cxn>
                    <a:cxn ang="0">
                      <a:pos x="0" y="14"/>
                    </a:cxn>
                    <a:cxn ang="0">
                      <a:pos x="0" y="25"/>
                    </a:cxn>
                    <a:cxn ang="0">
                      <a:pos x="0" y="56"/>
                    </a:cxn>
                  </a:cxnLst>
                  <a:rect l="0" t="0" r="r" b="b"/>
                  <a:pathLst>
                    <a:path w="120" h="92">
                      <a:moveTo>
                        <a:pt x="0" y="56"/>
                      </a:moveTo>
                      <a:lnTo>
                        <a:pt x="26" y="73"/>
                      </a:lnTo>
                      <a:lnTo>
                        <a:pt x="34" y="73"/>
                      </a:lnTo>
                      <a:lnTo>
                        <a:pt x="59" y="92"/>
                      </a:lnTo>
                      <a:lnTo>
                        <a:pt x="70" y="92"/>
                      </a:lnTo>
                      <a:lnTo>
                        <a:pt x="83" y="92"/>
                      </a:lnTo>
                      <a:lnTo>
                        <a:pt x="98" y="92"/>
                      </a:lnTo>
                      <a:lnTo>
                        <a:pt x="109" y="74"/>
                      </a:lnTo>
                      <a:lnTo>
                        <a:pt x="109" y="66"/>
                      </a:lnTo>
                      <a:lnTo>
                        <a:pt x="120" y="56"/>
                      </a:lnTo>
                      <a:lnTo>
                        <a:pt x="120" y="36"/>
                      </a:lnTo>
                      <a:lnTo>
                        <a:pt x="120" y="30"/>
                      </a:lnTo>
                      <a:lnTo>
                        <a:pt x="102" y="0"/>
                      </a:lnTo>
                      <a:lnTo>
                        <a:pt x="83" y="0"/>
                      </a:lnTo>
                      <a:lnTo>
                        <a:pt x="44" y="0"/>
                      </a:lnTo>
                      <a:lnTo>
                        <a:pt x="29" y="0"/>
                      </a:lnTo>
                      <a:lnTo>
                        <a:pt x="0" y="14"/>
                      </a:lnTo>
                      <a:lnTo>
                        <a:pt x="0" y="25"/>
                      </a:lnTo>
                      <a:lnTo>
                        <a:pt x="0" y="56"/>
                      </a:lnTo>
                      <a:close/>
                    </a:path>
                  </a:pathLst>
                </a:custGeom>
                <a:solidFill>
                  <a:schemeClr val="bg1">
                    <a:lumMod val="85000"/>
                  </a:schemeClr>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80" name="Freeform 61">
                  <a:extLst>
                    <a:ext uri="{FF2B5EF4-FFF2-40B4-BE49-F238E27FC236}">
                      <a16:creationId xmlns:a16="http://schemas.microsoft.com/office/drawing/2014/main" id="{620A6815-D3E1-AE98-E63C-13BA73EDC646}"/>
                    </a:ext>
                  </a:extLst>
                </p:cNvPr>
                <p:cNvSpPr/>
                <p:nvPr/>
              </p:nvSpPr>
              <p:spPr bwMode="auto">
                <a:xfrm>
                  <a:off x="3738563" y="3460750"/>
                  <a:ext cx="22225" cy="34925"/>
                </a:xfrm>
                <a:custGeom>
                  <a:cxnLst>
                    <a:cxn ang="0">
                      <a:pos x="25" y="68"/>
                    </a:cxn>
                    <a:cxn ang="0">
                      <a:pos x="25" y="51"/>
                    </a:cxn>
                    <a:cxn ang="0">
                      <a:pos x="33" y="39"/>
                    </a:cxn>
                    <a:cxn ang="0">
                      <a:pos x="44" y="27"/>
                    </a:cxn>
                    <a:cxn ang="0">
                      <a:pos x="44" y="13"/>
                    </a:cxn>
                    <a:cxn ang="0">
                      <a:pos x="44" y="0"/>
                    </a:cxn>
                    <a:cxn ang="0">
                      <a:pos x="25" y="14"/>
                    </a:cxn>
                    <a:cxn ang="0">
                      <a:pos x="0" y="39"/>
                    </a:cxn>
                    <a:cxn ang="0">
                      <a:pos x="0" y="51"/>
                    </a:cxn>
                    <a:cxn ang="0">
                      <a:pos x="0" y="63"/>
                    </a:cxn>
                    <a:cxn ang="0">
                      <a:pos x="25" y="68"/>
                    </a:cxn>
                  </a:cxnLst>
                  <a:rect l="0" t="0" r="r" b="b"/>
                  <a:pathLst>
                    <a:path w="44" h="68">
                      <a:moveTo>
                        <a:pt x="25" y="68"/>
                      </a:moveTo>
                      <a:lnTo>
                        <a:pt x="25" y="51"/>
                      </a:lnTo>
                      <a:lnTo>
                        <a:pt x="33" y="39"/>
                      </a:lnTo>
                      <a:lnTo>
                        <a:pt x="44" y="27"/>
                      </a:lnTo>
                      <a:lnTo>
                        <a:pt x="44" y="13"/>
                      </a:lnTo>
                      <a:lnTo>
                        <a:pt x="44" y="0"/>
                      </a:lnTo>
                      <a:lnTo>
                        <a:pt x="25" y="14"/>
                      </a:lnTo>
                      <a:lnTo>
                        <a:pt x="0" y="39"/>
                      </a:lnTo>
                      <a:lnTo>
                        <a:pt x="0" y="51"/>
                      </a:lnTo>
                      <a:lnTo>
                        <a:pt x="0" y="63"/>
                      </a:lnTo>
                      <a:lnTo>
                        <a:pt x="25" y="68"/>
                      </a:lnTo>
                      <a:close/>
                    </a:path>
                  </a:pathLst>
                </a:custGeom>
                <a:grp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81" name="Freeform 62">
                  <a:extLst>
                    <a:ext uri="{FF2B5EF4-FFF2-40B4-BE49-F238E27FC236}">
                      <a16:creationId xmlns:a16="http://schemas.microsoft.com/office/drawing/2014/main" id="{0F4FE20C-303D-0979-8B07-68189003CA2D}"/>
                    </a:ext>
                  </a:extLst>
                </p:cNvPr>
                <p:cNvSpPr/>
                <p:nvPr/>
              </p:nvSpPr>
              <p:spPr bwMode="auto">
                <a:xfrm>
                  <a:off x="4021138" y="3516313"/>
                  <a:ext cx="77787" cy="58737"/>
                </a:xfrm>
                <a:custGeom>
                  <a:cxnLst>
                    <a:cxn ang="0">
                      <a:pos x="0" y="21"/>
                    </a:cxn>
                    <a:cxn ang="0">
                      <a:pos x="17" y="21"/>
                    </a:cxn>
                    <a:cxn ang="0">
                      <a:pos x="32" y="21"/>
                    </a:cxn>
                    <a:cxn ang="0">
                      <a:pos x="32" y="8"/>
                    </a:cxn>
                    <a:cxn ang="0">
                      <a:pos x="54" y="0"/>
                    </a:cxn>
                    <a:cxn ang="0">
                      <a:pos x="74" y="0"/>
                    </a:cxn>
                    <a:cxn ang="0">
                      <a:pos x="85" y="0"/>
                    </a:cxn>
                    <a:cxn ang="0">
                      <a:pos x="96" y="10"/>
                    </a:cxn>
                    <a:cxn ang="0">
                      <a:pos x="106" y="21"/>
                    </a:cxn>
                    <a:cxn ang="0">
                      <a:pos x="118" y="44"/>
                    </a:cxn>
                    <a:cxn ang="0">
                      <a:pos x="136" y="44"/>
                    </a:cxn>
                    <a:cxn ang="0">
                      <a:pos x="149" y="74"/>
                    </a:cxn>
                    <a:cxn ang="0">
                      <a:pos x="149" y="96"/>
                    </a:cxn>
                    <a:cxn ang="0">
                      <a:pos x="149" y="111"/>
                    </a:cxn>
                    <a:cxn ang="0">
                      <a:pos x="131" y="111"/>
                    </a:cxn>
                    <a:cxn ang="0">
                      <a:pos x="115" y="94"/>
                    </a:cxn>
                    <a:cxn ang="0">
                      <a:pos x="101" y="82"/>
                    </a:cxn>
                    <a:cxn ang="0">
                      <a:pos x="74" y="94"/>
                    </a:cxn>
                    <a:cxn ang="0">
                      <a:pos x="57" y="103"/>
                    </a:cxn>
                    <a:cxn ang="0">
                      <a:pos x="38" y="89"/>
                    </a:cxn>
                    <a:cxn ang="0">
                      <a:pos x="27" y="76"/>
                    </a:cxn>
                    <a:cxn ang="0">
                      <a:pos x="0" y="56"/>
                    </a:cxn>
                    <a:cxn ang="0">
                      <a:pos x="0" y="43"/>
                    </a:cxn>
                    <a:cxn ang="0">
                      <a:pos x="0" y="21"/>
                    </a:cxn>
                  </a:cxnLst>
                  <a:rect l="0" t="0" r="r" b="b"/>
                  <a:pathLst>
                    <a:path w="149" h="110">
                      <a:moveTo>
                        <a:pt x="0" y="21"/>
                      </a:moveTo>
                      <a:lnTo>
                        <a:pt x="17" y="21"/>
                      </a:lnTo>
                      <a:lnTo>
                        <a:pt x="32" y="21"/>
                      </a:lnTo>
                      <a:lnTo>
                        <a:pt x="32" y="8"/>
                      </a:lnTo>
                      <a:lnTo>
                        <a:pt x="54" y="0"/>
                      </a:lnTo>
                      <a:lnTo>
                        <a:pt x="74" y="0"/>
                      </a:lnTo>
                      <a:lnTo>
                        <a:pt x="85" y="0"/>
                      </a:lnTo>
                      <a:lnTo>
                        <a:pt x="96" y="10"/>
                      </a:lnTo>
                      <a:lnTo>
                        <a:pt x="106" y="21"/>
                      </a:lnTo>
                      <a:lnTo>
                        <a:pt x="118" y="44"/>
                      </a:lnTo>
                      <a:lnTo>
                        <a:pt x="136" y="44"/>
                      </a:lnTo>
                      <a:lnTo>
                        <a:pt x="149" y="74"/>
                      </a:lnTo>
                      <a:lnTo>
                        <a:pt x="149" y="96"/>
                      </a:lnTo>
                      <a:lnTo>
                        <a:pt x="149" y="111"/>
                      </a:lnTo>
                      <a:lnTo>
                        <a:pt x="131" y="111"/>
                      </a:lnTo>
                      <a:lnTo>
                        <a:pt x="115" y="94"/>
                      </a:lnTo>
                      <a:lnTo>
                        <a:pt x="101" y="82"/>
                      </a:lnTo>
                      <a:lnTo>
                        <a:pt x="74" y="94"/>
                      </a:lnTo>
                      <a:lnTo>
                        <a:pt x="57" y="103"/>
                      </a:lnTo>
                      <a:lnTo>
                        <a:pt x="38" y="89"/>
                      </a:lnTo>
                      <a:lnTo>
                        <a:pt x="27" y="76"/>
                      </a:lnTo>
                      <a:lnTo>
                        <a:pt x="0" y="56"/>
                      </a:lnTo>
                      <a:lnTo>
                        <a:pt x="0" y="43"/>
                      </a:lnTo>
                      <a:lnTo>
                        <a:pt x="0" y="21"/>
                      </a:lnTo>
                      <a:close/>
                    </a:path>
                  </a:pathLst>
                </a:custGeom>
                <a:solidFill>
                  <a:schemeClr val="bg1">
                    <a:lumMod val="85000"/>
                  </a:schemeClr>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82" name="Freeform 63">
                  <a:extLst>
                    <a:ext uri="{FF2B5EF4-FFF2-40B4-BE49-F238E27FC236}">
                      <a16:creationId xmlns:a16="http://schemas.microsoft.com/office/drawing/2014/main" id="{0A1885DE-7BF3-C729-8D8C-9D5A0F1B130A}"/>
                    </a:ext>
                  </a:extLst>
                </p:cNvPr>
                <p:cNvSpPr/>
                <p:nvPr/>
              </p:nvSpPr>
              <p:spPr bwMode="auto">
                <a:xfrm>
                  <a:off x="4165600" y="3589338"/>
                  <a:ext cx="74612" cy="22225"/>
                </a:xfrm>
                <a:custGeom>
                  <a:cxnLst>
                    <a:cxn ang="0">
                      <a:pos x="22" y="33"/>
                    </a:cxn>
                    <a:cxn ang="0">
                      <a:pos x="36" y="33"/>
                    </a:cxn>
                    <a:cxn ang="0">
                      <a:pos x="52" y="33"/>
                    </a:cxn>
                    <a:cxn ang="0">
                      <a:pos x="62" y="33"/>
                    </a:cxn>
                    <a:cxn ang="0">
                      <a:pos x="77" y="33"/>
                    </a:cxn>
                    <a:cxn ang="0">
                      <a:pos x="88" y="33"/>
                    </a:cxn>
                    <a:cxn ang="0">
                      <a:pos x="99" y="33"/>
                    </a:cxn>
                    <a:cxn ang="0">
                      <a:pos x="99" y="43"/>
                    </a:cxn>
                    <a:cxn ang="0">
                      <a:pos x="111" y="38"/>
                    </a:cxn>
                    <a:cxn ang="0">
                      <a:pos x="140" y="19"/>
                    </a:cxn>
                    <a:cxn ang="0">
                      <a:pos x="80" y="19"/>
                    </a:cxn>
                    <a:cxn ang="0">
                      <a:pos x="68" y="0"/>
                    </a:cxn>
                    <a:cxn ang="0">
                      <a:pos x="47" y="0"/>
                    </a:cxn>
                    <a:cxn ang="0">
                      <a:pos x="7" y="0"/>
                    </a:cxn>
                    <a:cxn ang="0">
                      <a:pos x="0" y="0"/>
                    </a:cxn>
                    <a:cxn ang="0">
                      <a:pos x="0" y="11"/>
                    </a:cxn>
                    <a:cxn ang="0">
                      <a:pos x="0" y="21"/>
                    </a:cxn>
                    <a:cxn ang="0">
                      <a:pos x="0" y="29"/>
                    </a:cxn>
                    <a:cxn ang="0">
                      <a:pos x="22" y="33"/>
                    </a:cxn>
                  </a:cxnLst>
                  <a:rect l="0" t="0" r="r" b="b"/>
                  <a:pathLst>
                    <a:path w="140" h="43">
                      <a:moveTo>
                        <a:pt x="22" y="33"/>
                      </a:moveTo>
                      <a:lnTo>
                        <a:pt x="36" y="33"/>
                      </a:lnTo>
                      <a:lnTo>
                        <a:pt x="52" y="33"/>
                      </a:lnTo>
                      <a:lnTo>
                        <a:pt x="62" y="33"/>
                      </a:lnTo>
                      <a:lnTo>
                        <a:pt x="77" y="33"/>
                      </a:lnTo>
                      <a:lnTo>
                        <a:pt x="88" y="33"/>
                      </a:lnTo>
                      <a:lnTo>
                        <a:pt x="99" y="33"/>
                      </a:lnTo>
                      <a:lnTo>
                        <a:pt x="99" y="43"/>
                      </a:lnTo>
                      <a:lnTo>
                        <a:pt x="111" y="38"/>
                      </a:lnTo>
                      <a:lnTo>
                        <a:pt x="140" y="19"/>
                      </a:lnTo>
                      <a:lnTo>
                        <a:pt x="80" y="19"/>
                      </a:lnTo>
                      <a:lnTo>
                        <a:pt x="68" y="0"/>
                      </a:lnTo>
                      <a:lnTo>
                        <a:pt x="47" y="0"/>
                      </a:lnTo>
                      <a:lnTo>
                        <a:pt x="7" y="0"/>
                      </a:lnTo>
                      <a:lnTo>
                        <a:pt x="0" y="0"/>
                      </a:lnTo>
                      <a:lnTo>
                        <a:pt x="0" y="11"/>
                      </a:lnTo>
                      <a:lnTo>
                        <a:pt x="0" y="21"/>
                      </a:lnTo>
                      <a:lnTo>
                        <a:pt x="0" y="29"/>
                      </a:lnTo>
                      <a:lnTo>
                        <a:pt x="22" y="33"/>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83" name="Freeform 64">
                  <a:extLst>
                    <a:ext uri="{FF2B5EF4-FFF2-40B4-BE49-F238E27FC236}">
                      <a16:creationId xmlns:a16="http://schemas.microsoft.com/office/drawing/2014/main" id="{5AAC0DDD-6891-E1BA-F046-9ECF328BAF2C}"/>
                    </a:ext>
                  </a:extLst>
                </p:cNvPr>
                <p:cNvSpPr/>
                <p:nvPr/>
              </p:nvSpPr>
              <p:spPr bwMode="auto">
                <a:xfrm>
                  <a:off x="4195763" y="3625850"/>
                  <a:ext cx="25400" cy="30162"/>
                </a:xfrm>
                <a:custGeom>
                  <a:cxnLst>
                    <a:cxn ang="0">
                      <a:pos x="28" y="57"/>
                    </a:cxn>
                    <a:cxn ang="0">
                      <a:pos x="48" y="43"/>
                    </a:cxn>
                    <a:cxn ang="0">
                      <a:pos x="48" y="31"/>
                    </a:cxn>
                    <a:cxn ang="0">
                      <a:pos x="38" y="16"/>
                    </a:cxn>
                    <a:cxn ang="0">
                      <a:pos x="28" y="0"/>
                    </a:cxn>
                    <a:cxn ang="0">
                      <a:pos x="13" y="0"/>
                    </a:cxn>
                    <a:cxn ang="0">
                      <a:pos x="0" y="0"/>
                    </a:cxn>
                    <a:cxn ang="0">
                      <a:pos x="0" y="7"/>
                    </a:cxn>
                    <a:cxn ang="0">
                      <a:pos x="0" y="17"/>
                    </a:cxn>
                    <a:cxn ang="0">
                      <a:pos x="13" y="28"/>
                    </a:cxn>
                    <a:cxn ang="0">
                      <a:pos x="13" y="48"/>
                    </a:cxn>
                    <a:cxn ang="0">
                      <a:pos x="28" y="57"/>
                    </a:cxn>
                  </a:cxnLst>
                  <a:rect l="0" t="0" r="r" b="b"/>
                  <a:pathLst>
                    <a:path w="48" h="57">
                      <a:moveTo>
                        <a:pt x="28" y="57"/>
                      </a:moveTo>
                      <a:lnTo>
                        <a:pt x="48" y="43"/>
                      </a:lnTo>
                      <a:lnTo>
                        <a:pt x="48" y="31"/>
                      </a:lnTo>
                      <a:lnTo>
                        <a:pt x="38" y="16"/>
                      </a:lnTo>
                      <a:lnTo>
                        <a:pt x="28" y="0"/>
                      </a:lnTo>
                      <a:lnTo>
                        <a:pt x="13" y="0"/>
                      </a:lnTo>
                      <a:lnTo>
                        <a:pt x="0" y="0"/>
                      </a:lnTo>
                      <a:lnTo>
                        <a:pt x="0" y="7"/>
                      </a:lnTo>
                      <a:lnTo>
                        <a:pt x="0" y="17"/>
                      </a:lnTo>
                      <a:lnTo>
                        <a:pt x="13" y="28"/>
                      </a:lnTo>
                      <a:lnTo>
                        <a:pt x="13" y="48"/>
                      </a:lnTo>
                      <a:lnTo>
                        <a:pt x="28" y="57"/>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84" name="Freeform 65">
                  <a:extLst>
                    <a:ext uri="{FF2B5EF4-FFF2-40B4-BE49-F238E27FC236}">
                      <a16:creationId xmlns:a16="http://schemas.microsoft.com/office/drawing/2014/main" id="{FBDA8714-3DF2-9B3F-D133-28419E76E257}"/>
                    </a:ext>
                  </a:extLst>
                </p:cNvPr>
                <p:cNvSpPr/>
                <p:nvPr/>
              </p:nvSpPr>
              <p:spPr bwMode="auto">
                <a:xfrm>
                  <a:off x="4248150" y="3611563"/>
                  <a:ext cx="92075" cy="63500"/>
                </a:xfrm>
                <a:custGeom>
                  <a:cxnLst>
                    <a:cxn ang="0">
                      <a:pos x="68" y="121"/>
                    </a:cxn>
                    <a:cxn ang="0">
                      <a:pos x="84" y="121"/>
                    </a:cxn>
                    <a:cxn ang="0">
                      <a:pos x="123" y="121"/>
                    </a:cxn>
                    <a:cxn ang="0">
                      <a:pos x="123" y="112"/>
                    </a:cxn>
                    <a:cxn ang="0">
                      <a:pos x="142" y="112"/>
                    </a:cxn>
                    <a:cxn ang="0">
                      <a:pos x="157" y="112"/>
                    </a:cxn>
                    <a:cxn ang="0">
                      <a:pos x="175" y="94"/>
                    </a:cxn>
                    <a:cxn ang="0">
                      <a:pos x="175" y="65"/>
                    </a:cxn>
                    <a:cxn ang="0">
                      <a:pos x="136" y="43"/>
                    </a:cxn>
                    <a:cxn ang="0">
                      <a:pos x="111" y="26"/>
                    </a:cxn>
                    <a:cxn ang="0">
                      <a:pos x="95" y="26"/>
                    </a:cxn>
                    <a:cxn ang="0">
                      <a:pos x="68" y="26"/>
                    </a:cxn>
                    <a:cxn ang="0">
                      <a:pos x="68" y="33"/>
                    </a:cxn>
                    <a:cxn ang="0">
                      <a:pos x="49" y="26"/>
                    </a:cxn>
                    <a:cxn ang="0">
                      <a:pos x="36" y="17"/>
                    </a:cxn>
                    <a:cxn ang="0">
                      <a:pos x="18" y="0"/>
                    </a:cxn>
                    <a:cxn ang="0">
                      <a:pos x="0" y="0"/>
                    </a:cxn>
                    <a:cxn ang="0">
                      <a:pos x="0" y="13"/>
                    </a:cxn>
                    <a:cxn ang="0">
                      <a:pos x="0" y="26"/>
                    </a:cxn>
                    <a:cxn ang="0">
                      <a:pos x="0" y="39"/>
                    </a:cxn>
                    <a:cxn ang="0">
                      <a:pos x="0" y="54"/>
                    </a:cxn>
                    <a:cxn ang="0">
                      <a:pos x="23" y="60"/>
                    </a:cxn>
                    <a:cxn ang="0">
                      <a:pos x="53" y="60"/>
                    </a:cxn>
                    <a:cxn ang="0">
                      <a:pos x="49" y="83"/>
                    </a:cxn>
                    <a:cxn ang="0">
                      <a:pos x="52" y="107"/>
                    </a:cxn>
                    <a:cxn ang="0">
                      <a:pos x="60" y="121"/>
                    </a:cxn>
                    <a:cxn ang="0">
                      <a:pos x="68" y="121"/>
                    </a:cxn>
                  </a:cxnLst>
                  <a:rect l="0" t="0" r="r" b="b"/>
                  <a:pathLst>
                    <a:path w="175" h="120">
                      <a:moveTo>
                        <a:pt x="68" y="121"/>
                      </a:moveTo>
                      <a:lnTo>
                        <a:pt x="84" y="121"/>
                      </a:lnTo>
                      <a:lnTo>
                        <a:pt x="123" y="121"/>
                      </a:lnTo>
                      <a:lnTo>
                        <a:pt x="123" y="112"/>
                      </a:lnTo>
                      <a:lnTo>
                        <a:pt x="142" y="112"/>
                      </a:lnTo>
                      <a:lnTo>
                        <a:pt x="157" y="112"/>
                      </a:lnTo>
                      <a:lnTo>
                        <a:pt x="175" y="94"/>
                      </a:lnTo>
                      <a:lnTo>
                        <a:pt x="175" y="65"/>
                      </a:lnTo>
                      <a:lnTo>
                        <a:pt x="136" y="43"/>
                      </a:lnTo>
                      <a:lnTo>
                        <a:pt x="111" y="26"/>
                      </a:lnTo>
                      <a:lnTo>
                        <a:pt x="95" y="26"/>
                      </a:lnTo>
                      <a:lnTo>
                        <a:pt x="68" y="26"/>
                      </a:lnTo>
                      <a:lnTo>
                        <a:pt x="68" y="33"/>
                      </a:lnTo>
                      <a:lnTo>
                        <a:pt x="49" y="26"/>
                      </a:lnTo>
                      <a:lnTo>
                        <a:pt x="36" y="17"/>
                      </a:lnTo>
                      <a:lnTo>
                        <a:pt x="18" y="0"/>
                      </a:lnTo>
                      <a:lnTo>
                        <a:pt x="0" y="0"/>
                      </a:lnTo>
                      <a:lnTo>
                        <a:pt x="0" y="13"/>
                      </a:lnTo>
                      <a:lnTo>
                        <a:pt x="0" y="26"/>
                      </a:lnTo>
                      <a:lnTo>
                        <a:pt x="0" y="39"/>
                      </a:lnTo>
                      <a:lnTo>
                        <a:pt x="0" y="54"/>
                      </a:lnTo>
                      <a:lnTo>
                        <a:pt x="23" y="60"/>
                      </a:lnTo>
                      <a:lnTo>
                        <a:pt x="53" y="60"/>
                      </a:lnTo>
                      <a:lnTo>
                        <a:pt x="49" y="83"/>
                      </a:lnTo>
                      <a:lnTo>
                        <a:pt x="52" y="107"/>
                      </a:lnTo>
                      <a:lnTo>
                        <a:pt x="60" y="121"/>
                      </a:lnTo>
                      <a:lnTo>
                        <a:pt x="68" y="121"/>
                      </a:lnTo>
                      <a:close/>
                    </a:path>
                  </a:pathLst>
                </a:custGeom>
                <a:solidFill>
                  <a:schemeClr val="bg1">
                    <a:lumMod val="85000"/>
                  </a:schemeClr>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85" name="Freeform 66">
                  <a:extLst>
                    <a:ext uri="{FF2B5EF4-FFF2-40B4-BE49-F238E27FC236}">
                      <a16:creationId xmlns:a16="http://schemas.microsoft.com/office/drawing/2014/main" id="{583D7735-4DA0-9D96-092A-A3BBB8F8154D}"/>
                    </a:ext>
                  </a:extLst>
                </p:cNvPr>
                <p:cNvSpPr/>
                <p:nvPr/>
              </p:nvSpPr>
              <p:spPr bwMode="auto">
                <a:xfrm>
                  <a:off x="4332288" y="3727450"/>
                  <a:ext cx="184150" cy="198437"/>
                </a:xfrm>
                <a:custGeom>
                  <a:cxnLst>
                    <a:cxn ang="0">
                      <a:pos x="57" y="61"/>
                    </a:cxn>
                    <a:cxn ang="0">
                      <a:pos x="47" y="23"/>
                    </a:cxn>
                    <a:cxn ang="0">
                      <a:pos x="47" y="11"/>
                    </a:cxn>
                    <a:cxn ang="0">
                      <a:pos x="47" y="0"/>
                    </a:cxn>
                    <a:cxn ang="0">
                      <a:pos x="57" y="0"/>
                    </a:cxn>
                    <a:cxn ang="0">
                      <a:pos x="76" y="0"/>
                    </a:cxn>
                    <a:cxn ang="0">
                      <a:pos x="104" y="18"/>
                    </a:cxn>
                    <a:cxn ang="0">
                      <a:pos x="128" y="41"/>
                    </a:cxn>
                    <a:cxn ang="0">
                      <a:pos x="128" y="41"/>
                    </a:cxn>
                    <a:cxn ang="0">
                      <a:pos x="133" y="42"/>
                    </a:cxn>
                    <a:cxn ang="0">
                      <a:pos x="144" y="43"/>
                    </a:cxn>
                    <a:cxn ang="0">
                      <a:pos x="144" y="43"/>
                    </a:cxn>
                    <a:cxn ang="0">
                      <a:pos x="160" y="43"/>
                    </a:cxn>
                    <a:cxn ang="0">
                      <a:pos x="160" y="43"/>
                    </a:cxn>
                    <a:cxn ang="0">
                      <a:pos x="183" y="43"/>
                    </a:cxn>
                    <a:cxn ang="0">
                      <a:pos x="229" y="61"/>
                    </a:cxn>
                    <a:cxn ang="0">
                      <a:pos x="255" y="88"/>
                    </a:cxn>
                    <a:cxn ang="0">
                      <a:pos x="255" y="107"/>
                    </a:cxn>
                    <a:cxn ang="0">
                      <a:pos x="265" y="149"/>
                    </a:cxn>
                    <a:cxn ang="0">
                      <a:pos x="278" y="149"/>
                    </a:cxn>
                    <a:cxn ang="0">
                      <a:pos x="287" y="149"/>
                    </a:cxn>
                    <a:cxn ang="0">
                      <a:pos x="287" y="174"/>
                    </a:cxn>
                    <a:cxn ang="0">
                      <a:pos x="301" y="174"/>
                    </a:cxn>
                    <a:cxn ang="0">
                      <a:pos x="319" y="192"/>
                    </a:cxn>
                    <a:cxn ang="0">
                      <a:pos x="346" y="192"/>
                    </a:cxn>
                    <a:cxn ang="0">
                      <a:pos x="319" y="227"/>
                    </a:cxn>
                    <a:cxn ang="0">
                      <a:pos x="302" y="238"/>
                    </a:cxn>
                    <a:cxn ang="0">
                      <a:pos x="278" y="275"/>
                    </a:cxn>
                    <a:cxn ang="0">
                      <a:pos x="250" y="286"/>
                    </a:cxn>
                    <a:cxn ang="0">
                      <a:pos x="197" y="286"/>
                    </a:cxn>
                    <a:cxn ang="0">
                      <a:pos x="186" y="302"/>
                    </a:cxn>
                    <a:cxn ang="0">
                      <a:pos x="150" y="302"/>
                    </a:cxn>
                    <a:cxn ang="0">
                      <a:pos x="139" y="333"/>
                    </a:cxn>
                    <a:cxn ang="0">
                      <a:pos x="133" y="354"/>
                    </a:cxn>
                    <a:cxn ang="0">
                      <a:pos x="123" y="365"/>
                    </a:cxn>
                    <a:cxn ang="0">
                      <a:pos x="115" y="375"/>
                    </a:cxn>
                    <a:cxn ang="0">
                      <a:pos x="100" y="375"/>
                    </a:cxn>
                    <a:cxn ang="0">
                      <a:pos x="87" y="353"/>
                    </a:cxn>
                    <a:cxn ang="0">
                      <a:pos x="55" y="336"/>
                    </a:cxn>
                    <a:cxn ang="0">
                      <a:pos x="36" y="321"/>
                    </a:cxn>
                    <a:cxn ang="0">
                      <a:pos x="36" y="310"/>
                    </a:cxn>
                    <a:cxn ang="0">
                      <a:pos x="36" y="296"/>
                    </a:cxn>
                    <a:cxn ang="0">
                      <a:pos x="36" y="279"/>
                    </a:cxn>
                    <a:cxn ang="0">
                      <a:pos x="36" y="265"/>
                    </a:cxn>
                    <a:cxn ang="0">
                      <a:pos x="36" y="231"/>
                    </a:cxn>
                    <a:cxn ang="0">
                      <a:pos x="36" y="221"/>
                    </a:cxn>
                    <a:cxn ang="0">
                      <a:pos x="36" y="200"/>
                    </a:cxn>
                    <a:cxn ang="0">
                      <a:pos x="15" y="164"/>
                    </a:cxn>
                    <a:cxn ang="0">
                      <a:pos x="0" y="153"/>
                    </a:cxn>
                    <a:cxn ang="0">
                      <a:pos x="0" y="135"/>
                    </a:cxn>
                    <a:cxn ang="0">
                      <a:pos x="0" y="127"/>
                    </a:cxn>
                    <a:cxn ang="0">
                      <a:pos x="15" y="111"/>
                    </a:cxn>
                    <a:cxn ang="0">
                      <a:pos x="36" y="103"/>
                    </a:cxn>
                    <a:cxn ang="0">
                      <a:pos x="57" y="88"/>
                    </a:cxn>
                    <a:cxn ang="0">
                      <a:pos x="57" y="61"/>
                    </a:cxn>
                  </a:cxnLst>
                  <a:rect l="0" t="0" r="r" b="b"/>
                  <a:pathLst>
                    <a:path w="346" h="375">
                      <a:moveTo>
                        <a:pt x="57" y="61"/>
                      </a:moveTo>
                      <a:lnTo>
                        <a:pt x="47" y="23"/>
                      </a:lnTo>
                      <a:lnTo>
                        <a:pt x="47" y="11"/>
                      </a:lnTo>
                      <a:lnTo>
                        <a:pt x="47" y="0"/>
                      </a:lnTo>
                      <a:lnTo>
                        <a:pt x="57" y="0"/>
                      </a:lnTo>
                      <a:lnTo>
                        <a:pt x="76" y="0"/>
                      </a:lnTo>
                      <a:lnTo>
                        <a:pt x="104" y="18"/>
                      </a:lnTo>
                      <a:lnTo>
                        <a:pt x="128" y="41"/>
                      </a:lnTo>
                      <a:lnTo>
                        <a:pt x="128" y="41"/>
                      </a:lnTo>
                      <a:lnTo>
                        <a:pt x="133" y="42"/>
                      </a:lnTo>
                      <a:lnTo>
                        <a:pt x="144" y="43"/>
                      </a:lnTo>
                      <a:lnTo>
                        <a:pt x="144" y="43"/>
                      </a:lnTo>
                      <a:lnTo>
                        <a:pt x="160" y="43"/>
                      </a:lnTo>
                      <a:lnTo>
                        <a:pt x="160" y="43"/>
                      </a:lnTo>
                      <a:lnTo>
                        <a:pt x="183" y="43"/>
                      </a:lnTo>
                      <a:lnTo>
                        <a:pt x="229" y="61"/>
                      </a:lnTo>
                      <a:lnTo>
                        <a:pt x="255" y="88"/>
                      </a:lnTo>
                      <a:lnTo>
                        <a:pt x="255" y="107"/>
                      </a:lnTo>
                      <a:lnTo>
                        <a:pt x="265" y="149"/>
                      </a:lnTo>
                      <a:lnTo>
                        <a:pt x="278" y="149"/>
                      </a:lnTo>
                      <a:lnTo>
                        <a:pt x="287" y="149"/>
                      </a:lnTo>
                      <a:lnTo>
                        <a:pt x="287" y="174"/>
                      </a:lnTo>
                      <a:lnTo>
                        <a:pt x="301" y="174"/>
                      </a:lnTo>
                      <a:lnTo>
                        <a:pt x="319" y="192"/>
                      </a:lnTo>
                      <a:lnTo>
                        <a:pt x="346" y="192"/>
                      </a:lnTo>
                      <a:lnTo>
                        <a:pt x="319" y="227"/>
                      </a:lnTo>
                      <a:lnTo>
                        <a:pt x="302" y="238"/>
                      </a:lnTo>
                      <a:lnTo>
                        <a:pt x="278" y="275"/>
                      </a:lnTo>
                      <a:lnTo>
                        <a:pt x="250" y="286"/>
                      </a:lnTo>
                      <a:lnTo>
                        <a:pt x="197" y="286"/>
                      </a:lnTo>
                      <a:lnTo>
                        <a:pt x="186" y="302"/>
                      </a:lnTo>
                      <a:lnTo>
                        <a:pt x="150" y="302"/>
                      </a:lnTo>
                      <a:lnTo>
                        <a:pt x="139" y="333"/>
                      </a:lnTo>
                      <a:lnTo>
                        <a:pt x="133" y="354"/>
                      </a:lnTo>
                      <a:lnTo>
                        <a:pt x="123" y="365"/>
                      </a:lnTo>
                      <a:lnTo>
                        <a:pt x="115" y="375"/>
                      </a:lnTo>
                      <a:lnTo>
                        <a:pt x="100" y="375"/>
                      </a:lnTo>
                      <a:lnTo>
                        <a:pt x="87" y="353"/>
                      </a:lnTo>
                      <a:lnTo>
                        <a:pt x="55" y="336"/>
                      </a:lnTo>
                      <a:lnTo>
                        <a:pt x="36" y="321"/>
                      </a:lnTo>
                      <a:lnTo>
                        <a:pt x="36" y="310"/>
                      </a:lnTo>
                      <a:lnTo>
                        <a:pt x="36" y="296"/>
                      </a:lnTo>
                      <a:lnTo>
                        <a:pt x="36" y="279"/>
                      </a:lnTo>
                      <a:lnTo>
                        <a:pt x="36" y="265"/>
                      </a:lnTo>
                      <a:lnTo>
                        <a:pt x="36" y="231"/>
                      </a:lnTo>
                      <a:lnTo>
                        <a:pt x="36" y="221"/>
                      </a:lnTo>
                      <a:lnTo>
                        <a:pt x="36" y="200"/>
                      </a:lnTo>
                      <a:lnTo>
                        <a:pt x="15" y="164"/>
                      </a:lnTo>
                      <a:lnTo>
                        <a:pt x="0" y="153"/>
                      </a:lnTo>
                      <a:lnTo>
                        <a:pt x="0" y="135"/>
                      </a:lnTo>
                      <a:lnTo>
                        <a:pt x="0" y="127"/>
                      </a:lnTo>
                      <a:lnTo>
                        <a:pt x="15" y="111"/>
                      </a:lnTo>
                      <a:lnTo>
                        <a:pt x="36" y="103"/>
                      </a:lnTo>
                      <a:lnTo>
                        <a:pt x="57" y="88"/>
                      </a:lnTo>
                      <a:lnTo>
                        <a:pt x="57" y="61"/>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86" name="Freeform 49">
                  <a:extLst>
                    <a:ext uri="{FF2B5EF4-FFF2-40B4-BE49-F238E27FC236}">
                      <a16:creationId xmlns:a16="http://schemas.microsoft.com/office/drawing/2014/main" id="{8D8F03A0-3405-76BB-A392-7006ADA33EDA}"/>
                    </a:ext>
                  </a:extLst>
                </p:cNvPr>
                <p:cNvSpPr/>
                <p:nvPr/>
              </p:nvSpPr>
              <p:spPr bwMode="auto">
                <a:xfrm>
                  <a:off x="3147044" y="2214478"/>
                  <a:ext cx="636587" cy="749300"/>
                </a:xfrm>
                <a:custGeom>
                  <a:cxnLst>
                    <a:cxn ang="0">
                      <a:pos x="338" y="0"/>
                    </a:cxn>
                    <a:cxn ang="0">
                      <a:pos x="338" y="0"/>
                    </a:cxn>
                    <a:cxn ang="0">
                      <a:pos x="328" y="47"/>
                    </a:cxn>
                    <a:cxn ang="0">
                      <a:pos x="314" y="116"/>
                    </a:cxn>
                    <a:cxn ang="0">
                      <a:pos x="314" y="116"/>
                    </a:cxn>
                    <a:cxn ang="0">
                      <a:pos x="299" y="165"/>
                    </a:cxn>
                    <a:cxn ang="0">
                      <a:pos x="289" y="198"/>
                    </a:cxn>
                    <a:cxn ang="0">
                      <a:pos x="272" y="208"/>
                    </a:cxn>
                    <a:cxn ang="0">
                      <a:pos x="260" y="201"/>
                    </a:cxn>
                    <a:cxn ang="0">
                      <a:pos x="238" y="183"/>
                    </a:cxn>
                    <a:cxn ang="0">
                      <a:pos x="218" y="193"/>
                    </a:cxn>
                    <a:cxn ang="0">
                      <a:pos x="207" y="173"/>
                    </a:cxn>
                    <a:cxn ang="0">
                      <a:pos x="177" y="182"/>
                    </a:cxn>
                    <a:cxn ang="0">
                      <a:pos x="163" y="197"/>
                    </a:cxn>
                    <a:cxn ang="0">
                      <a:pos x="164" y="245"/>
                    </a:cxn>
                    <a:cxn ang="0">
                      <a:pos x="163" y="312"/>
                    </a:cxn>
                    <a:cxn ang="0">
                      <a:pos x="163" y="370"/>
                    </a:cxn>
                    <a:cxn ang="0">
                      <a:pos x="159" y="393"/>
                    </a:cxn>
                    <a:cxn ang="0">
                      <a:pos x="143" y="413"/>
                    </a:cxn>
                    <a:cxn ang="0">
                      <a:pos x="138" y="438"/>
                    </a:cxn>
                    <a:cxn ang="0">
                      <a:pos x="141" y="468"/>
                    </a:cxn>
                    <a:cxn ang="0">
                      <a:pos x="157" y="511"/>
                    </a:cxn>
                    <a:cxn ang="0">
                      <a:pos x="160" y="552"/>
                    </a:cxn>
                    <a:cxn ang="0">
                      <a:pos x="172" y="566"/>
                    </a:cxn>
                    <a:cxn ang="0">
                      <a:pos x="193" y="594"/>
                    </a:cxn>
                    <a:cxn ang="0">
                      <a:pos x="179" y="606"/>
                    </a:cxn>
                    <a:cxn ang="0">
                      <a:pos x="156" y="622"/>
                    </a:cxn>
                    <a:cxn ang="0">
                      <a:pos x="110" y="658"/>
                    </a:cxn>
                    <a:cxn ang="0">
                      <a:pos x="95" y="719"/>
                    </a:cxn>
                    <a:cxn ang="0">
                      <a:pos x="77" y="755"/>
                    </a:cxn>
                    <a:cxn ang="0">
                      <a:pos x="61" y="770"/>
                    </a:cxn>
                    <a:cxn ang="0">
                      <a:pos x="49" y="778"/>
                    </a:cxn>
                    <a:cxn ang="0">
                      <a:pos x="41" y="796"/>
                    </a:cxn>
                    <a:cxn ang="0">
                      <a:pos x="48" y="827"/>
                    </a:cxn>
                    <a:cxn ang="0">
                      <a:pos x="41" y="852"/>
                    </a:cxn>
                    <a:cxn ang="0">
                      <a:pos x="70" y="876"/>
                    </a:cxn>
                    <a:cxn ang="0">
                      <a:pos x="59" y="894"/>
                    </a:cxn>
                    <a:cxn ang="0">
                      <a:pos x="23" y="910"/>
                    </a:cxn>
                    <a:cxn ang="0">
                      <a:pos x="12" y="930"/>
                    </a:cxn>
                    <a:cxn ang="0">
                      <a:pos x="0" y="960"/>
                    </a:cxn>
                    <a:cxn ang="0">
                      <a:pos x="644" y="1354"/>
                    </a:cxn>
                    <a:cxn ang="0">
                      <a:pos x="848" y="1391"/>
                    </a:cxn>
                    <a:cxn ang="0">
                      <a:pos x="1016" y="1414"/>
                    </a:cxn>
                    <a:cxn ang="0">
                      <a:pos x="1019" y="1416"/>
                    </a:cxn>
                    <a:cxn ang="0">
                      <a:pos x="1204" y="154"/>
                    </a:cxn>
                    <a:cxn ang="0">
                      <a:pos x="338" y="0"/>
                    </a:cxn>
                  </a:cxnLst>
                  <a:rect l="0" t="0" r="r" b="b"/>
                  <a:pathLst>
                    <a:path w="1204" h="1416">
                      <a:moveTo>
                        <a:pt x="338" y="0"/>
                      </a:moveTo>
                      <a:lnTo>
                        <a:pt x="338" y="0"/>
                      </a:lnTo>
                      <a:lnTo>
                        <a:pt x="328" y="47"/>
                      </a:lnTo>
                      <a:lnTo>
                        <a:pt x="314" y="116"/>
                      </a:lnTo>
                      <a:lnTo>
                        <a:pt x="314" y="116"/>
                      </a:lnTo>
                      <a:lnTo>
                        <a:pt x="299" y="165"/>
                      </a:lnTo>
                      <a:lnTo>
                        <a:pt x="289" y="198"/>
                      </a:lnTo>
                      <a:lnTo>
                        <a:pt x="272" y="208"/>
                      </a:lnTo>
                      <a:lnTo>
                        <a:pt x="260" y="201"/>
                      </a:lnTo>
                      <a:lnTo>
                        <a:pt x="238" y="183"/>
                      </a:lnTo>
                      <a:lnTo>
                        <a:pt x="218" y="193"/>
                      </a:lnTo>
                      <a:lnTo>
                        <a:pt x="207" y="173"/>
                      </a:lnTo>
                      <a:lnTo>
                        <a:pt x="177" y="182"/>
                      </a:lnTo>
                      <a:lnTo>
                        <a:pt x="163" y="197"/>
                      </a:lnTo>
                      <a:lnTo>
                        <a:pt x="164" y="245"/>
                      </a:lnTo>
                      <a:lnTo>
                        <a:pt x="163" y="312"/>
                      </a:lnTo>
                      <a:lnTo>
                        <a:pt x="163" y="370"/>
                      </a:lnTo>
                      <a:lnTo>
                        <a:pt x="159" y="393"/>
                      </a:lnTo>
                      <a:lnTo>
                        <a:pt x="143" y="413"/>
                      </a:lnTo>
                      <a:lnTo>
                        <a:pt x="138" y="438"/>
                      </a:lnTo>
                      <a:lnTo>
                        <a:pt x="141" y="468"/>
                      </a:lnTo>
                      <a:lnTo>
                        <a:pt x="157" y="511"/>
                      </a:lnTo>
                      <a:lnTo>
                        <a:pt x="160" y="552"/>
                      </a:lnTo>
                      <a:lnTo>
                        <a:pt x="172" y="566"/>
                      </a:lnTo>
                      <a:lnTo>
                        <a:pt x="193" y="594"/>
                      </a:lnTo>
                      <a:lnTo>
                        <a:pt x="179" y="606"/>
                      </a:lnTo>
                      <a:lnTo>
                        <a:pt x="156" y="622"/>
                      </a:lnTo>
                      <a:lnTo>
                        <a:pt x="110" y="658"/>
                      </a:lnTo>
                      <a:lnTo>
                        <a:pt x="95" y="719"/>
                      </a:lnTo>
                      <a:lnTo>
                        <a:pt x="77" y="755"/>
                      </a:lnTo>
                      <a:lnTo>
                        <a:pt x="61" y="770"/>
                      </a:lnTo>
                      <a:lnTo>
                        <a:pt x="49" y="778"/>
                      </a:lnTo>
                      <a:lnTo>
                        <a:pt x="41" y="796"/>
                      </a:lnTo>
                      <a:lnTo>
                        <a:pt x="48" y="827"/>
                      </a:lnTo>
                      <a:lnTo>
                        <a:pt x="41" y="852"/>
                      </a:lnTo>
                      <a:lnTo>
                        <a:pt x="70" y="876"/>
                      </a:lnTo>
                      <a:lnTo>
                        <a:pt x="59" y="894"/>
                      </a:lnTo>
                      <a:lnTo>
                        <a:pt x="23" y="910"/>
                      </a:lnTo>
                      <a:lnTo>
                        <a:pt x="12" y="930"/>
                      </a:lnTo>
                      <a:lnTo>
                        <a:pt x="0" y="960"/>
                      </a:lnTo>
                      <a:lnTo>
                        <a:pt x="644" y="1354"/>
                      </a:lnTo>
                      <a:lnTo>
                        <a:pt x="848" y="1391"/>
                      </a:lnTo>
                      <a:lnTo>
                        <a:pt x="1016" y="1414"/>
                      </a:lnTo>
                      <a:lnTo>
                        <a:pt x="1019" y="1416"/>
                      </a:lnTo>
                      <a:lnTo>
                        <a:pt x="1204" y="154"/>
                      </a:lnTo>
                      <a:lnTo>
                        <a:pt x="338" y="0"/>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87" name="Freeform 9">
                  <a:extLst>
                    <a:ext uri="{FF2B5EF4-FFF2-40B4-BE49-F238E27FC236}">
                      <a16:creationId xmlns:a16="http://schemas.microsoft.com/office/drawing/2014/main" id="{7CC69EB8-F59F-22DE-F5C5-3C0C372A414F}"/>
                    </a:ext>
                  </a:extLst>
                </p:cNvPr>
                <p:cNvSpPr/>
                <p:nvPr/>
              </p:nvSpPr>
              <p:spPr bwMode="auto">
                <a:xfrm>
                  <a:off x="2499344" y="1404854"/>
                  <a:ext cx="749300" cy="1293812"/>
                </a:xfrm>
                <a:custGeom>
                  <a:cxnLst>
                    <a:cxn ang="0">
                      <a:pos x="1263" y="2382"/>
                    </a:cxn>
                    <a:cxn ang="0">
                      <a:pos x="1271" y="2308"/>
                    </a:cxn>
                    <a:cxn ang="0">
                      <a:pos x="1317" y="2249"/>
                    </a:cxn>
                    <a:cxn ang="0">
                      <a:pos x="1401" y="2136"/>
                    </a:cxn>
                    <a:cxn ang="0">
                      <a:pos x="1382" y="2082"/>
                    </a:cxn>
                    <a:cxn ang="0">
                      <a:pos x="1360" y="1968"/>
                    </a:cxn>
                    <a:cxn ang="0">
                      <a:pos x="652" y="866"/>
                    </a:cxn>
                    <a:cxn ang="0">
                      <a:pos x="627" y="840"/>
                    </a:cxn>
                    <a:cxn ang="0">
                      <a:pos x="642" y="801"/>
                    </a:cxn>
                    <a:cxn ang="0">
                      <a:pos x="146" y="0"/>
                    </a:cxn>
                    <a:cxn ang="0">
                      <a:pos x="129" y="50"/>
                    </a:cxn>
                    <a:cxn ang="0">
                      <a:pos x="123" y="139"/>
                    </a:cxn>
                    <a:cxn ang="0">
                      <a:pos x="93" y="190"/>
                    </a:cxn>
                    <a:cxn ang="0">
                      <a:pos x="43" y="278"/>
                    </a:cxn>
                    <a:cxn ang="0">
                      <a:pos x="3" y="345"/>
                    </a:cxn>
                    <a:cxn ang="0">
                      <a:pos x="19" y="411"/>
                    </a:cxn>
                    <a:cxn ang="0">
                      <a:pos x="54" y="494"/>
                    </a:cxn>
                    <a:cxn ang="0">
                      <a:pos x="30" y="604"/>
                    </a:cxn>
                    <a:cxn ang="0">
                      <a:pos x="18" y="672"/>
                    </a:cxn>
                    <a:cxn ang="0">
                      <a:pos x="64" y="798"/>
                    </a:cxn>
                    <a:cxn ang="0">
                      <a:pos x="94" y="883"/>
                    </a:cxn>
                    <a:cxn ang="0">
                      <a:pos x="80" y="930"/>
                    </a:cxn>
                    <a:cxn ang="0">
                      <a:pos x="128" y="968"/>
                    </a:cxn>
                    <a:cxn ang="0">
                      <a:pos x="158" y="959"/>
                    </a:cxn>
                    <a:cxn ang="0">
                      <a:pos x="208" y="948"/>
                    </a:cxn>
                    <a:cxn ang="0">
                      <a:pos x="284" y="975"/>
                    </a:cxn>
                    <a:cxn ang="0">
                      <a:pos x="270" y="986"/>
                    </a:cxn>
                    <a:cxn ang="0">
                      <a:pos x="222" y="968"/>
                    </a:cxn>
                    <a:cxn ang="0">
                      <a:pos x="182" y="964"/>
                    </a:cxn>
                    <a:cxn ang="0">
                      <a:pos x="194" y="1026"/>
                    </a:cxn>
                    <a:cxn ang="0">
                      <a:pos x="171" y="1057"/>
                    </a:cxn>
                    <a:cxn ang="0">
                      <a:pos x="161" y="1019"/>
                    </a:cxn>
                    <a:cxn ang="0">
                      <a:pos x="134" y="1026"/>
                    </a:cxn>
                    <a:cxn ang="0">
                      <a:pos x="126" y="1122"/>
                    </a:cxn>
                    <a:cxn ang="0">
                      <a:pos x="168" y="1195"/>
                    </a:cxn>
                    <a:cxn ang="0">
                      <a:pos x="197" y="1261"/>
                    </a:cxn>
                    <a:cxn ang="0">
                      <a:pos x="157" y="1286"/>
                    </a:cxn>
                    <a:cxn ang="0">
                      <a:pos x="186" y="1406"/>
                    </a:cxn>
                    <a:cxn ang="0">
                      <a:pos x="232" y="1513"/>
                    </a:cxn>
                    <a:cxn ang="0">
                      <a:pos x="275" y="1580"/>
                    </a:cxn>
                    <a:cxn ang="0">
                      <a:pos x="273" y="1635"/>
                    </a:cxn>
                    <a:cxn ang="0">
                      <a:pos x="295" y="1689"/>
                    </a:cxn>
                    <a:cxn ang="0">
                      <a:pos x="276" y="1795"/>
                    </a:cxn>
                    <a:cxn ang="0">
                      <a:pos x="408" y="1866"/>
                    </a:cxn>
                    <a:cxn ang="0">
                      <a:pos x="506" y="1948"/>
                    </a:cxn>
                    <a:cxn ang="0">
                      <a:pos x="622" y="2054"/>
                    </a:cxn>
                    <a:cxn ang="0">
                      <a:pos x="706" y="2131"/>
                    </a:cxn>
                    <a:cxn ang="0">
                      <a:pos x="787" y="2272"/>
                    </a:cxn>
                    <a:cxn ang="0">
                      <a:pos x="787" y="2385"/>
                    </a:cxn>
                    <a:cxn ang="0">
                      <a:pos x="1245" y="2440"/>
                    </a:cxn>
                  </a:cxnLst>
                  <a:rect l="0" t="0" r="r" b="b"/>
                  <a:pathLst>
                    <a:path w="1415" h="2447">
                      <a:moveTo>
                        <a:pt x="1281" y="2424"/>
                      </a:moveTo>
                      <a:lnTo>
                        <a:pt x="1292" y="2406"/>
                      </a:lnTo>
                      <a:lnTo>
                        <a:pt x="1263" y="2382"/>
                      </a:lnTo>
                      <a:lnTo>
                        <a:pt x="1270" y="2357"/>
                      </a:lnTo>
                      <a:lnTo>
                        <a:pt x="1263" y="2326"/>
                      </a:lnTo>
                      <a:lnTo>
                        <a:pt x="1271" y="2308"/>
                      </a:lnTo>
                      <a:lnTo>
                        <a:pt x="1283" y="2300"/>
                      </a:lnTo>
                      <a:lnTo>
                        <a:pt x="1299" y="2285"/>
                      </a:lnTo>
                      <a:lnTo>
                        <a:pt x="1317" y="2249"/>
                      </a:lnTo>
                      <a:lnTo>
                        <a:pt x="1332" y="2188"/>
                      </a:lnTo>
                      <a:lnTo>
                        <a:pt x="1378" y="2152"/>
                      </a:lnTo>
                      <a:lnTo>
                        <a:pt x="1401" y="2136"/>
                      </a:lnTo>
                      <a:lnTo>
                        <a:pt x="1415" y="2124"/>
                      </a:lnTo>
                      <a:lnTo>
                        <a:pt x="1394" y="2096"/>
                      </a:lnTo>
                      <a:lnTo>
                        <a:pt x="1382" y="2082"/>
                      </a:lnTo>
                      <a:lnTo>
                        <a:pt x="1379" y="2041"/>
                      </a:lnTo>
                      <a:lnTo>
                        <a:pt x="1363" y="1998"/>
                      </a:lnTo>
                      <a:lnTo>
                        <a:pt x="1360" y="1968"/>
                      </a:lnTo>
                      <a:lnTo>
                        <a:pt x="1365" y="1943"/>
                      </a:lnTo>
                      <a:lnTo>
                        <a:pt x="1367" y="1941"/>
                      </a:lnTo>
                      <a:lnTo>
                        <a:pt x="652" y="866"/>
                      </a:lnTo>
                      <a:lnTo>
                        <a:pt x="637" y="861"/>
                      </a:lnTo>
                      <a:lnTo>
                        <a:pt x="630" y="855"/>
                      </a:lnTo>
                      <a:lnTo>
                        <a:pt x="627" y="840"/>
                      </a:lnTo>
                      <a:lnTo>
                        <a:pt x="622" y="823"/>
                      </a:lnTo>
                      <a:lnTo>
                        <a:pt x="626" y="808"/>
                      </a:lnTo>
                      <a:lnTo>
                        <a:pt x="642" y="801"/>
                      </a:lnTo>
                      <a:lnTo>
                        <a:pt x="658" y="797"/>
                      </a:lnTo>
                      <a:lnTo>
                        <a:pt x="816" y="195"/>
                      </a:lnTo>
                      <a:lnTo>
                        <a:pt x="146" y="0"/>
                      </a:lnTo>
                      <a:lnTo>
                        <a:pt x="139" y="20"/>
                      </a:lnTo>
                      <a:lnTo>
                        <a:pt x="129" y="29"/>
                      </a:lnTo>
                      <a:lnTo>
                        <a:pt x="129" y="50"/>
                      </a:lnTo>
                      <a:lnTo>
                        <a:pt x="129" y="67"/>
                      </a:lnTo>
                      <a:lnTo>
                        <a:pt x="129" y="115"/>
                      </a:lnTo>
                      <a:lnTo>
                        <a:pt x="123" y="139"/>
                      </a:lnTo>
                      <a:lnTo>
                        <a:pt x="108" y="165"/>
                      </a:lnTo>
                      <a:lnTo>
                        <a:pt x="97" y="182"/>
                      </a:lnTo>
                      <a:lnTo>
                        <a:pt x="93" y="190"/>
                      </a:lnTo>
                      <a:lnTo>
                        <a:pt x="93" y="224"/>
                      </a:lnTo>
                      <a:lnTo>
                        <a:pt x="75" y="249"/>
                      </a:lnTo>
                      <a:lnTo>
                        <a:pt x="43" y="278"/>
                      </a:lnTo>
                      <a:lnTo>
                        <a:pt x="15" y="301"/>
                      </a:lnTo>
                      <a:lnTo>
                        <a:pt x="7" y="315"/>
                      </a:lnTo>
                      <a:lnTo>
                        <a:pt x="3" y="345"/>
                      </a:lnTo>
                      <a:lnTo>
                        <a:pt x="0" y="367"/>
                      </a:lnTo>
                      <a:lnTo>
                        <a:pt x="5" y="388"/>
                      </a:lnTo>
                      <a:lnTo>
                        <a:pt x="19" y="411"/>
                      </a:lnTo>
                      <a:lnTo>
                        <a:pt x="39" y="444"/>
                      </a:lnTo>
                      <a:lnTo>
                        <a:pt x="48" y="469"/>
                      </a:lnTo>
                      <a:lnTo>
                        <a:pt x="54" y="494"/>
                      </a:lnTo>
                      <a:lnTo>
                        <a:pt x="51" y="537"/>
                      </a:lnTo>
                      <a:lnTo>
                        <a:pt x="35" y="572"/>
                      </a:lnTo>
                      <a:lnTo>
                        <a:pt x="30" y="604"/>
                      </a:lnTo>
                      <a:lnTo>
                        <a:pt x="29" y="644"/>
                      </a:lnTo>
                      <a:lnTo>
                        <a:pt x="26" y="660"/>
                      </a:lnTo>
                      <a:lnTo>
                        <a:pt x="18" y="672"/>
                      </a:lnTo>
                      <a:lnTo>
                        <a:pt x="19" y="693"/>
                      </a:lnTo>
                      <a:lnTo>
                        <a:pt x="37" y="733"/>
                      </a:lnTo>
                      <a:lnTo>
                        <a:pt x="64" y="798"/>
                      </a:lnTo>
                      <a:lnTo>
                        <a:pt x="84" y="841"/>
                      </a:lnTo>
                      <a:lnTo>
                        <a:pt x="96" y="859"/>
                      </a:lnTo>
                      <a:lnTo>
                        <a:pt x="94" y="883"/>
                      </a:lnTo>
                      <a:lnTo>
                        <a:pt x="90" y="901"/>
                      </a:lnTo>
                      <a:lnTo>
                        <a:pt x="79" y="915"/>
                      </a:lnTo>
                      <a:lnTo>
                        <a:pt x="80" y="930"/>
                      </a:lnTo>
                      <a:lnTo>
                        <a:pt x="97" y="930"/>
                      </a:lnTo>
                      <a:lnTo>
                        <a:pt x="112" y="945"/>
                      </a:lnTo>
                      <a:lnTo>
                        <a:pt x="128" y="968"/>
                      </a:lnTo>
                      <a:lnTo>
                        <a:pt x="137" y="980"/>
                      </a:lnTo>
                      <a:lnTo>
                        <a:pt x="150" y="984"/>
                      </a:lnTo>
                      <a:lnTo>
                        <a:pt x="158" y="959"/>
                      </a:lnTo>
                      <a:lnTo>
                        <a:pt x="161" y="932"/>
                      </a:lnTo>
                      <a:lnTo>
                        <a:pt x="191" y="932"/>
                      </a:lnTo>
                      <a:lnTo>
                        <a:pt x="208" y="948"/>
                      </a:lnTo>
                      <a:lnTo>
                        <a:pt x="245" y="950"/>
                      </a:lnTo>
                      <a:lnTo>
                        <a:pt x="265" y="966"/>
                      </a:lnTo>
                      <a:lnTo>
                        <a:pt x="284" y="975"/>
                      </a:lnTo>
                      <a:lnTo>
                        <a:pt x="293" y="980"/>
                      </a:lnTo>
                      <a:lnTo>
                        <a:pt x="286" y="990"/>
                      </a:lnTo>
                      <a:lnTo>
                        <a:pt x="270" y="986"/>
                      </a:lnTo>
                      <a:lnTo>
                        <a:pt x="254" y="976"/>
                      </a:lnTo>
                      <a:lnTo>
                        <a:pt x="244" y="970"/>
                      </a:lnTo>
                      <a:lnTo>
                        <a:pt x="222" y="968"/>
                      </a:lnTo>
                      <a:lnTo>
                        <a:pt x="211" y="962"/>
                      </a:lnTo>
                      <a:lnTo>
                        <a:pt x="194" y="958"/>
                      </a:lnTo>
                      <a:lnTo>
                        <a:pt x="182" y="964"/>
                      </a:lnTo>
                      <a:lnTo>
                        <a:pt x="182" y="976"/>
                      </a:lnTo>
                      <a:lnTo>
                        <a:pt x="184" y="1011"/>
                      </a:lnTo>
                      <a:lnTo>
                        <a:pt x="194" y="1026"/>
                      </a:lnTo>
                      <a:lnTo>
                        <a:pt x="191" y="1062"/>
                      </a:lnTo>
                      <a:lnTo>
                        <a:pt x="184" y="1062"/>
                      </a:lnTo>
                      <a:lnTo>
                        <a:pt x="171" y="1057"/>
                      </a:lnTo>
                      <a:lnTo>
                        <a:pt x="164" y="1045"/>
                      </a:lnTo>
                      <a:lnTo>
                        <a:pt x="161" y="1025"/>
                      </a:lnTo>
                      <a:lnTo>
                        <a:pt x="161" y="1019"/>
                      </a:lnTo>
                      <a:lnTo>
                        <a:pt x="157" y="1012"/>
                      </a:lnTo>
                      <a:lnTo>
                        <a:pt x="139" y="1009"/>
                      </a:lnTo>
                      <a:lnTo>
                        <a:pt x="134" y="1026"/>
                      </a:lnTo>
                      <a:lnTo>
                        <a:pt x="133" y="1041"/>
                      </a:lnTo>
                      <a:lnTo>
                        <a:pt x="128" y="1075"/>
                      </a:lnTo>
                      <a:lnTo>
                        <a:pt x="126" y="1122"/>
                      </a:lnTo>
                      <a:lnTo>
                        <a:pt x="129" y="1147"/>
                      </a:lnTo>
                      <a:lnTo>
                        <a:pt x="147" y="1174"/>
                      </a:lnTo>
                      <a:lnTo>
                        <a:pt x="168" y="1195"/>
                      </a:lnTo>
                      <a:lnTo>
                        <a:pt x="191" y="1209"/>
                      </a:lnTo>
                      <a:lnTo>
                        <a:pt x="198" y="1236"/>
                      </a:lnTo>
                      <a:lnTo>
                        <a:pt x="197" y="1261"/>
                      </a:lnTo>
                      <a:lnTo>
                        <a:pt x="189" y="1277"/>
                      </a:lnTo>
                      <a:lnTo>
                        <a:pt x="175" y="1286"/>
                      </a:lnTo>
                      <a:lnTo>
                        <a:pt x="157" y="1286"/>
                      </a:lnTo>
                      <a:lnTo>
                        <a:pt x="155" y="1341"/>
                      </a:lnTo>
                      <a:lnTo>
                        <a:pt x="161" y="1359"/>
                      </a:lnTo>
                      <a:lnTo>
                        <a:pt x="186" y="1406"/>
                      </a:lnTo>
                      <a:lnTo>
                        <a:pt x="198" y="1435"/>
                      </a:lnTo>
                      <a:lnTo>
                        <a:pt x="220" y="1476"/>
                      </a:lnTo>
                      <a:lnTo>
                        <a:pt x="232" y="1513"/>
                      </a:lnTo>
                      <a:lnTo>
                        <a:pt x="250" y="1541"/>
                      </a:lnTo>
                      <a:lnTo>
                        <a:pt x="269" y="1576"/>
                      </a:lnTo>
                      <a:lnTo>
                        <a:pt x="275" y="1580"/>
                      </a:lnTo>
                      <a:lnTo>
                        <a:pt x="276" y="1608"/>
                      </a:lnTo>
                      <a:lnTo>
                        <a:pt x="277" y="1627"/>
                      </a:lnTo>
                      <a:lnTo>
                        <a:pt x="273" y="1635"/>
                      </a:lnTo>
                      <a:lnTo>
                        <a:pt x="287" y="1652"/>
                      </a:lnTo>
                      <a:lnTo>
                        <a:pt x="295" y="1664"/>
                      </a:lnTo>
                      <a:lnTo>
                        <a:pt x="295" y="1689"/>
                      </a:lnTo>
                      <a:lnTo>
                        <a:pt x="287" y="1739"/>
                      </a:lnTo>
                      <a:lnTo>
                        <a:pt x="279" y="1771"/>
                      </a:lnTo>
                      <a:lnTo>
                        <a:pt x="276" y="1795"/>
                      </a:lnTo>
                      <a:lnTo>
                        <a:pt x="326" y="1825"/>
                      </a:lnTo>
                      <a:lnTo>
                        <a:pt x="373" y="1841"/>
                      </a:lnTo>
                      <a:lnTo>
                        <a:pt x="408" y="1866"/>
                      </a:lnTo>
                      <a:lnTo>
                        <a:pt x="451" y="1878"/>
                      </a:lnTo>
                      <a:lnTo>
                        <a:pt x="472" y="1896"/>
                      </a:lnTo>
                      <a:lnTo>
                        <a:pt x="506" y="1948"/>
                      </a:lnTo>
                      <a:lnTo>
                        <a:pt x="547" y="1989"/>
                      </a:lnTo>
                      <a:lnTo>
                        <a:pt x="617" y="2003"/>
                      </a:lnTo>
                      <a:lnTo>
                        <a:pt x="622" y="2054"/>
                      </a:lnTo>
                      <a:lnTo>
                        <a:pt x="630" y="2078"/>
                      </a:lnTo>
                      <a:lnTo>
                        <a:pt x="667" y="2086"/>
                      </a:lnTo>
                      <a:lnTo>
                        <a:pt x="706" y="2131"/>
                      </a:lnTo>
                      <a:lnTo>
                        <a:pt x="753" y="2199"/>
                      </a:lnTo>
                      <a:lnTo>
                        <a:pt x="773" y="2228"/>
                      </a:lnTo>
                      <a:lnTo>
                        <a:pt x="787" y="2272"/>
                      </a:lnTo>
                      <a:lnTo>
                        <a:pt x="776" y="2321"/>
                      </a:lnTo>
                      <a:lnTo>
                        <a:pt x="776" y="2343"/>
                      </a:lnTo>
                      <a:lnTo>
                        <a:pt x="787" y="2385"/>
                      </a:lnTo>
                      <a:lnTo>
                        <a:pt x="810" y="2392"/>
                      </a:lnTo>
                      <a:lnTo>
                        <a:pt x="1240" y="2447"/>
                      </a:lnTo>
                      <a:lnTo>
                        <a:pt x="1245" y="2440"/>
                      </a:lnTo>
                      <a:lnTo>
                        <a:pt x="1281" y="2424"/>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88" name="Freeform 16">
                  <a:extLst>
                    <a:ext uri="{FF2B5EF4-FFF2-40B4-BE49-F238E27FC236}">
                      <a16:creationId xmlns:a16="http://schemas.microsoft.com/office/drawing/2014/main" id="{CE6B05B9-4E9E-0015-F9CE-BAE74BB9386F}"/>
                    </a:ext>
                  </a:extLst>
                </p:cNvPr>
                <p:cNvSpPr/>
                <p:nvPr/>
              </p:nvSpPr>
              <p:spPr bwMode="auto">
                <a:xfrm>
                  <a:off x="3783632" y="1822366"/>
                  <a:ext cx="692150" cy="542925"/>
                </a:xfrm>
                <a:custGeom>
                  <a:cxnLst>
                    <a:cxn ang="0">
                      <a:pos x="1243" y="1027"/>
                    </a:cxn>
                    <a:cxn ang="0">
                      <a:pos x="1290" y="350"/>
                    </a:cxn>
                    <a:cxn ang="0">
                      <a:pos x="1290" y="350"/>
                    </a:cxn>
                    <a:cxn ang="0">
                      <a:pos x="1292" y="350"/>
                    </a:cxn>
                    <a:cxn ang="0">
                      <a:pos x="1292" y="350"/>
                    </a:cxn>
                    <a:cxn ang="0">
                      <a:pos x="1308" y="129"/>
                    </a:cxn>
                    <a:cxn ang="0">
                      <a:pos x="971" y="97"/>
                    </a:cxn>
                    <a:cxn ang="0">
                      <a:pos x="140" y="0"/>
                    </a:cxn>
                    <a:cxn ang="0">
                      <a:pos x="0" y="894"/>
                    </a:cxn>
                    <a:cxn ang="0">
                      <a:pos x="1067" y="1017"/>
                    </a:cxn>
                    <a:cxn ang="0">
                      <a:pos x="1067" y="1017"/>
                    </a:cxn>
                    <a:cxn ang="0">
                      <a:pos x="1243" y="1027"/>
                    </a:cxn>
                    <a:cxn ang="0">
                      <a:pos x="1243" y="1027"/>
                    </a:cxn>
                  </a:cxnLst>
                  <a:rect l="0" t="0" r="r" b="b"/>
                  <a:pathLst>
                    <a:path w="1308" h="1027">
                      <a:moveTo>
                        <a:pt x="1243" y="1027"/>
                      </a:moveTo>
                      <a:lnTo>
                        <a:pt x="1290" y="350"/>
                      </a:lnTo>
                      <a:lnTo>
                        <a:pt x="1290" y="350"/>
                      </a:lnTo>
                      <a:lnTo>
                        <a:pt x="1292" y="350"/>
                      </a:lnTo>
                      <a:lnTo>
                        <a:pt x="1292" y="350"/>
                      </a:lnTo>
                      <a:lnTo>
                        <a:pt x="1308" y="129"/>
                      </a:lnTo>
                      <a:lnTo>
                        <a:pt x="971" y="97"/>
                      </a:lnTo>
                      <a:lnTo>
                        <a:pt x="140" y="0"/>
                      </a:lnTo>
                      <a:lnTo>
                        <a:pt x="0" y="894"/>
                      </a:lnTo>
                      <a:lnTo>
                        <a:pt x="1067" y="1017"/>
                      </a:lnTo>
                      <a:lnTo>
                        <a:pt x="1067" y="1017"/>
                      </a:lnTo>
                      <a:lnTo>
                        <a:pt x="1243" y="1027"/>
                      </a:lnTo>
                      <a:lnTo>
                        <a:pt x="1243" y="1027"/>
                      </a:lnTo>
                      <a:close/>
                    </a:path>
                  </a:pathLst>
                </a:custGeom>
                <a:solidFill>
                  <a:srgbClr val="4A6A8B"/>
                </a:solidFill>
                <a:ln w="6350">
                  <a:solidFill>
                    <a:srgbClr val="FEF6DF"/>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89" name="Freeform 17">
                  <a:extLst>
                    <a:ext uri="{FF2B5EF4-FFF2-40B4-BE49-F238E27FC236}">
                      <a16:creationId xmlns:a16="http://schemas.microsoft.com/office/drawing/2014/main" id="{EA34660C-341C-6F46-CDF9-F725311D27E1}"/>
                    </a:ext>
                  </a:extLst>
                </p:cNvPr>
                <p:cNvSpPr/>
                <p:nvPr/>
              </p:nvSpPr>
              <p:spPr bwMode="auto">
                <a:xfrm>
                  <a:off x="3324844" y="1628690"/>
                  <a:ext cx="533400" cy="666750"/>
                </a:xfrm>
                <a:custGeom>
                  <a:cxnLst>
                    <a:cxn ang="0">
                      <a:pos x="1006" y="366"/>
                    </a:cxn>
                    <a:cxn ang="0">
                      <a:pos x="671" y="313"/>
                    </a:cxn>
                    <a:cxn ang="0">
                      <a:pos x="706" y="94"/>
                    </a:cxn>
                    <a:cxn ang="0">
                      <a:pos x="216" y="0"/>
                    </a:cxn>
                    <a:cxn ang="0">
                      <a:pos x="0" y="1106"/>
                    </a:cxn>
                    <a:cxn ang="0">
                      <a:pos x="866" y="1260"/>
                    </a:cxn>
                    <a:cxn ang="0">
                      <a:pos x="1006" y="366"/>
                    </a:cxn>
                  </a:cxnLst>
                  <a:rect l="0" t="0" r="r" b="b"/>
                  <a:pathLst>
                    <a:path w="1005" h="1260">
                      <a:moveTo>
                        <a:pt x="1006" y="366"/>
                      </a:moveTo>
                      <a:lnTo>
                        <a:pt x="671" y="313"/>
                      </a:lnTo>
                      <a:lnTo>
                        <a:pt x="706" y="94"/>
                      </a:lnTo>
                      <a:lnTo>
                        <a:pt x="216" y="0"/>
                      </a:lnTo>
                      <a:lnTo>
                        <a:pt x="0" y="1106"/>
                      </a:lnTo>
                      <a:lnTo>
                        <a:pt x="866" y="1260"/>
                      </a:lnTo>
                      <a:lnTo>
                        <a:pt x="1006" y="366"/>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90" name="Freeform 18">
                  <a:extLst>
                    <a:ext uri="{FF2B5EF4-FFF2-40B4-BE49-F238E27FC236}">
                      <a16:creationId xmlns:a16="http://schemas.microsoft.com/office/drawing/2014/main" id="{E1F33EF3-577F-7851-1BF9-A3DBBD615D51}"/>
                    </a:ext>
                  </a:extLst>
                </p:cNvPr>
                <p:cNvSpPr/>
                <p:nvPr/>
              </p:nvSpPr>
              <p:spPr bwMode="auto">
                <a:xfrm>
                  <a:off x="2829544" y="1508040"/>
                  <a:ext cx="609600" cy="923925"/>
                </a:xfrm>
                <a:custGeom>
                  <a:cxnLst>
                    <a:cxn ang="0">
                      <a:pos x="20" y="606"/>
                    </a:cxn>
                    <a:cxn ang="0">
                      <a:pos x="4" y="613"/>
                    </a:cxn>
                    <a:cxn ang="0">
                      <a:pos x="0" y="628"/>
                    </a:cxn>
                    <a:cxn ang="0">
                      <a:pos x="5" y="645"/>
                    </a:cxn>
                    <a:cxn ang="0">
                      <a:pos x="8" y="660"/>
                    </a:cxn>
                    <a:cxn ang="0">
                      <a:pos x="15" y="666"/>
                    </a:cxn>
                    <a:cxn ang="0">
                      <a:pos x="30" y="671"/>
                    </a:cxn>
                    <a:cxn ang="0">
                      <a:pos x="745" y="1746"/>
                    </a:cxn>
                    <a:cxn ang="0">
                      <a:pos x="759" y="1728"/>
                    </a:cxn>
                    <a:cxn ang="0">
                      <a:pos x="763" y="1705"/>
                    </a:cxn>
                    <a:cxn ang="0">
                      <a:pos x="763" y="1647"/>
                    </a:cxn>
                    <a:cxn ang="0">
                      <a:pos x="764" y="1580"/>
                    </a:cxn>
                    <a:cxn ang="0">
                      <a:pos x="763" y="1532"/>
                    </a:cxn>
                    <a:cxn ang="0">
                      <a:pos x="777" y="1517"/>
                    </a:cxn>
                    <a:cxn ang="0">
                      <a:pos x="807" y="1508"/>
                    </a:cxn>
                    <a:cxn ang="0">
                      <a:pos x="818" y="1528"/>
                    </a:cxn>
                    <a:cxn ang="0">
                      <a:pos x="838" y="1518"/>
                    </a:cxn>
                    <a:cxn ang="0">
                      <a:pos x="860" y="1536"/>
                    </a:cxn>
                    <a:cxn ang="0">
                      <a:pos x="872" y="1543"/>
                    </a:cxn>
                    <a:cxn ang="0">
                      <a:pos x="889" y="1533"/>
                    </a:cxn>
                    <a:cxn ang="0">
                      <a:pos x="889" y="1533"/>
                    </a:cxn>
                    <a:cxn ang="0">
                      <a:pos x="899" y="1500"/>
                    </a:cxn>
                    <a:cxn ang="0">
                      <a:pos x="914" y="1451"/>
                    </a:cxn>
                    <a:cxn ang="0">
                      <a:pos x="914" y="1451"/>
                    </a:cxn>
                    <a:cxn ang="0">
                      <a:pos x="928" y="1382"/>
                    </a:cxn>
                    <a:cxn ang="0">
                      <a:pos x="938" y="1335"/>
                    </a:cxn>
                    <a:cxn ang="0">
                      <a:pos x="1154" y="229"/>
                    </a:cxn>
                    <a:cxn ang="0">
                      <a:pos x="1154" y="229"/>
                    </a:cxn>
                    <a:cxn ang="0">
                      <a:pos x="938" y="181"/>
                    </a:cxn>
                    <a:cxn ang="0">
                      <a:pos x="761" y="141"/>
                    </a:cxn>
                    <a:cxn ang="0">
                      <a:pos x="623" y="111"/>
                    </a:cxn>
                    <a:cxn ang="0">
                      <a:pos x="623" y="111"/>
                    </a:cxn>
                    <a:cxn ang="0">
                      <a:pos x="510" y="81"/>
                    </a:cxn>
                    <a:cxn ang="0">
                      <a:pos x="367" y="45"/>
                    </a:cxn>
                    <a:cxn ang="0">
                      <a:pos x="194" y="0"/>
                    </a:cxn>
                    <a:cxn ang="0">
                      <a:pos x="36" y="602"/>
                    </a:cxn>
                    <a:cxn ang="0">
                      <a:pos x="20" y="606"/>
                    </a:cxn>
                  </a:cxnLst>
                  <a:rect l="0" t="0" r="r" b="b"/>
                  <a:pathLst>
                    <a:path w="1154" h="1746">
                      <a:moveTo>
                        <a:pt x="20" y="606"/>
                      </a:moveTo>
                      <a:lnTo>
                        <a:pt x="4" y="613"/>
                      </a:lnTo>
                      <a:lnTo>
                        <a:pt x="0" y="628"/>
                      </a:lnTo>
                      <a:lnTo>
                        <a:pt x="5" y="645"/>
                      </a:lnTo>
                      <a:lnTo>
                        <a:pt x="8" y="660"/>
                      </a:lnTo>
                      <a:lnTo>
                        <a:pt x="15" y="666"/>
                      </a:lnTo>
                      <a:lnTo>
                        <a:pt x="30" y="671"/>
                      </a:lnTo>
                      <a:lnTo>
                        <a:pt x="745" y="1746"/>
                      </a:lnTo>
                      <a:lnTo>
                        <a:pt x="759" y="1728"/>
                      </a:lnTo>
                      <a:lnTo>
                        <a:pt x="763" y="1705"/>
                      </a:lnTo>
                      <a:lnTo>
                        <a:pt x="763" y="1647"/>
                      </a:lnTo>
                      <a:lnTo>
                        <a:pt x="764" y="1580"/>
                      </a:lnTo>
                      <a:lnTo>
                        <a:pt x="763" y="1532"/>
                      </a:lnTo>
                      <a:lnTo>
                        <a:pt x="777" y="1517"/>
                      </a:lnTo>
                      <a:lnTo>
                        <a:pt x="807" y="1508"/>
                      </a:lnTo>
                      <a:lnTo>
                        <a:pt x="818" y="1528"/>
                      </a:lnTo>
                      <a:lnTo>
                        <a:pt x="838" y="1518"/>
                      </a:lnTo>
                      <a:lnTo>
                        <a:pt x="860" y="1536"/>
                      </a:lnTo>
                      <a:lnTo>
                        <a:pt x="872" y="1543"/>
                      </a:lnTo>
                      <a:lnTo>
                        <a:pt x="889" y="1533"/>
                      </a:lnTo>
                      <a:lnTo>
                        <a:pt x="889" y="1533"/>
                      </a:lnTo>
                      <a:lnTo>
                        <a:pt x="899" y="1500"/>
                      </a:lnTo>
                      <a:lnTo>
                        <a:pt x="914" y="1451"/>
                      </a:lnTo>
                      <a:lnTo>
                        <a:pt x="914" y="1451"/>
                      </a:lnTo>
                      <a:lnTo>
                        <a:pt x="928" y="1382"/>
                      </a:lnTo>
                      <a:lnTo>
                        <a:pt x="938" y="1335"/>
                      </a:lnTo>
                      <a:lnTo>
                        <a:pt x="1154" y="229"/>
                      </a:lnTo>
                      <a:lnTo>
                        <a:pt x="1154" y="229"/>
                      </a:lnTo>
                      <a:lnTo>
                        <a:pt x="938" y="181"/>
                      </a:lnTo>
                      <a:lnTo>
                        <a:pt x="761" y="141"/>
                      </a:lnTo>
                      <a:lnTo>
                        <a:pt x="623" y="111"/>
                      </a:lnTo>
                      <a:lnTo>
                        <a:pt x="623" y="111"/>
                      </a:lnTo>
                      <a:lnTo>
                        <a:pt x="510" y="81"/>
                      </a:lnTo>
                      <a:lnTo>
                        <a:pt x="367" y="45"/>
                      </a:lnTo>
                      <a:lnTo>
                        <a:pt x="194" y="0"/>
                      </a:lnTo>
                      <a:lnTo>
                        <a:pt x="36" y="602"/>
                      </a:lnTo>
                      <a:lnTo>
                        <a:pt x="20" y="606"/>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91" name="Freeform 20">
                  <a:extLst>
                    <a:ext uri="{FF2B5EF4-FFF2-40B4-BE49-F238E27FC236}">
                      <a16:creationId xmlns:a16="http://schemas.microsoft.com/office/drawing/2014/main" id="{7083ADAE-CA0B-CEFD-8310-9AF313F450F6}"/>
                    </a:ext>
                  </a:extLst>
                </p:cNvPr>
                <p:cNvSpPr/>
                <p:nvPr/>
              </p:nvSpPr>
              <p:spPr bwMode="auto">
                <a:xfrm>
                  <a:off x="3186732" y="760328"/>
                  <a:ext cx="563562" cy="917575"/>
                </a:xfrm>
                <a:custGeom>
                  <a:cxnLst>
                    <a:cxn ang="0">
                      <a:pos x="224" y="633"/>
                    </a:cxn>
                    <a:cxn ang="0">
                      <a:pos x="215" y="665"/>
                    </a:cxn>
                    <a:cxn ang="0">
                      <a:pos x="253" y="723"/>
                    </a:cxn>
                    <a:cxn ang="0">
                      <a:pos x="267" y="779"/>
                    </a:cxn>
                    <a:cxn ang="0">
                      <a:pos x="232" y="818"/>
                    </a:cxn>
                    <a:cxn ang="0">
                      <a:pos x="188" y="877"/>
                    </a:cxn>
                    <a:cxn ang="0">
                      <a:pos x="161" y="922"/>
                    </a:cxn>
                    <a:cxn ang="0">
                      <a:pos x="91" y="997"/>
                    </a:cxn>
                    <a:cxn ang="0">
                      <a:pos x="104" y="1040"/>
                    </a:cxn>
                    <a:cxn ang="0">
                      <a:pos x="118" y="1062"/>
                    </a:cxn>
                    <a:cxn ang="0">
                      <a:pos x="113" y="1127"/>
                    </a:cxn>
                    <a:cxn ang="0">
                      <a:pos x="86" y="1167"/>
                    </a:cxn>
                    <a:cxn ang="0">
                      <a:pos x="301" y="1602"/>
                    </a:cxn>
                    <a:cxn ang="0">
                      <a:pos x="1066" y="1194"/>
                    </a:cxn>
                    <a:cxn ang="0">
                      <a:pos x="1044" y="1166"/>
                    </a:cxn>
                    <a:cxn ang="0">
                      <a:pos x="1018" y="1123"/>
                    </a:cxn>
                    <a:cxn ang="0">
                      <a:pos x="988" y="1160"/>
                    </a:cxn>
                    <a:cxn ang="0">
                      <a:pos x="884" y="1140"/>
                    </a:cxn>
                    <a:cxn ang="0">
                      <a:pos x="858" y="1160"/>
                    </a:cxn>
                    <a:cxn ang="0">
                      <a:pos x="801" y="1134"/>
                    </a:cxn>
                    <a:cxn ang="0">
                      <a:pos x="783" y="1158"/>
                    </a:cxn>
                    <a:cxn ang="0">
                      <a:pos x="757" y="1127"/>
                    </a:cxn>
                    <a:cxn ang="0">
                      <a:pos x="747" y="1052"/>
                    </a:cxn>
                    <a:cxn ang="0">
                      <a:pos x="698" y="1026"/>
                    </a:cxn>
                    <a:cxn ang="0">
                      <a:pos x="698" y="967"/>
                    </a:cxn>
                    <a:cxn ang="0">
                      <a:pos x="680" y="908"/>
                    </a:cxn>
                    <a:cxn ang="0">
                      <a:pos x="658" y="834"/>
                    </a:cxn>
                    <a:cxn ang="0">
                      <a:pos x="622" y="845"/>
                    </a:cxn>
                    <a:cxn ang="0">
                      <a:pos x="585" y="866"/>
                    </a:cxn>
                    <a:cxn ang="0">
                      <a:pos x="558" y="834"/>
                    </a:cxn>
                    <a:cxn ang="0">
                      <a:pos x="598" y="783"/>
                    </a:cxn>
                    <a:cxn ang="0">
                      <a:pos x="598" y="716"/>
                    </a:cxn>
                    <a:cxn ang="0">
                      <a:pos x="643" y="627"/>
                    </a:cxn>
                    <a:cxn ang="0">
                      <a:pos x="600" y="595"/>
                    </a:cxn>
                    <a:cxn ang="0">
                      <a:pos x="571" y="515"/>
                    </a:cxn>
                    <a:cxn ang="0">
                      <a:pos x="512" y="432"/>
                    </a:cxn>
                    <a:cxn ang="0">
                      <a:pos x="489" y="369"/>
                    </a:cxn>
                    <a:cxn ang="0">
                      <a:pos x="475" y="319"/>
                    </a:cxn>
                    <a:cxn ang="0">
                      <a:pos x="454" y="272"/>
                    </a:cxn>
                    <a:cxn ang="0">
                      <a:pos x="486" y="117"/>
                    </a:cxn>
                    <a:cxn ang="0">
                      <a:pos x="357" y="0"/>
                    </a:cxn>
                    <a:cxn ang="0">
                      <a:pos x="299" y="269"/>
                    </a:cxn>
                    <a:cxn ang="0">
                      <a:pos x="235" y="529"/>
                    </a:cxn>
                    <a:cxn ang="0">
                      <a:pos x="224" y="561"/>
                    </a:cxn>
                    <a:cxn ang="0">
                      <a:pos x="215" y="582"/>
                    </a:cxn>
                    <a:cxn ang="0">
                      <a:pos x="225" y="602"/>
                    </a:cxn>
                  </a:cxnLst>
                  <a:rect l="0" t="0" r="r" b="b"/>
                  <a:pathLst>
                    <a:path w="1066" h="1735">
                      <a:moveTo>
                        <a:pt x="225" y="612"/>
                      </a:moveTo>
                      <a:lnTo>
                        <a:pt x="225" y="612"/>
                      </a:lnTo>
                      <a:lnTo>
                        <a:pt x="224" y="633"/>
                      </a:lnTo>
                      <a:lnTo>
                        <a:pt x="220" y="650"/>
                      </a:lnTo>
                      <a:lnTo>
                        <a:pt x="217" y="661"/>
                      </a:lnTo>
                      <a:lnTo>
                        <a:pt x="215" y="665"/>
                      </a:lnTo>
                      <a:lnTo>
                        <a:pt x="220" y="686"/>
                      </a:lnTo>
                      <a:lnTo>
                        <a:pt x="229" y="707"/>
                      </a:lnTo>
                      <a:lnTo>
                        <a:pt x="253" y="723"/>
                      </a:lnTo>
                      <a:lnTo>
                        <a:pt x="263" y="738"/>
                      </a:lnTo>
                      <a:lnTo>
                        <a:pt x="267" y="759"/>
                      </a:lnTo>
                      <a:lnTo>
                        <a:pt x="267" y="779"/>
                      </a:lnTo>
                      <a:lnTo>
                        <a:pt x="254" y="784"/>
                      </a:lnTo>
                      <a:lnTo>
                        <a:pt x="249" y="804"/>
                      </a:lnTo>
                      <a:lnTo>
                        <a:pt x="232" y="818"/>
                      </a:lnTo>
                      <a:lnTo>
                        <a:pt x="220" y="837"/>
                      </a:lnTo>
                      <a:lnTo>
                        <a:pt x="197" y="856"/>
                      </a:lnTo>
                      <a:lnTo>
                        <a:pt x="188" y="877"/>
                      </a:lnTo>
                      <a:lnTo>
                        <a:pt x="182" y="886"/>
                      </a:lnTo>
                      <a:lnTo>
                        <a:pt x="174" y="905"/>
                      </a:lnTo>
                      <a:lnTo>
                        <a:pt x="161" y="922"/>
                      </a:lnTo>
                      <a:lnTo>
                        <a:pt x="124" y="959"/>
                      </a:lnTo>
                      <a:lnTo>
                        <a:pt x="97" y="984"/>
                      </a:lnTo>
                      <a:lnTo>
                        <a:pt x="91" y="997"/>
                      </a:lnTo>
                      <a:lnTo>
                        <a:pt x="86" y="1020"/>
                      </a:lnTo>
                      <a:lnTo>
                        <a:pt x="95" y="1034"/>
                      </a:lnTo>
                      <a:lnTo>
                        <a:pt x="104" y="1040"/>
                      </a:lnTo>
                      <a:lnTo>
                        <a:pt x="110" y="1040"/>
                      </a:lnTo>
                      <a:lnTo>
                        <a:pt x="122" y="1049"/>
                      </a:lnTo>
                      <a:lnTo>
                        <a:pt x="118" y="1062"/>
                      </a:lnTo>
                      <a:lnTo>
                        <a:pt x="118" y="1098"/>
                      </a:lnTo>
                      <a:lnTo>
                        <a:pt x="114" y="1116"/>
                      </a:lnTo>
                      <a:lnTo>
                        <a:pt x="113" y="1127"/>
                      </a:lnTo>
                      <a:lnTo>
                        <a:pt x="93" y="1134"/>
                      </a:lnTo>
                      <a:lnTo>
                        <a:pt x="86" y="1144"/>
                      </a:lnTo>
                      <a:lnTo>
                        <a:pt x="86" y="1167"/>
                      </a:lnTo>
                      <a:lnTo>
                        <a:pt x="0" y="1534"/>
                      </a:lnTo>
                      <a:lnTo>
                        <a:pt x="0" y="1534"/>
                      </a:lnTo>
                      <a:lnTo>
                        <a:pt x="301" y="1602"/>
                      </a:lnTo>
                      <a:lnTo>
                        <a:pt x="479" y="1641"/>
                      </a:lnTo>
                      <a:lnTo>
                        <a:pt x="969" y="1735"/>
                      </a:lnTo>
                      <a:lnTo>
                        <a:pt x="1066" y="1194"/>
                      </a:lnTo>
                      <a:lnTo>
                        <a:pt x="1055" y="1183"/>
                      </a:lnTo>
                      <a:lnTo>
                        <a:pt x="1044" y="1173"/>
                      </a:lnTo>
                      <a:lnTo>
                        <a:pt x="1044" y="1166"/>
                      </a:lnTo>
                      <a:lnTo>
                        <a:pt x="1043" y="1151"/>
                      </a:lnTo>
                      <a:lnTo>
                        <a:pt x="1033" y="1137"/>
                      </a:lnTo>
                      <a:lnTo>
                        <a:pt x="1018" y="1123"/>
                      </a:lnTo>
                      <a:lnTo>
                        <a:pt x="1000" y="1123"/>
                      </a:lnTo>
                      <a:lnTo>
                        <a:pt x="993" y="1147"/>
                      </a:lnTo>
                      <a:lnTo>
                        <a:pt x="988" y="1160"/>
                      </a:lnTo>
                      <a:lnTo>
                        <a:pt x="943" y="1152"/>
                      </a:lnTo>
                      <a:lnTo>
                        <a:pt x="919" y="1144"/>
                      </a:lnTo>
                      <a:lnTo>
                        <a:pt x="884" y="1140"/>
                      </a:lnTo>
                      <a:lnTo>
                        <a:pt x="865" y="1141"/>
                      </a:lnTo>
                      <a:lnTo>
                        <a:pt x="858" y="1151"/>
                      </a:lnTo>
                      <a:lnTo>
                        <a:pt x="858" y="1160"/>
                      </a:lnTo>
                      <a:lnTo>
                        <a:pt x="839" y="1149"/>
                      </a:lnTo>
                      <a:lnTo>
                        <a:pt x="814" y="1135"/>
                      </a:lnTo>
                      <a:lnTo>
                        <a:pt x="801" y="1134"/>
                      </a:lnTo>
                      <a:lnTo>
                        <a:pt x="790" y="1137"/>
                      </a:lnTo>
                      <a:lnTo>
                        <a:pt x="783" y="1151"/>
                      </a:lnTo>
                      <a:lnTo>
                        <a:pt x="783" y="1158"/>
                      </a:lnTo>
                      <a:lnTo>
                        <a:pt x="766" y="1158"/>
                      </a:lnTo>
                      <a:lnTo>
                        <a:pt x="757" y="1142"/>
                      </a:lnTo>
                      <a:lnTo>
                        <a:pt x="757" y="1127"/>
                      </a:lnTo>
                      <a:lnTo>
                        <a:pt x="757" y="1108"/>
                      </a:lnTo>
                      <a:lnTo>
                        <a:pt x="747" y="1080"/>
                      </a:lnTo>
                      <a:lnTo>
                        <a:pt x="747" y="1052"/>
                      </a:lnTo>
                      <a:lnTo>
                        <a:pt x="728" y="1052"/>
                      </a:lnTo>
                      <a:lnTo>
                        <a:pt x="707" y="1037"/>
                      </a:lnTo>
                      <a:lnTo>
                        <a:pt x="698" y="1026"/>
                      </a:lnTo>
                      <a:lnTo>
                        <a:pt x="698" y="1016"/>
                      </a:lnTo>
                      <a:lnTo>
                        <a:pt x="698" y="992"/>
                      </a:lnTo>
                      <a:lnTo>
                        <a:pt x="698" y="967"/>
                      </a:lnTo>
                      <a:lnTo>
                        <a:pt x="680" y="951"/>
                      </a:lnTo>
                      <a:lnTo>
                        <a:pt x="680" y="937"/>
                      </a:lnTo>
                      <a:lnTo>
                        <a:pt x="680" y="908"/>
                      </a:lnTo>
                      <a:lnTo>
                        <a:pt x="672" y="872"/>
                      </a:lnTo>
                      <a:lnTo>
                        <a:pt x="665" y="852"/>
                      </a:lnTo>
                      <a:lnTo>
                        <a:pt x="658" y="834"/>
                      </a:lnTo>
                      <a:lnTo>
                        <a:pt x="648" y="834"/>
                      </a:lnTo>
                      <a:lnTo>
                        <a:pt x="632" y="847"/>
                      </a:lnTo>
                      <a:lnTo>
                        <a:pt x="622" y="845"/>
                      </a:lnTo>
                      <a:lnTo>
                        <a:pt x="610" y="854"/>
                      </a:lnTo>
                      <a:lnTo>
                        <a:pt x="594" y="865"/>
                      </a:lnTo>
                      <a:lnTo>
                        <a:pt x="585" y="866"/>
                      </a:lnTo>
                      <a:lnTo>
                        <a:pt x="585" y="854"/>
                      </a:lnTo>
                      <a:lnTo>
                        <a:pt x="567" y="841"/>
                      </a:lnTo>
                      <a:lnTo>
                        <a:pt x="558" y="834"/>
                      </a:lnTo>
                      <a:lnTo>
                        <a:pt x="572" y="800"/>
                      </a:lnTo>
                      <a:lnTo>
                        <a:pt x="583" y="783"/>
                      </a:lnTo>
                      <a:lnTo>
                        <a:pt x="598" y="783"/>
                      </a:lnTo>
                      <a:lnTo>
                        <a:pt x="604" y="773"/>
                      </a:lnTo>
                      <a:lnTo>
                        <a:pt x="594" y="747"/>
                      </a:lnTo>
                      <a:lnTo>
                        <a:pt x="598" y="716"/>
                      </a:lnTo>
                      <a:lnTo>
                        <a:pt x="611" y="686"/>
                      </a:lnTo>
                      <a:lnTo>
                        <a:pt x="625" y="657"/>
                      </a:lnTo>
                      <a:lnTo>
                        <a:pt x="643" y="627"/>
                      </a:lnTo>
                      <a:lnTo>
                        <a:pt x="639" y="609"/>
                      </a:lnTo>
                      <a:lnTo>
                        <a:pt x="600" y="602"/>
                      </a:lnTo>
                      <a:lnTo>
                        <a:pt x="600" y="595"/>
                      </a:lnTo>
                      <a:lnTo>
                        <a:pt x="586" y="579"/>
                      </a:lnTo>
                      <a:lnTo>
                        <a:pt x="573" y="551"/>
                      </a:lnTo>
                      <a:lnTo>
                        <a:pt x="571" y="515"/>
                      </a:lnTo>
                      <a:lnTo>
                        <a:pt x="558" y="491"/>
                      </a:lnTo>
                      <a:lnTo>
                        <a:pt x="536" y="468"/>
                      </a:lnTo>
                      <a:lnTo>
                        <a:pt x="512" y="432"/>
                      </a:lnTo>
                      <a:lnTo>
                        <a:pt x="504" y="408"/>
                      </a:lnTo>
                      <a:lnTo>
                        <a:pt x="489" y="383"/>
                      </a:lnTo>
                      <a:lnTo>
                        <a:pt x="489" y="369"/>
                      </a:lnTo>
                      <a:lnTo>
                        <a:pt x="475" y="354"/>
                      </a:lnTo>
                      <a:lnTo>
                        <a:pt x="475" y="335"/>
                      </a:lnTo>
                      <a:lnTo>
                        <a:pt x="475" y="319"/>
                      </a:lnTo>
                      <a:lnTo>
                        <a:pt x="462" y="298"/>
                      </a:lnTo>
                      <a:lnTo>
                        <a:pt x="454" y="286"/>
                      </a:lnTo>
                      <a:lnTo>
                        <a:pt x="454" y="272"/>
                      </a:lnTo>
                      <a:lnTo>
                        <a:pt x="461" y="224"/>
                      </a:lnTo>
                      <a:lnTo>
                        <a:pt x="474" y="167"/>
                      </a:lnTo>
                      <a:lnTo>
                        <a:pt x="486" y="117"/>
                      </a:lnTo>
                      <a:lnTo>
                        <a:pt x="494" y="83"/>
                      </a:lnTo>
                      <a:lnTo>
                        <a:pt x="504" y="38"/>
                      </a:lnTo>
                      <a:lnTo>
                        <a:pt x="357" y="0"/>
                      </a:lnTo>
                      <a:lnTo>
                        <a:pt x="357" y="0"/>
                      </a:lnTo>
                      <a:lnTo>
                        <a:pt x="339" y="85"/>
                      </a:lnTo>
                      <a:lnTo>
                        <a:pt x="299" y="269"/>
                      </a:lnTo>
                      <a:lnTo>
                        <a:pt x="275" y="371"/>
                      </a:lnTo>
                      <a:lnTo>
                        <a:pt x="253" y="461"/>
                      </a:lnTo>
                      <a:lnTo>
                        <a:pt x="235" y="529"/>
                      </a:lnTo>
                      <a:lnTo>
                        <a:pt x="228" y="550"/>
                      </a:lnTo>
                      <a:lnTo>
                        <a:pt x="224" y="561"/>
                      </a:lnTo>
                      <a:lnTo>
                        <a:pt x="224" y="561"/>
                      </a:lnTo>
                      <a:lnTo>
                        <a:pt x="218" y="569"/>
                      </a:lnTo>
                      <a:lnTo>
                        <a:pt x="215" y="576"/>
                      </a:lnTo>
                      <a:lnTo>
                        <a:pt x="215" y="582"/>
                      </a:lnTo>
                      <a:lnTo>
                        <a:pt x="217" y="586"/>
                      </a:lnTo>
                      <a:lnTo>
                        <a:pt x="222" y="595"/>
                      </a:lnTo>
                      <a:lnTo>
                        <a:pt x="225" y="602"/>
                      </a:lnTo>
                      <a:lnTo>
                        <a:pt x="225" y="612"/>
                      </a:lnTo>
                      <a:lnTo>
                        <a:pt x="225" y="612"/>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92" name="Freeform 23">
                  <a:extLst>
                    <a:ext uri="{FF2B5EF4-FFF2-40B4-BE49-F238E27FC236}">
                      <a16:creationId xmlns:a16="http://schemas.microsoft.com/office/drawing/2014/main" id="{8F1E0F81-0174-31A7-AABD-F15F899493C5}"/>
                    </a:ext>
                  </a:extLst>
                </p:cNvPr>
                <p:cNvSpPr/>
                <p:nvPr/>
              </p:nvSpPr>
              <p:spPr bwMode="auto">
                <a:xfrm>
                  <a:off x="6433416" y="1227138"/>
                  <a:ext cx="703262" cy="517525"/>
                </a:xfrm>
                <a:custGeom>
                  <a:cxnLst>
                    <a:cxn ang="0">
                      <a:pos x="56" y="749"/>
                    </a:cxn>
                    <a:cxn ang="0">
                      <a:pos x="88" y="710"/>
                    </a:cxn>
                    <a:cxn ang="0">
                      <a:pos x="118" y="683"/>
                    </a:cxn>
                    <a:cxn ang="0">
                      <a:pos x="118" y="657"/>
                    </a:cxn>
                    <a:cxn ang="0">
                      <a:pos x="80" y="563"/>
                    </a:cxn>
                    <a:cxn ang="0">
                      <a:pos x="171" y="528"/>
                    </a:cxn>
                    <a:cxn ang="0">
                      <a:pos x="260" y="528"/>
                    </a:cxn>
                    <a:cxn ang="0">
                      <a:pos x="313" y="528"/>
                    </a:cxn>
                    <a:cxn ang="0">
                      <a:pos x="364" y="513"/>
                    </a:cxn>
                    <a:cxn ang="0">
                      <a:pos x="457" y="460"/>
                    </a:cxn>
                    <a:cxn ang="0">
                      <a:pos x="510" y="428"/>
                    </a:cxn>
                    <a:cxn ang="0">
                      <a:pos x="510" y="389"/>
                    </a:cxn>
                    <a:cxn ang="0">
                      <a:pos x="510" y="350"/>
                    </a:cxn>
                    <a:cxn ang="0">
                      <a:pos x="485" y="334"/>
                    </a:cxn>
                    <a:cxn ang="0">
                      <a:pos x="470" y="306"/>
                    </a:cxn>
                    <a:cxn ang="0">
                      <a:pos x="538" y="245"/>
                    </a:cxn>
                    <a:cxn ang="0">
                      <a:pos x="564" y="178"/>
                    </a:cxn>
                    <a:cxn ang="0">
                      <a:pos x="637" y="84"/>
                    </a:cxn>
                    <a:cxn ang="0">
                      <a:pos x="718" y="46"/>
                    </a:cxn>
                    <a:cxn ang="0">
                      <a:pos x="810" y="14"/>
                    </a:cxn>
                    <a:cxn ang="0">
                      <a:pos x="896" y="31"/>
                    </a:cxn>
                    <a:cxn ang="0">
                      <a:pos x="909" y="93"/>
                    </a:cxn>
                    <a:cxn ang="0">
                      <a:pos x="941" y="135"/>
                    </a:cxn>
                    <a:cxn ang="0">
                      <a:pos x="941" y="188"/>
                    </a:cxn>
                    <a:cxn ang="0">
                      <a:pos x="957" y="266"/>
                    </a:cxn>
                    <a:cxn ang="0">
                      <a:pos x="994" y="322"/>
                    </a:cxn>
                    <a:cxn ang="0">
                      <a:pos x="1014" y="435"/>
                    </a:cxn>
                    <a:cxn ang="0">
                      <a:pos x="1036" y="490"/>
                    </a:cxn>
                    <a:cxn ang="0">
                      <a:pos x="1036" y="661"/>
                    </a:cxn>
                    <a:cxn ang="0">
                      <a:pos x="1055" y="804"/>
                    </a:cxn>
                    <a:cxn ang="0">
                      <a:pos x="1054" y="869"/>
                    </a:cxn>
                    <a:cxn ang="0">
                      <a:pos x="1025" y="940"/>
                    </a:cxn>
                    <a:cxn ang="0">
                      <a:pos x="1088" y="914"/>
                    </a:cxn>
                    <a:cxn ang="0">
                      <a:pos x="1134" y="880"/>
                    </a:cxn>
                    <a:cxn ang="0">
                      <a:pos x="1194" y="869"/>
                    </a:cxn>
                    <a:cxn ang="0">
                      <a:pos x="1237" y="843"/>
                    </a:cxn>
                    <a:cxn ang="0">
                      <a:pos x="1237" y="865"/>
                    </a:cxn>
                    <a:cxn ang="0">
                      <a:pos x="1284" y="832"/>
                    </a:cxn>
                    <a:cxn ang="0">
                      <a:pos x="1319" y="817"/>
                    </a:cxn>
                    <a:cxn ang="0">
                      <a:pos x="1284" y="865"/>
                    </a:cxn>
                    <a:cxn ang="0">
                      <a:pos x="1205" y="910"/>
                    </a:cxn>
                    <a:cxn ang="0">
                      <a:pos x="1134" y="953"/>
                    </a:cxn>
                    <a:cxn ang="0">
                      <a:pos x="1043" y="979"/>
                    </a:cxn>
                    <a:cxn ang="0">
                      <a:pos x="1005" y="940"/>
                    </a:cxn>
                    <a:cxn ang="0">
                      <a:pos x="993" y="905"/>
                    </a:cxn>
                    <a:cxn ang="0">
                      <a:pos x="848" y="869"/>
                    </a:cxn>
                    <a:cxn ang="0">
                      <a:pos x="846" y="832"/>
                    </a:cxn>
                    <a:cxn ang="0">
                      <a:pos x="815" y="821"/>
                    </a:cxn>
                    <a:cxn ang="0">
                      <a:pos x="771" y="762"/>
                    </a:cxn>
                    <a:cxn ang="0">
                      <a:pos x="14" y="858"/>
                    </a:cxn>
                  </a:cxnLst>
                  <a:rect l="0" t="0" r="r" b="b"/>
                  <a:pathLst>
                    <a:path w="1329" h="979">
                      <a:moveTo>
                        <a:pt x="0" y="804"/>
                      </a:moveTo>
                      <a:lnTo>
                        <a:pt x="56" y="749"/>
                      </a:lnTo>
                      <a:lnTo>
                        <a:pt x="71" y="729"/>
                      </a:lnTo>
                      <a:lnTo>
                        <a:pt x="88" y="710"/>
                      </a:lnTo>
                      <a:lnTo>
                        <a:pt x="99" y="701"/>
                      </a:lnTo>
                      <a:lnTo>
                        <a:pt x="118" y="683"/>
                      </a:lnTo>
                      <a:lnTo>
                        <a:pt x="118" y="665"/>
                      </a:lnTo>
                      <a:lnTo>
                        <a:pt x="118" y="657"/>
                      </a:lnTo>
                      <a:lnTo>
                        <a:pt x="98" y="597"/>
                      </a:lnTo>
                      <a:lnTo>
                        <a:pt x="80" y="563"/>
                      </a:lnTo>
                      <a:lnTo>
                        <a:pt x="99" y="543"/>
                      </a:lnTo>
                      <a:lnTo>
                        <a:pt x="171" y="528"/>
                      </a:lnTo>
                      <a:lnTo>
                        <a:pt x="209" y="528"/>
                      </a:lnTo>
                      <a:lnTo>
                        <a:pt x="260" y="528"/>
                      </a:lnTo>
                      <a:lnTo>
                        <a:pt x="291" y="528"/>
                      </a:lnTo>
                      <a:lnTo>
                        <a:pt x="313" y="528"/>
                      </a:lnTo>
                      <a:lnTo>
                        <a:pt x="349" y="513"/>
                      </a:lnTo>
                      <a:lnTo>
                        <a:pt x="364" y="513"/>
                      </a:lnTo>
                      <a:lnTo>
                        <a:pt x="422" y="496"/>
                      </a:lnTo>
                      <a:lnTo>
                        <a:pt x="457" y="460"/>
                      </a:lnTo>
                      <a:lnTo>
                        <a:pt x="490" y="439"/>
                      </a:lnTo>
                      <a:lnTo>
                        <a:pt x="510" y="428"/>
                      </a:lnTo>
                      <a:lnTo>
                        <a:pt x="510" y="413"/>
                      </a:lnTo>
                      <a:lnTo>
                        <a:pt x="510" y="389"/>
                      </a:lnTo>
                      <a:lnTo>
                        <a:pt x="495" y="360"/>
                      </a:lnTo>
                      <a:lnTo>
                        <a:pt x="510" y="350"/>
                      </a:lnTo>
                      <a:lnTo>
                        <a:pt x="518" y="322"/>
                      </a:lnTo>
                      <a:lnTo>
                        <a:pt x="485" y="334"/>
                      </a:lnTo>
                      <a:lnTo>
                        <a:pt x="479" y="322"/>
                      </a:lnTo>
                      <a:lnTo>
                        <a:pt x="470" y="306"/>
                      </a:lnTo>
                      <a:lnTo>
                        <a:pt x="496" y="284"/>
                      </a:lnTo>
                      <a:lnTo>
                        <a:pt x="538" y="245"/>
                      </a:lnTo>
                      <a:lnTo>
                        <a:pt x="556" y="207"/>
                      </a:lnTo>
                      <a:lnTo>
                        <a:pt x="564" y="178"/>
                      </a:lnTo>
                      <a:lnTo>
                        <a:pt x="604" y="129"/>
                      </a:lnTo>
                      <a:lnTo>
                        <a:pt x="637" y="84"/>
                      </a:lnTo>
                      <a:lnTo>
                        <a:pt x="679" y="56"/>
                      </a:lnTo>
                      <a:lnTo>
                        <a:pt x="718" y="46"/>
                      </a:lnTo>
                      <a:lnTo>
                        <a:pt x="775" y="30"/>
                      </a:lnTo>
                      <a:lnTo>
                        <a:pt x="810" y="14"/>
                      </a:lnTo>
                      <a:lnTo>
                        <a:pt x="896" y="0"/>
                      </a:lnTo>
                      <a:lnTo>
                        <a:pt x="896" y="31"/>
                      </a:lnTo>
                      <a:lnTo>
                        <a:pt x="896" y="60"/>
                      </a:lnTo>
                      <a:lnTo>
                        <a:pt x="909" y="93"/>
                      </a:lnTo>
                      <a:lnTo>
                        <a:pt x="925" y="129"/>
                      </a:lnTo>
                      <a:lnTo>
                        <a:pt x="941" y="135"/>
                      </a:lnTo>
                      <a:lnTo>
                        <a:pt x="957" y="177"/>
                      </a:lnTo>
                      <a:lnTo>
                        <a:pt x="941" y="188"/>
                      </a:lnTo>
                      <a:lnTo>
                        <a:pt x="936" y="224"/>
                      </a:lnTo>
                      <a:lnTo>
                        <a:pt x="957" y="266"/>
                      </a:lnTo>
                      <a:lnTo>
                        <a:pt x="975" y="313"/>
                      </a:lnTo>
                      <a:lnTo>
                        <a:pt x="994" y="322"/>
                      </a:lnTo>
                      <a:lnTo>
                        <a:pt x="1004" y="385"/>
                      </a:lnTo>
                      <a:lnTo>
                        <a:pt x="1014" y="435"/>
                      </a:lnTo>
                      <a:lnTo>
                        <a:pt x="1036" y="483"/>
                      </a:lnTo>
                      <a:lnTo>
                        <a:pt x="1036" y="490"/>
                      </a:lnTo>
                      <a:lnTo>
                        <a:pt x="1036" y="560"/>
                      </a:lnTo>
                      <a:lnTo>
                        <a:pt x="1036" y="661"/>
                      </a:lnTo>
                      <a:lnTo>
                        <a:pt x="1055" y="767"/>
                      </a:lnTo>
                      <a:lnTo>
                        <a:pt x="1055" y="804"/>
                      </a:lnTo>
                      <a:lnTo>
                        <a:pt x="1080" y="835"/>
                      </a:lnTo>
                      <a:lnTo>
                        <a:pt x="1054" y="869"/>
                      </a:lnTo>
                      <a:lnTo>
                        <a:pt x="1062" y="889"/>
                      </a:lnTo>
                      <a:lnTo>
                        <a:pt x="1025" y="940"/>
                      </a:lnTo>
                      <a:lnTo>
                        <a:pt x="1058" y="926"/>
                      </a:lnTo>
                      <a:lnTo>
                        <a:pt x="1088" y="914"/>
                      </a:lnTo>
                      <a:lnTo>
                        <a:pt x="1122" y="894"/>
                      </a:lnTo>
                      <a:lnTo>
                        <a:pt x="1134" y="880"/>
                      </a:lnTo>
                      <a:lnTo>
                        <a:pt x="1166" y="873"/>
                      </a:lnTo>
                      <a:lnTo>
                        <a:pt x="1194" y="869"/>
                      </a:lnTo>
                      <a:lnTo>
                        <a:pt x="1205" y="861"/>
                      </a:lnTo>
                      <a:lnTo>
                        <a:pt x="1237" y="843"/>
                      </a:lnTo>
                      <a:lnTo>
                        <a:pt x="1265" y="811"/>
                      </a:lnTo>
                      <a:lnTo>
                        <a:pt x="1237" y="865"/>
                      </a:lnTo>
                      <a:lnTo>
                        <a:pt x="1265" y="854"/>
                      </a:lnTo>
                      <a:lnTo>
                        <a:pt x="1284" y="832"/>
                      </a:lnTo>
                      <a:lnTo>
                        <a:pt x="1297" y="826"/>
                      </a:lnTo>
                      <a:lnTo>
                        <a:pt x="1319" y="817"/>
                      </a:lnTo>
                      <a:lnTo>
                        <a:pt x="1329" y="817"/>
                      </a:lnTo>
                      <a:lnTo>
                        <a:pt x="1284" y="865"/>
                      </a:lnTo>
                      <a:lnTo>
                        <a:pt x="1237" y="896"/>
                      </a:lnTo>
                      <a:lnTo>
                        <a:pt x="1205" y="910"/>
                      </a:lnTo>
                      <a:lnTo>
                        <a:pt x="1176" y="940"/>
                      </a:lnTo>
                      <a:lnTo>
                        <a:pt x="1134" y="953"/>
                      </a:lnTo>
                      <a:lnTo>
                        <a:pt x="1082" y="966"/>
                      </a:lnTo>
                      <a:lnTo>
                        <a:pt x="1043" y="979"/>
                      </a:lnTo>
                      <a:lnTo>
                        <a:pt x="1012" y="964"/>
                      </a:lnTo>
                      <a:lnTo>
                        <a:pt x="1005" y="940"/>
                      </a:lnTo>
                      <a:lnTo>
                        <a:pt x="1005" y="921"/>
                      </a:lnTo>
                      <a:lnTo>
                        <a:pt x="993" y="905"/>
                      </a:lnTo>
                      <a:lnTo>
                        <a:pt x="922" y="883"/>
                      </a:lnTo>
                      <a:lnTo>
                        <a:pt x="848" y="869"/>
                      </a:lnTo>
                      <a:lnTo>
                        <a:pt x="862" y="843"/>
                      </a:lnTo>
                      <a:lnTo>
                        <a:pt x="846" y="832"/>
                      </a:lnTo>
                      <a:lnTo>
                        <a:pt x="830" y="830"/>
                      </a:lnTo>
                      <a:lnTo>
                        <a:pt x="815" y="821"/>
                      </a:lnTo>
                      <a:lnTo>
                        <a:pt x="794" y="786"/>
                      </a:lnTo>
                      <a:lnTo>
                        <a:pt x="771" y="762"/>
                      </a:lnTo>
                      <a:lnTo>
                        <a:pt x="726" y="729"/>
                      </a:lnTo>
                      <a:lnTo>
                        <a:pt x="14" y="858"/>
                      </a:lnTo>
                      <a:lnTo>
                        <a:pt x="0" y="804"/>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93" name="Freeform 32">
                  <a:extLst>
                    <a:ext uri="{FF2B5EF4-FFF2-40B4-BE49-F238E27FC236}">
                      <a16:creationId xmlns:a16="http://schemas.microsoft.com/office/drawing/2014/main" id="{E366FEEC-4CDD-B4CC-EFC3-89C39D984D6A}"/>
                    </a:ext>
                  </a:extLst>
                </p:cNvPr>
                <p:cNvSpPr/>
                <p:nvPr/>
              </p:nvSpPr>
              <p:spPr bwMode="auto">
                <a:xfrm>
                  <a:off x="6371504" y="1612900"/>
                  <a:ext cx="546100" cy="354012"/>
                </a:xfrm>
                <a:custGeom>
                  <a:cxnLst>
                    <a:cxn ang="0">
                      <a:pos x="901" y="497"/>
                    </a:cxn>
                    <a:cxn ang="0">
                      <a:pos x="907" y="497"/>
                    </a:cxn>
                    <a:cxn ang="0">
                      <a:pos x="927" y="497"/>
                    </a:cxn>
                    <a:cxn ang="0">
                      <a:pos x="932" y="501"/>
                    </a:cxn>
                    <a:cxn ang="0">
                      <a:pos x="938" y="491"/>
                    </a:cxn>
                    <a:cxn ang="0">
                      <a:pos x="978" y="461"/>
                    </a:cxn>
                    <a:cxn ang="0">
                      <a:pos x="1016" y="432"/>
                    </a:cxn>
                    <a:cxn ang="0">
                      <a:pos x="1031" y="400"/>
                    </a:cxn>
                    <a:cxn ang="0">
                      <a:pos x="1031" y="390"/>
                    </a:cxn>
                    <a:cxn ang="0">
                      <a:pos x="1002" y="371"/>
                    </a:cxn>
                    <a:cxn ang="0">
                      <a:pos x="980" y="351"/>
                    </a:cxn>
                    <a:cxn ang="0">
                      <a:pos x="966" y="328"/>
                    </a:cxn>
                    <a:cxn ang="0">
                      <a:pos x="949" y="317"/>
                    </a:cxn>
                    <a:cxn ang="0">
                      <a:pos x="931" y="307"/>
                    </a:cxn>
                    <a:cxn ang="0">
                      <a:pos x="934" y="278"/>
                    </a:cxn>
                    <a:cxn ang="0">
                      <a:pos x="932" y="250"/>
                    </a:cxn>
                    <a:cxn ang="0">
                      <a:pos x="930" y="217"/>
                    </a:cxn>
                    <a:cxn ang="0">
                      <a:pos x="941" y="190"/>
                    </a:cxn>
                    <a:cxn ang="0">
                      <a:pos x="955" y="176"/>
                    </a:cxn>
                    <a:cxn ang="0">
                      <a:pos x="960" y="154"/>
                    </a:cxn>
                    <a:cxn ang="0">
                      <a:pos x="964" y="140"/>
                    </a:cxn>
                    <a:cxn ang="0">
                      <a:pos x="978" y="114"/>
                    </a:cxn>
                    <a:cxn ang="0">
                      <a:pos x="962" y="103"/>
                    </a:cxn>
                    <a:cxn ang="0">
                      <a:pos x="946" y="101"/>
                    </a:cxn>
                    <a:cxn ang="0">
                      <a:pos x="931" y="92"/>
                    </a:cxn>
                    <a:cxn ang="0">
                      <a:pos x="910" y="57"/>
                    </a:cxn>
                    <a:cxn ang="0">
                      <a:pos x="887" y="33"/>
                    </a:cxn>
                    <a:cxn ang="0">
                      <a:pos x="842" y="0"/>
                    </a:cxn>
                    <a:cxn ang="0">
                      <a:pos x="130" y="129"/>
                    </a:cxn>
                    <a:cxn ang="0">
                      <a:pos x="116" y="75"/>
                    </a:cxn>
                    <a:cxn ang="0">
                      <a:pos x="82" y="99"/>
                    </a:cxn>
                    <a:cxn ang="0">
                      <a:pos x="55" y="117"/>
                    </a:cxn>
                    <a:cxn ang="0">
                      <a:pos x="25" y="137"/>
                    </a:cxn>
                    <a:cxn ang="0">
                      <a:pos x="0" y="157"/>
                    </a:cxn>
                    <a:cxn ang="0">
                      <a:pos x="83" y="669"/>
                    </a:cxn>
                    <a:cxn ang="0">
                      <a:pos x="880" y="526"/>
                    </a:cxn>
                    <a:cxn ang="0">
                      <a:pos x="887" y="508"/>
                    </a:cxn>
                    <a:cxn ang="0">
                      <a:pos x="901" y="497"/>
                    </a:cxn>
                  </a:cxnLst>
                  <a:rect l="0" t="0" r="r" b="b"/>
                  <a:pathLst>
                    <a:path w="1031" h="669">
                      <a:moveTo>
                        <a:pt x="901" y="497"/>
                      </a:moveTo>
                      <a:lnTo>
                        <a:pt x="907" y="497"/>
                      </a:lnTo>
                      <a:lnTo>
                        <a:pt x="927" y="497"/>
                      </a:lnTo>
                      <a:lnTo>
                        <a:pt x="932" y="501"/>
                      </a:lnTo>
                      <a:lnTo>
                        <a:pt x="938" y="491"/>
                      </a:lnTo>
                      <a:lnTo>
                        <a:pt x="978" y="461"/>
                      </a:lnTo>
                      <a:lnTo>
                        <a:pt x="1016" y="432"/>
                      </a:lnTo>
                      <a:lnTo>
                        <a:pt x="1031" y="400"/>
                      </a:lnTo>
                      <a:lnTo>
                        <a:pt x="1031" y="390"/>
                      </a:lnTo>
                      <a:lnTo>
                        <a:pt x="1002" y="371"/>
                      </a:lnTo>
                      <a:lnTo>
                        <a:pt x="980" y="351"/>
                      </a:lnTo>
                      <a:lnTo>
                        <a:pt x="966" y="328"/>
                      </a:lnTo>
                      <a:lnTo>
                        <a:pt x="949" y="317"/>
                      </a:lnTo>
                      <a:lnTo>
                        <a:pt x="931" y="307"/>
                      </a:lnTo>
                      <a:lnTo>
                        <a:pt x="934" y="278"/>
                      </a:lnTo>
                      <a:lnTo>
                        <a:pt x="932" y="250"/>
                      </a:lnTo>
                      <a:lnTo>
                        <a:pt x="930" y="217"/>
                      </a:lnTo>
                      <a:lnTo>
                        <a:pt x="941" y="190"/>
                      </a:lnTo>
                      <a:lnTo>
                        <a:pt x="955" y="176"/>
                      </a:lnTo>
                      <a:lnTo>
                        <a:pt x="960" y="154"/>
                      </a:lnTo>
                      <a:lnTo>
                        <a:pt x="964" y="140"/>
                      </a:lnTo>
                      <a:lnTo>
                        <a:pt x="978" y="114"/>
                      </a:lnTo>
                      <a:lnTo>
                        <a:pt x="962" y="103"/>
                      </a:lnTo>
                      <a:lnTo>
                        <a:pt x="946" y="101"/>
                      </a:lnTo>
                      <a:lnTo>
                        <a:pt x="931" y="92"/>
                      </a:lnTo>
                      <a:lnTo>
                        <a:pt x="910" y="57"/>
                      </a:lnTo>
                      <a:lnTo>
                        <a:pt x="887" y="33"/>
                      </a:lnTo>
                      <a:lnTo>
                        <a:pt x="842" y="0"/>
                      </a:lnTo>
                      <a:lnTo>
                        <a:pt x="130" y="129"/>
                      </a:lnTo>
                      <a:lnTo>
                        <a:pt x="116" y="75"/>
                      </a:lnTo>
                      <a:lnTo>
                        <a:pt x="82" y="99"/>
                      </a:lnTo>
                      <a:lnTo>
                        <a:pt x="55" y="117"/>
                      </a:lnTo>
                      <a:lnTo>
                        <a:pt x="25" y="137"/>
                      </a:lnTo>
                      <a:lnTo>
                        <a:pt x="0" y="157"/>
                      </a:lnTo>
                      <a:lnTo>
                        <a:pt x="83" y="669"/>
                      </a:lnTo>
                      <a:lnTo>
                        <a:pt x="880" y="526"/>
                      </a:lnTo>
                      <a:lnTo>
                        <a:pt x="887" y="508"/>
                      </a:lnTo>
                      <a:lnTo>
                        <a:pt x="901" y="497"/>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94" name="Freeform 60">
                  <a:extLst>
                    <a:ext uri="{FF2B5EF4-FFF2-40B4-BE49-F238E27FC236}">
                      <a16:creationId xmlns:a16="http://schemas.microsoft.com/office/drawing/2014/main" id="{BC0AA41A-5724-8A16-A1EB-8048BDE84085}"/>
                    </a:ext>
                  </a:extLst>
                </p:cNvPr>
                <p:cNvSpPr/>
                <p:nvPr/>
              </p:nvSpPr>
              <p:spPr bwMode="auto">
                <a:xfrm>
                  <a:off x="3820843" y="3432175"/>
                  <a:ext cx="63500" cy="49212"/>
                </a:xfrm>
                <a:custGeom>
                  <a:cxnLst>
                    <a:cxn ang="0">
                      <a:pos x="0" y="56"/>
                    </a:cxn>
                    <a:cxn ang="0">
                      <a:pos x="26" y="73"/>
                    </a:cxn>
                    <a:cxn ang="0">
                      <a:pos x="34" y="73"/>
                    </a:cxn>
                    <a:cxn ang="0">
                      <a:pos x="59" y="92"/>
                    </a:cxn>
                    <a:cxn ang="0">
                      <a:pos x="70" y="92"/>
                    </a:cxn>
                    <a:cxn ang="0">
                      <a:pos x="83" y="92"/>
                    </a:cxn>
                    <a:cxn ang="0">
                      <a:pos x="98" y="92"/>
                    </a:cxn>
                    <a:cxn ang="0">
                      <a:pos x="109" y="74"/>
                    </a:cxn>
                    <a:cxn ang="0">
                      <a:pos x="109" y="66"/>
                    </a:cxn>
                    <a:cxn ang="0">
                      <a:pos x="120" y="56"/>
                    </a:cxn>
                    <a:cxn ang="0">
                      <a:pos x="120" y="36"/>
                    </a:cxn>
                    <a:cxn ang="0">
                      <a:pos x="120" y="30"/>
                    </a:cxn>
                    <a:cxn ang="0">
                      <a:pos x="102" y="0"/>
                    </a:cxn>
                    <a:cxn ang="0">
                      <a:pos x="83" y="0"/>
                    </a:cxn>
                    <a:cxn ang="0">
                      <a:pos x="44" y="0"/>
                    </a:cxn>
                    <a:cxn ang="0">
                      <a:pos x="29" y="0"/>
                    </a:cxn>
                    <a:cxn ang="0">
                      <a:pos x="0" y="14"/>
                    </a:cxn>
                    <a:cxn ang="0">
                      <a:pos x="0" y="25"/>
                    </a:cxn>
                    <a:cxn ang="0">
                      <a:pos x="0" y="56"/>
                    </a:cxn>
                  </a:cxnLst>
                  <a:rect l="0" t="0" r="r" b="b"/>
                  <a:pathLst>
                    <a:path w="120" h="92">
                      <a:moveTo>
                        <a:pt x="0" y="56"/>
                      </a:moveTo>
                      <a:lnTo>
                        <a:pt x="26" y="73"/>
                      </a:lnTo>
                      <a:lnTo>
                        <a:pt x="34" y="73"/>
                      </a:lnTo>
                      <a:lnTo>
                        <a:pt x="59" y="92"/>
                      </a:lnTo>
                      <a:lnTo>
                        <a:pt x="70" y="92"/>
                      </a:lnTo>
                      <a:lnTo>
                        <a:pt x="83" y="92"/>
                      </a:lnTo>
                      <a:lnTo>
                        <a:pt x="98" y="92"/>
                      </a:lnTo>
                      <a:lnTo>
                        <a:pt x="109" y="74"/>
                      </a:lnTo>
                      <a:lnTo>
                        <a:pt x="109" y="66"/>
                      </a:lnTo>
                      <a:lnTo>
                        <a:pt x="120" y="56"/>
                      </a:lnTo>
                      <a:lnTo>
                        <a:pt x="120" y="36"/>
                      </a:lnTo>
                      <a:lnTo>
                        <a:pt x="120" y="30"/>
                      </a:lnTo>
                      <a:lnTo>
                        <a:pt x="102" y="0"/>
                      </a:lnTo>
                      <a:lnTo>
                        <a:pt x="83" y="0"/>
                      </a:lnTo>
                      <a:lnTo>
                        <a:pt x="44" y="0"/>
                      </a:lnTo>
                      <a:lnTo>
                        <a:pt x="29" y="0"/>
                      </a:lnTo>
                      <a:lnTo>
                        <a:pt x="0" y="14"/>
                      </a:lnTo>
                      <a:lnTo>
                        <a:pt x="0" y="25"/>
                      </a:lnTo>
                      <a:lnTo>
                        <a:pt x="0" y="56"/>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95" name="Freeform 61">
                  <a:extLst>
                    <a:ext uri="{FF2B5EF4-FFF2-40B4-BE49-F238E27FC236}">
                      <a16:creationId xmlns:a16="http://schemas.microsoft.com/office/drawing/2014/main" id="{8439B2EB-0825-6977-EC7C-547BB08DDADD}"/>
                    </a:ext>
                  </a:extLst>
                </p:cNvPr>
                <p:cNvSpPr/>
                <p:nvPr/>
              </p:nvSpPr>
              <p:spPr bwMode="auto">
                <a:xfrm>
                  <a:off x="3736706" y="3460750"/>
                  <a:ext cx="22225" cy="34925"/>
                </a:xfrm>
                <a:custGeom>
                  <a:cxnLst>
                    <a:cxn ang="0">
                      <a:pos x="25" y="68"/>
                    </a:cxn>
                    <a:cxn ang="0">
                      <a:pos x="25" y="51"/>
                    </a:cxn>
                    <a:cxn ang="0">
                      <a:pos x="33" y="39"/>
                    </a:cxn>
                    <a:cxn ang="0">
                      <a:pos x="44" y="27"/>
                    </a:cxn>
                    <a:cxn ang="0">
                      <a:pos x="44" y="13"/>
                    </a:cxn>
                    <a:cxn ang="0">
                      <a:pos x="44" y="0"/>
                    </a:cxn>
                    <a:cxn ang="0">
                      <a:pos x="25" y="14"/>
                    </a:cxn>
                    <a:cxn ang="0">
                      <a:pos x="0" y="39"/>
                    </a:cxn>
                    <a:cxn ang="0">
                      <a:pos x="0" y="51"/>
                    </a:cxn>
                    <a:cxn ang="0">
                      <a:pos x="0" y="63"/>
                    </a:cxn>
                    <a:cxn ang="0">
                      <a:pos x="25" y="68"/>
                    </a:cxn>
                  </a:cxnLst>
                  <a:rect l="0" t="0" r="r" b="b"/>
                  <a:pathLst>
                    <a:path w="44" h="68">
                      <a:moveTo>
                        <a:pt x="25" y="68"/>
                      </a:moveTo>
                      <a:lnTo>
                        <a:pt x="25" y="51"/>
                      </a:lnTo>
                      <a:lnTo>
                        <a:pt x="33" y="39"/>
                      </a:lnTo>
                      <a:lnTo>
                        <a:pt x="44" y="27"/>
                      </a:lnTo>
                      <a:lnTo>
                        <a:pt x="44" y="13"/>
                      </a:lnTo>
                      <a:lnTo>
                        <a:pt x="44" y="0"/>
                      </a:lnTo>
                      <a:lnTo>
                        <a:pt x="25" y="14"/>
                      </a:lnTo>
                      <a:lnTo>
                        <a:pt x="0" y="39"/>
                      </a:lnTo>
                      <a:lnTo>
                        <a:pt x="0" y="51"/>
                      </a:lnTo>
                      <a:lnTo>
                        <a:pt x="0" y="63"/>
                      </a:lnTo>
                      <a:lnTo>
                        <a:pt x="25" y="68"/>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96" name="Freeform 62">
                  <a:extLst>
                    <a:ext uri="{FF2B5EF4-FFF2-40B4-BE49-F238E27FC236}">
                      <a16:creationId xmlns:a16="http://schemas.microsoft.com/office/drawing/2014/main" id="{3B68A304-FDE8-296F-C6C6-EFCBEB1FC4E1}"/>
                    </a:ext>
                  </a:extLst>
                </p:cNvPr>
                <p:cNvSpPr/>
                <p:nvPr/>
              </p:nvSpPr>
              <p:spPr bwMode="auto">
                <a:xfrm>
                  <a:off x="4019281" y="3516313"/>
                  <a:ext cx="77787" cy="58737"/>
                </a:xfrm>
                <a:custGeom>
                  <a:cxnLst>
                    <a:cxn ang="0">
                      <a:pos x="0" y="21"/>
                    </a:cxn>
                    <a:cxn ang="0">
                      <a:pos x="17" y="21"/>
                    </a:cxn>
                    <a:cxn ang="0">
                      <a:pos x="32" y="21"/>
                    </a:cxn>
                    <a:cxn ang="0">
                      <a:pos x="32" y="8"/>
                    </a:cxn>
                    <a:cxn ang="0">
                      <a:pos x="54" y="0"/>
                    </a:cxn>
                    <a:cxn ang="0">
                      <a:pos x="74" y="0"/>
                    </a:cxn>
                    <a:cxn ang="0">
                      <a:pos x="85" y="0"/>
                    </a:cxn>
                    <a:cxn ang="0">
                      <a:pos x="96" y="10"/>
                    </a:cxn>
                    <a:cxn ang="0">
                      <a:pos x="106" y="21"/>
                    </a:cxn>
                    <a:cxn ang="0">
                      <a:pos x="118" y="44"/>
                    </a:cxn>
                    <a:cxn ang="0">
                      <a:pos x="136" y="44"/>
                    </a:cxn>
                    <a:cxn ang="0">
                      <a:pos x="149" y="74"/>
                    </a:cxn>
                    <a:cxn ang="0">
                      <a:pos x="149" y="96"/>
                    </a:cxn>
                    <a:cxn ang="0">
                      <a:pos x="149" y="111"/>
                    </a:cxn>
                    <a:cxn ang="0">
                      <a:pos x="131" y="111"/>
                    </a:cxn>
                    <a:cxn ang="0">
                      <a:pos x="115" y="94"/>
                    </a:cxn>
                    <a:cxn ang="0">
                      <a:pos x="101" y="82"/>
                    </a:cxn>
                    <a:cxn ang="0">
                      <a:pos x="74" y="94"/>
                    </a:cxn>
                    <a:cxn ang="0">
                      <a:pos x="57" y="103"/>
                    </a:cxn>
                    <a:cxn ang="0">
                      <a:pos x="38" y="89"/>
                    </a:cxn>
                    <a:cxn ang="0">
                      <a:pos x="27" y="76"/>
                    </a:cxn>
                    <a:cxn ang="0">
                      <a:pos x="0" y="56"/>
                    </a:cxn>
                    <a:cxn ang="0">
                      <a:pos x="0" y="43"/>
                    </a:cxn>
                    <a:cxn ang="0">
                      <a:pos x="0" y="21"/>
                    </a:cxn>
                  </a:cxnLst>
                  <a:rect l="0" t="0" r="r" b="b"/>
                  <a:pathLst>
                    <a:path w="149" h="110">
                      <a:moveTo>
                        <a:pt x="0" y="21"/>
                      </a:moveTo>
                      <a:lnTo>
                        <a:pt x="17" y="21"/>
                      </a:lnTo>
                      <a:lnTo>
                        <a:pt x="32" y="21"/>
                      </a:lnTo>
                      <a:lnTo>
                        <a:pt x="32" y="8"/>
                      </a:lnTo>
                      <a:lnTo>
                        <a:pt x="54" y="0"/>
                      </a:lnTo>
                      <a:lnTo>
                        <a:pt x="74" y="0"/>
                      </a:lnTo>
                      <a:lnTo>
                        <a:pt x="85" y="0"/>
                      </a:lnTo>
                      <a:lnTo>
                        <a:pt x="96" y="10"/>
                      </a:lnTo>
                      <a:lnTo>
                        <a:pt x="106" y="21"/>
                      </a:lnTo>
                      <a:lnTo>
                        <a:pt x="118" y="44"/>
                      </a:lnTo>
                      <a:lnTo>
                        <a:pt x="136" y="44"/>
                      </a:lnTo>
                      <a:lnTo>
                        <a:pt x="149" y="74"/>
                      </a:lnTo>
                      <a:lnTo>
                        <a:pt x="149" y="96"/>
                      </a:lnTo>
                      <a:lnTo>
                        <a:pt x="149" y="111"/>
                      </a:lnTo>
                      <a:lnTo>
                        <a:pt x="131" y="111"/>
                      </a:lnTo>
                      <a:lnTo>
                        <a:pt x="115" y="94"/>
                      </a:lnTo>
                      <a:lnTo>
                        <a:pt x="101" y="82"/>
                      </a:lnTo>
                      <a:lnTo>
                        <a:pt x="74" y="94"/>
                      </a:lnTo>
                      <a:lnTo>
                        <a:pt x="57" y="103"/>
                      </a:lnTo>
                      <a:lnTo>
                        <a:pt x="38" y="89"/>
                      </a:lnTo>
                      <a:lnTo>
                        <a:pt x="27" y="76"/>
                      </a:lnTo>
                      <a:lnTo>
                        <a:pt x="0" y="56"/>
                      </a:lnTo>
                      <a:lnTo>
                        <a:pt x="0" y="43"/>
                      </a:lnTo>
                      <a:lnTo>
                        <a:pt x="0" y="21"/>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97" name="Freeform 65">
                  <a:extLst>
                    <a:ext uri="{FF2B5EF4-FFF2-40B4-BE49-F238E27FC236}">
                      <a16:creationId xmlns:a16="http://schemas.microsoft.com/office/drawing/2014/main" id="{814747A1-F69E-E4D6-09C8-E7C67FA28A6B}"/>
                    </a:ext>
                  </a:extLst>
                </p:cNvPr>
                <p:cNvSpPr/>
                <p:nvPr/>
              </p:nvSpPr>
              <p:spPr bwMode="auto">
                <a:xfrm>
                  <a:off x="4246293" y="3611563"/>
                  <a:ext cx="92075" cy="63500"/>
                </a:xfrm>
                <a:custGeom>
                  <a:cxnLst>
                    <a:cxn ang="0">
                      <a:pos x="68" y="121"/>
                    </a:cxn>
                    <a:cxn ang="0">
                      <a:pos x="84" y="121"/>
                    </a:cxn>
                    <a:cxn ang="0">
                      <a:pos x="123" y="121"/>
                    </a:cxn>
                    <a:cxn ang="0">
                      <a:pos x="123" y="112"/>
                    </a:cxn>
                    <a:cxn ang="0">
                      <a:pos x="142" y="112"/>
                    </a:cxn>
                    <a:cxn ang="0">
                      <a:pos x="157" y="112"/>
                    </a:cxn>
                    <a:cxn ang="0">
                      <a:pos x="175" y="94"/>
                    </a:cxn>
                    <a:cxn ang="0">
                      <a:pos x="175" y="65"/>
                    </a:cxn>
                    <a:cxn ang="0">
                      <a:pos x="136" y="43"/>
                    </a:cxn>
                    <a:cxn ang="0">
                      <a:pos x="111" y="26"/>
                    </a:cxn>
                    <a:cxn ang="0">
                      <a:pos x="95" y="26"/>
                    </a:cxn>
                    <a:cxn ang="0">
                      <a:pos x="68" y="26"/>
                    </a:cxn>
                    <a:cxn ang="0">
                      <a:pos x="68" y="33"/>
                    </a:cxn>
                    <a:cxn ang="0">
                      <a:pos x="49" y="26"/>
                    </a:cxn>
                    <a:cxn ang="0">
                      <a:pos x="36" y="17"/>
                    </a:cxn>
                    <a:cxn ang="0">
                      <a:pos x="18" y="0"/>
                    </a:cxn>
                    <a:cxn ang="0">
                      <a:pos x="0" y="0"/>
                    </a:cxn>
                    <a:cxn ang="0">
                      <a:pos x="0" y="13"/>
                    </a:cxn>
                    <a:cxn ang="0">
                      <a:pos x="0" y="26"/>
                    </a:cxn>
                    <a:cxn ang="0">
                      <a:pos x="0" y="39"/>
                    </a:cxn>
                    <a:cxn ang="0">
                      <a:pos x="0" y="54"/>
                    </a:cxn>
                    <a:cxn ang="0">
                      <a:pos x="23" y="60"/>
                    </a:cxn>
                    <a:cxn ang="0">
                      <a:pos x="53" y="60"/>
                    </a:cxn>
                    <a:cxn ang="0">
                      <a:pos x="49" y="83"/>
                    </a:cxn>
                    <a:cxn ang="0">
                      <a:pos x="52" y="107"/>
                    </a:cxn>
                    <a:cxn ang="0">
                      <a:pos x="60" y="121"/>
                    </a:cxn>
                    <a:cxn ang="0">
                      <a:pos x="68" y="121"/>
                    </a:cxn>
                  </a:cxnLst>
                  <a:rect l="0" t="0" r="r" b="b"/>
                  <a:pathLst>
                    <a:path w="175" h="120">
                      <a:moveTo>
                        <a:pt x="68" y="121"/>
                      </a:moveTo>
                      <a:lnTo>
                        <a:pt x="84" y="121"/>
                      </a:lnTo>
                      <a:lnTo>
                        <a:pt x="123" y="121"/>
                      </a:lnTo>
                      <a:lnTo>
                        <a:pt x="123" y="112"/>
                      </a:lnTo>
                      <a:lnTo>
                        <a:pt x="142" y="112"/>
                      </a:lnTo>
                      <a:lnTo>
                        <a:pt x="157" y="112"/>
                      </a:lnTo>
                      <a:lnTo>
                        <a:pt x="175" y="94"/>
                      </a:lnTo>
                      <a:lnTo>
                        <a:pt x="175" y="65"/>
                      </a:lnTo>
                      <a:lnTo>
                        <a:pt x="136" y="43"/>
                      </a:lnTo>
                      <a:lnTo>
                        <a:pt x="111" y="26"/>
                      </a:lnTo>
                      <a:lnTo>
                        <a:pt x="95" y="26"/>
                      </a:lnTo>
                      <a:lnTo>
                        <a:pt x="68" y="26"/>
                      </a:lnTo>
                      <a:lnTo>
                        <a:pt x="68" y="33"/>
                      </a:lnTo>
                      <a:lnTo>
                        <a:pt x="49" y="26"/>
                      </a:lnTo>
                      <a:lnTo>
                        <a:pt x="36" y="17"/>
                      </a:lnTo>
                      <a:lnTo>
                        <a:pt x="18" y="0"/>
                      </a:lnTo>
                      <a:lnTo>
                        <a:pt x="0" y="0"/>
                      </a:lnTo>
                      <a:lnTo>
                        <a:pt x="0" y="13"/>
                      </a:lnTo>
                      <a:lnTo>
                        <a:pt x="0" y="26"/>
                      </a:lnTo>
                      <a:lnTo>
                        <a:pt x="0" y="39"/>
                      </a:lnTo>
                      <a:lnTo>
                        <a:pt x="0" y="54"/>
                      </a:lnTo>
                      <a:lnTo>
                        <a:pt x="23" y="60"/>
                      </a:lnTo>
                      <a:lnTo>
                        <a:pt x="53" y="60"/>
                      </a:lnTo>
                      <a:lnTo>
                        <a:pt x="49" y="83"/>
                      </a:lnTo>
                      <a:lnTo>
                        <a:pt x="52" y="107"/>
                      </a:lnTo>
                      <a:lnTo>
                        <a:pt x="60" y="121"/>
                      </a:lnTo>
                      <a:lnTo>
                        <a:pt x="68" y="121"/>
                      </a:lnTo>
                      <a:close/>
                    </a:path>
                  </a:pathLst>
                </a:custGeom>
                <a:solidFill>
                  <a:srgbClr val="4A6A8B"/>
                </a:solidFill>
                <a:ln w="6350">
                  <a:solidFill>
                    <a:schemeClr val="bg1"/>
                  </a:solidFill>
                  <a:prstDash val="solid"/>
                  <a:round/>
                </a:ln>
              </p:spPr>
              <p:txBody>
                <a:bodyPr lIns="162560" tIns="81280" rIns="162560" bIns="8128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r-SA" sz="4267"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sp>
            <p:nvSpPr>
              <p:cNvPr id="9" name="Teardrop 8">
                <a:extLst>
                  <a:ext uri="{FF2B5EF4-FFF2-40B4-BE49-F238E27FC236}">
                    <a16:creationId xmlns:a16="http://schemas.microsoft.com/office/drawing/2014/main" id="{5564420A-F9B2-142D-19CD-F47A3CEEAC9A}"/>
                  </a:ext>
                </a:extLst>
              </p:cNvPr>
              <p:cNvSpPr/>
              <p:nvPr/>
            </p:nvSpPr>
            <p:spPr>
              <a:xfrm rot="8100000">
                <a:off x="2524856" y="1385738"/>
                <a:ext cx="156332" cy="156332"/>
              </a:xfrm>
              <a:prstGeom prst="teardrop">
                <a:avLst/>
              </a:prstGeom>
              <a:solidFill>
                <a:srgbClr val="009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0" name="Teardrop 9">
                <a:extLst>
                  <a:ext uri="{FF2B5EF4-FFF2-40B4-BE49-F238E27FC236}">
                    <a16:creationId xmlns:a16="http://schemas.microsoft.com/office/drawing/2014/main" id="{BC441DFB-E282-C628-74ED-0989F0A1C41F}"/>
                  </a:ext>
                </a:extLst>
              </p:cNvPr>
              <p:cNvSpPr/>
              <p:nvPr/>
            </p:nvSpPr>
            <p:spPr>
              <a:xfrm rot="8100000">
                <a:off x="3653656" y="1781523"/>
                <a:ext cx="156332" cy="156332"/>
              </a:xfrm>
              <a:prstGeom prst="teardrop">
                <a:avLst/>
              </a:prstGeom>
              <a:solidFill>
                <a:srgbClr val="009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1" name="Teardrop 10">
                <a:extLst>
                  <a:ext uri="{FF2B5EF4-FFF2-40B4-BE49-F238E27FC236}">
                    <a16:creationId xmlns:a16="http://schemas.microsoft.com/office/drawing/2014/main" id="{B00222CF-7130-9B47-2ABD-60C56D658F6B}"/>
                  </a:ext>
                </a:extLst>
              </p:cNvPr>
              <p:cNvSpPr/>
              <p:nvPr/>
            </p:nvSpPr>
            <p:spPr>
              <a:xfrm rot="8100000">
                <a:off x="795611" y="902093"/>
                <a:ext cx="156332" cy="156332"/>
              </a:xfrm>
              <a:prstGeom prst="teardrop">
                <a:avLst/>
              </a:prstGeom>
              <a:solidFill>
                <a:srgbClr val="4A6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2" name="Teardrop 11">
                <a:extLst>
                  <a:ext uri="{FF2B5EF4-FFF2-40B4-BE49-F238E27FC236}">
                    <a16:creationId xmlns:a16="http://schemas.microsoft.com/office/drawing/2014/main" id="{2EA70F8D-2532-52EA-52D3-D4C038FF3624}"/>
                  </a:ext>
                </a:extLst>
              </p:cNvPr>
              <p:cNvSpPr/>
              <p:nvPr/>
            </p:nvSpPr>
            <p:spPr>
              <a:xfrm rot="8100000">
                <a:off x="701266" y="1139691"/>
                <a:ext cx="156332" cy="156332"/>
              </a:xfrm>
              <a:prstGeom prst="teardrop">
                <a:avLst/>
              </a:prstGeom>
              <a:solidFill>
                <a:srgbClr val="009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3" name="Teardrop 12">
                <a:extLst>
                  <a:ext uri="{FF2B5EF4-FFF2-40B4-BE49-F238E27FC236}">
                    <a16:creationId xmlns:a16="http://schemas.microsoft.com/office/drawing/2014/main" id="{A0C4B22F-E777-E239-6E1B-72B7C8288B3F}"/>
                  </a:ext>
                </a:extLst>
              </p:cNvPr>
              <p:cNvSpPr/>
              <p:nvPr/>
            </p:nvSpPr>
            <p:spPr>
              <a:xfrm rot="8100000">
                <a:off x="651927" y="1640222"/>
                <a:ext cx="156332" cy="156332"/>
              </a:xfrm>
              <a:prstGeom prst="teardrop">
                <a:avLst/>
              </a:prstGeom>
              <a:solidFill>
                <a:srgbClr val="4A6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5" name="Teardrop 14">
                <a:extLst>
                  <a:ext uri="{FF2B5EF4-FFF2-40B4-BE49-F238E27FC236}">
                    <a16:creationId xmlns:a16="http://schemas.microsoft.com/office/drawing/2014/main" id="{ACD4A514-1EE9-5130-DBA7-6FA6208451DE}"/>
                  </a:ext>
                </a:extLst>
              </p:cNvPr>
              <p:cNvSpPr/>
              <p:nvPr/>
            </p:nvSpPr>
            <p:spPr>
              <a:xfrm rot="8100000">
                <a:off x="535760" y="1793006"/>
                <a:ext cx="156332" cy="156332"/>
              </a:xfrm>
              <a:prstGeom prst="teardrop">
                <a:avLst/>
              </a:prstGeom>
              <a:solidFill>
                <a:srgbClr val="4A6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6" name="Teardrop 15">
                <a:extLst>
                  <a:ext uri="{FF2B5EF4-FFF2-40B4-BE49-F238E27FC236}">
                    <a16:creationId xmlns:a16="http://schemas.microsoft.com/office/drawing/2014/main" id="{A6F44C7E-5EF6-8D00-C73F-9A00387D0B7A}"/>
                  </a:ext>
                </a:extLst>
              </p:cNvPr>
              <p:cNvSpPr/>
              <p:nvPr/>
            </p:nvSpPr>
            <p:spPr>
              <a:xfrm rot="8100000">
                <a:off x="789051" y="2264004"/>
                <a:ext cx="156332" cy="156332"/>
              </a:xfrm>
              <a:prstGeom prst="teardrop">
                <a:avLst/>
              </a:prstGeom>
              <a:solidFill>
                <a:srgbClr val="4A6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7" name="Teardrop 16">
                <a:extLst>
                  <a:ext uri="{FF2B5EF4-FFF2-40B4-BE49-F238E27FC236}">
                    <a16:creationId xmlns:a16="http://schemas.microsoft.com/office/drawing/2014/main" id="{A29F7F9C-C362-A188-D24F-3D3230BA6482}"/>
                  </a:ext>
                </a:extLst>
              </p:cNvPr>
              <p:cNvSpPr/>
              <p:nvPr/>
            </p:nvSpPr>
            <p:spPr>
              <a:xfrm rot="8100000">
                <a:off x="819993" y="3044333"/>
                <a:ext cx="156332" cy="156332"/>
              </a:xfrm>
              <a:prstGeom prst="teardrop">
                <a:avLst/>
              </a:prstGeom>
              <a:solidFill>
                <a:srgbClr val="009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8" name="Teardrop 17">
                <a:extLst>
                  <a:ext uri="{FF2B5EF4-FFF2-40B4-BE49-F238E27FC236}">
                    <a16:creationId xmlns:a16="http://schemas.microsoft.com/office/drawing/2014/main" id="{A41F102D-DC83-46EE-BFB7-30B6526EA2C3}"/>
                  </a:ext>
                </a:extLst>
              </p:cNvPr>
              <p:cNvSpPr/>
              <p:nvPr/>
            </p:nvSpPr>
            <p:spPr>
              <a:xfrm rot="8100000">
                <a:off x="1132744" y="1366902"/>
                <a:ext cx="156332" cy="156332"/>
              </a:xfrm>
              <a:prstGeom prst="teardrop">
                <a:avLst/>
              </a:prstGeom>
              <a:solidFill>
                <a:srgbClr val="009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9" name="Teardrop 18">
                <a:extLst>
                  <a:ext uri="{FF2B5EF4-FFF2-40B4-BE49-F238E27FC236}">
                    <a16:creationId xmlns:a16="http://schemas.microsoft.com/office/drawing/2014/main" id="{4341FC12-4F19-9C40-30A1-86B6B26386F9}"/>
                  </a:ext>
                </a:extLst>
              </p:cNvPr>
              <p:cNvSpPr/>
              <p:nvPr/>
            </p:nvSpPr>
            <p:spPr>
              <a:xfrm rot="8100000">
                <a:off x="1263555" y="1703336"/>
                <a:ext cx="156332" cy="156332"/>
              </a:xfrm>
              <a:prstGeom prst="teardrop">
                <a:avLst/>
              </a:prstGeom>
              <a:solidFill>
                <a:srgbClr val="009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20" name="Teardrop 19">
                <a:extLst>
                  <a:ext uri="{FF2B5EF4-FFF2-40B4-BE49-F238E27FC236}">
                    <a16:creationId xmlns:a16="http://schemas.microsoft.com/office/drawing/2014/main" id="{93353461-36A4-6E85-CBD8-5FFC0B67FF34}"/>
                  </a:ext>
                </a:extLst>
              </p:cNvPr>
              <p:cNvSpPr/>
              <p:nvPr/>
            </p:nvSpPr>
            <p:spPr>
              <a:xfrm rot="8100000">
                <a:off x="796035" y="901958"/>
                <a:ext cx="156332" cy="156332"/>
              </a:xfrm>
              <a:prstGeom prst="teardrop">
                <a:avLst/>
              </a:prstGeom>
              <a:solidFill>
                <a:srgbClr val="009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21" name="Teardrop 20">
                <a:extLst>
                  <a:ext uri="{FF2B5EF4-FFF2-40B4-BE49-F238E27FC236}">
                    <a16:creationId xmlns:a16="http://schemas.microsoft.com/office/drawing/2014/main" id="{9F107D97-6ED6-5EDE-D375-BB4BA14399EC}"/>
                  </a:ext>
                </a:extLst>
              </p:cNvPr>
              <p:cNvSpPr/>
              <p:nvPr/>
            </p:nvSpPr>
            <p:spPr>
              <a:xfrm rot="8100000">
                <a:off x="652351" y="1640087"/>
                <a:ext cx="156332" cy="156332"/>
              </a:xfrm>
              <a:prstGeom prst="teardrop">
                <a:avLst/>
              </a:prstGeom>
              <a:solidFill>
                <a:srgbClr val="009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22" name="Teardrop 21">
                <a:extLst>
                  <a:ext uri="{FF2B5EF4-FFF2-40B4-BE49-F238E27FC236}">
                    <a16:creationId xmlns:a16="http://schemas.microsoft.com/office/drawing/2014/main" id="{404A07CC-33A7-981F-48C7-B6BC2AE0048D}"/>
                  </a:ext>
                </a:extLst>
              </p:cNvPr>
              <p:cNvSpPr/>
              <p:nvPr/>
            </p:nvSpPr>
            <p:spPr>
              <a:xfrm rot="8100000">
                <a:off x="536184" y="1792870"/>
                <a:ext cx="156332" cy="156332"/>
              </a:xfrm>
              <a:prstGeom prst="teardrop">
                <a:avLst/>
              </a:prstGeom>
              <a:solidFill>
                <a:srgbClr val="009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23" name="Teardrop 22">
                <a:extLst>
                  <a:ext uri="{FF2B5EF4-FFF2-40B4-BE49-F238E27FC236}">
                    <a16:creationId xmlns:a16="http://schemas.microsoft.com/office/drawing/2014/main" id="{B03096F2-DA52-0DB1-3344-3D03ABC84A7C}"/>
                  </a:ext>
                </a:extLst>
              </p:cNvPr>
              <p:cNvSpPr/>
              <p:nvPr/>
            </p:nvSpPr>
            <p:spPr>
              <a:xfrm rot="8100000">
                <a:off x="789475" y="2263869"/>
                <a:ext cx="156332" cy="156332"/>
              </a:xfrm>
              <a:prstGeom prst="teardrop">
                <a:avLst/>
              </a:prstGeom>
              <a:solidFill>
                <a:srgbClr val="009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grpSp>
        <p:sp>
          <p:nvSpPr>
            <p:cNvPr id="6" name="Teardrop 5">
              <a:extLst>
                <a:ext uri="{FF2B5EF4-FFF2-40B4-BE49-F238E27FC236}">
                  <a16:creationId xmlns:a16="http://schemas.microsoft.com/office/drawing/2014/main" id="{5ECDE269-34AB-6D76-F145-0EE1BDFF20A5}"/>
                </a:ext>
              </a:extLst>
            </p:cNvPr>
            <p:cNvSpPr/>
            <p:nvPr/>
          </p:nvSpPr>
          <p:spPr>
            <a:xfrm>
              <a:off x="134011" y="3302280"/>
              <a:ext cx="307434" cy="319400"/>
            </a:xfrm>
            <a:prstGeom prst="teardrop">
              <a:avLst/>
            </a:prstGeom>
            <a:solidFill>
              <a:srgbClr val="4A6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F0B10B7-9D47-FF3A-9E46-7D0D9B3EDE03}"/>
                </a:ext>
              </a:extLst>
            </p:cNvPr>
            <p:cNvSpPr txBox="1"/>
            <p:nvPr/>
          </p:nvSpPr>
          <p:spPr>
            <a:xfrm>
              <a:off x="459408" y="3223950"/>
              <a:ext cx="1622190" cy="56913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100" b="0" i="0" u="none" strike="noStrike" kern="1200" cap="none" spc="0" normalizeH="0" baseline="0" noProof="0">
                  <a:ln>
                    <a:noFill/>
                  </a:ln>
                  <a:solidFill>
                    <a:prstClr val="black"/>
                  </a:solidFill>
                  <a:effectLst/>
                  <a:uLnTx/>
                  <a:uFillTx/>
                  <a:latin typeface="Montserrat"/>
                  <a:ea typeface="Helvetica Light" charset="0"/>
                  <a:cs typeface="Arial"/>
                </a:rPr>
                <a:t>Stoel Rives Attorneys</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1100" b="0" i="0" u="none" strike="noStrike" kern="1200" cap="none" spc="0" normalizeH="0" baseline="0" noProof="0">
                  <a:ln>
                    <a:noFill/>
                  </a:ln>
                  <a:solidFill>
                    <a:prstClr val="black"/>
                  </a:solidFill>
                  <a:effectLst/>
                  <a:uLnTx/>
                  <a:uFillTx/>
                  <a:latin typeface="Montserrat"/>
                  <a:ea typeface="Helvetica Light" charset="0"/>
                  <a:cs typeface="Arial"/>
                </a:rPr>
                <a:t>Are Licensed to Practice in 29 states</a:t>
              </a:r>
            </a:p>
          </p:txBody>
        </p:sp>
      </p:grpSp>
      <p:sp>
        <p:nvSpPr>
          <p:cNvPr id="101" name="TextBox 100">
            <a:extLst>
              <a:ext uri="{FF2B5EF4-FFF2-40B4-BE49-F238E27FC236}">
                <a16:creationId xmlns:a16="http://schemas.microsoft.com/office/drawing/2014/main" id="{1C05AFC5-7D92-1DD4-5D23-461EDDC67263}"/>
              </a:ext>
            </a:extLst>
          </p:cNvPr>
          <p:cNvSpPr txBox="1"/>
          <p:nvPr userDrawn="1"/>
        </p:nvSpPr>
        <p:spPr>
          <a:xfrm>
            <a:off x="3172968" y="640080"/>
            <a:ext cx="702027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3000" b="0" i="0" u="none" strike="noStrike" kern="1200" cap="none" spc="0" normalizeH="0" baseline="0" noProof="0">
                <a:ln>
                  <a:noFill/>
                </a:ln>
                <a:solidFill>
                  <a:srgbClr val="496A8B"/>
                </a:solidFill>
                <a:effectLst/>
                <a:uLnTx/>
                <a:uFillTx/>
                <a:latin typeface="Montserrat" panose="00000500000000000000" pitchFamily="2" charset="0"/>
                <a:ea typeface="+mn-ea"/>
                <a:cs typeface="+mn-cs"/>
              </a:rPr>
              <a:t>Our U.S. Geographic Scope</a:t>
            </a:r>
          </a:p>
        </p:txBody>
      </p:sp>
      <p:sp>
        <p:nvSpPr>
          <p:cNvPr id="102" name="Subtitle 2">
            <a:extLst>
              <a:ext uri="{FF2B5EF4-FFF2-40B4-BE49-F238E27FC236}">
                <a16:creationId xmlns:a16="http://schemas.microsoft.com/office/drawing/2014/main" id="{5E54E9E8-1076-00DF-320F-7B2E6FC91D84}"/>
              </a:ext>
            </a:extLst>
          </p:cNvPr>
          <p:cNvSpPr txBox="1"/>
          <p:nvPr userDrawn="1"/>
        </p:nvSpPr>
        <p:spPr>
          <a:xfrm>
            <a:off x="8510979" y="5806440"/>
            <a:ext cx="2940288" cy="3644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sz="400" b="0" i="1" u="none" strike="noStrike" kern="1200" cap="none" spc="0" normalizeH="0" baseline="0" noProof="0">
                <a:ln>
                  <a:noFill/>
                </a:ln>
                <a:solidFill>
                  <a:prstClr val="white">
                    <a:lumMod val="65000"/>
                  </a:prstClr>
                </a:solidFill>
                <a:effectLst/>
                <a:uLnTx/>
                <a:uFillTx/>
                <a:latin typeface="Montserrat" panose="00000500000000000000" pitchFamily="2" charset="0"/>
                <a:ea typeface="+mn-ea"/>
                <a:cs typeface="+mn-cs"/>
              </a:rPr>
              <a:t>Mar23</a:t>
            </a:r>
          </a:p>
        </p:txBody>
      </p:sp>
      <p:sp>
        <p:nvSpPr>
          <p:cNvPr id="104" name="TextBox 2">
            <a:extLst>
              <a:ext uri="{FF2B5EF4-FFF2-40B4-BE49-F238E27FC236}">
                <a16:creationId xmlns:a16="http://schemas.microsoft.com/office/drawing/2014/main" id="{483B2EA0-58AF-247F-2800-ECF23E81813C}"/>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effectLst/>
                <a:latin typeface="Montserrat" panose="00000500000000000000" pitchFamily="2" charset="0"/>
                <a:ea typeface="Calibri" panose="020f0502020204030204" pitchFamily="34" charset="0"/>
              </a:rPr>
              <a:t>©Stoel Rives LLP</a:t>
            </a:r>
            <a:endParaRPr lang="en-US" sz="700">
              <a:latin typeface="Montserrat" panose="00000500000000000000" pitchFamily="2" charset="0"/>
            </a:endParaRPr>
          </a:p>
        </p:txBody>
      </p:sp>
      <p:sp>
        <p:nvSpPr>
          <p:cNvPr id="105" name="Slide Number Placeholder 5">
            <a:extLst>
              <a:ext uri="{FF2B5EF4-FFF2-40B4-BE49-F238E27FC236}">
                <a16:creationId xmlns:a16="http://schemas.microsoft.com/office/drawing/2014/main" id="{129BEC89-51BA-2F08-4B02-994661E543D7}"/>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tx1"/>
                </a:solidFill>
                <a:latin typeface="Montserrat" panose="00000500000000000000" pitchFamily="2" charset="0"/>
              </a:defRPr>
            </a:lvl1pPr>
          </a:lstStyle>
          <a:p>
            <a:fld id="{EE6CD25B-82AB-4879-BA54-221C2B9DC0E8}" type="slidenum">
              <a:rPr lang="en-US" smtClean="0"/>
              <a:t>‹#›</a:t>
            </a:fld>
            <a:endParaRPr lang="en-US"/>
          </a:p>
        </p:txBody>
      </p:sp>
    </p:spTree>
    <p:extLst>
      <p:ext uri="{BB962C8B-B14F-4D97-AF65-F5344CB8AC3E}">
        <p14:creationId xmlns:p14="http://schemas.microsoft.com/office/powerpoint/2010/main" val="346472783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Firm Overview - Terralex">
    <p:spTree>
      <p:nvGrpSpPr>
        <p:cNvPr id="1" name=""/>
        <p:cNvGrpSpPr/>
        <p:nvPr/>
      </p:nvGrpSpPr>
      <p:grpSpPr>
        <a:xfrm>
          <a:off x="0" y="0"/>
          <a:ext cx="0" cy="0"/>
        </a:xfrm>
      </p:grpSpPr>
      <p:pic>
        <p:nvPicPr>
          <p:cNvPr id="14" name="Picture 13" descr="A picture containing drawing, food&#10;&#10;Description automatically generated">
            <a:extLst>
              <a:ext uri="{FF2B5EF4-FFF2-40B4-BE49-F238E27FC236}">
                <a16:creationId xmlns:a16="http://schemas.microsoft.com/office/drawing/2014/main" id="{CADE9401-2D3A-FC9F-5C2B-EC47B396B26C}"/>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403064" y="334385"/>
            <a:ext cx="1997236" cy="404066"/>
          </a:xfrm>
          <a:prstGeom prst="rect">
            <a:avLst/>
          </a:prstGeom>
        </p:spPr>
      </p:pic>
      <p:sp>
        <p:nvSpPr>
          <p:cNvPr id="5" name="Rectangle 4">
            <a:extLst>
              <a:ext uri="{FF2B5EF4-FFF2-40B4-BE49-F238E27FC236}">
                <a16:creationId xmlns:a16="http://schemas.microsoft.com/office/drawing/2014/main" id="{75867070-F79C-0F8F-6179-8766DEDA699F}"/>
              </a:ext>
            </a:extLst>
          </p:cNvPr>
          <p:cNvSpPr/>
          <p:nvPr userDrawn="1"/>
        </p:nvSpPr>
        <p:spPr>
          <a:xfrm>
            <a:off x="1183128" y="1348589"/>
            <a:ext cx="9875520" cy="21566"/>
          </a:xfrm>
          <a:prstGeom prst="rect">
            <a:avLst/>
          </a:prstGeom>
          <a:solidFill>
            <a:srgbClr val="009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1D85820-7E04-67A3-774B-A869C1AA06EF}"/>
              </a:ext>
            </a:extLst>
          </p:cNvPr>
          <p:cNvSpPr txBox="1"/>
          <p:nvPr userDrawn="1"/>
        </p:nvSpPr>
        <p:spPr>
          <a:xfrm>
            <a:off x="2651760" y="681486"/>
            <a:ext cx="689753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3000" b="0" i="0" u="none" strike="noStrike" kern="1200" cap="none" spc="0" normalizeH="0" baseline="0" noProof="0">
                <a:ln>
                  <a:noFill/>
                </a:ln>
                <a:solidFill>
                  <a:srgbClr val="496A8B"/>
                </a:solidFill>
                <a:effectLst/>
                <a:uLnTx/>
                <a:uFillTx/>
                <a:latin typeface="Montserrat" panose="00000500000000000000" pitchFamily="2" charset="0"/>
                <a:ea typeface="+mn-ea"/>
                <a:cs typeface="+mn-cs"/>
              </a:rPr>
              <a:t>TerraLex Affiliation</a:t>
            </a:r>
          </a:p>
        </p:txBody>
      </p:sp>
      <p:sp>
        <p:nvSpPr>
          <p:cNvPr id="6" name="TextBox 5">
            <a:extLst>
              <a:ext uri="{FF2B5EF4-FFF2-40B4-BE49-F238E27FC236}">
                <a16:creationId xmlns:a16="http://schemas.microsoft.com/office/drawing/2014/main" id="{770C7005-651A-2B69-62A1-F825F65702F9}"/>
              </a:ext>
            </a:extLst>
          </p:cNvPr>
          <p:cNvSpPr txBox="1"/>
          <p:nvPr userDrawn="1"/>
        </p:nvSpPr>
        <p:spPr>
          <a:xfrm>
            <a:off x="1183128" y="1773959"/>
            <a:ext cx="9875520" cy="3424912"/>
          </a:xfrm>
          <a:prstGeom prst="rect">
            <a:avLst/>
          </a:prstGeom>
          <a:noFill/>
        </p:spPr>
        <p:txBody>
          <a:bodyPr wrap="square" rtlCol="0">
            <a:spAutoFit/>
          </a:body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en-US" sz="1800" b="0" i="0" u="none" strike="noStrike" kern="1200" cap="none" spc="0" normalizeH="0" baseline="0" noProof="0">
                <a:ln>
                  <a:noFill/>
                </a:ln>
                <a:solidFill>
                  <a:srgbClr val="3B3838"/>
                </a:solidFill>
                <a:effectLst/>
                <a:uLnTx/>
                <a:uFillTx/>
                <a:latin typeface="Montserrat" panose="00000500000000000000" pitchFamily="2" charset="0"/>
                <a:ea typeface="+mn-ea"/>
                <a:cs typeface="+mn-cs"/>
              </a:rPr>
              <a:t>Stoel Rives is a member of TerraLex</a:t>
            </a:r>
            <a:r>
              <a:rPr kumimoji="0" lang="en-US" sz="1800" b="0" i="0" u="none" strike="noStrike" kern="1200" cap="none" spc="0" normalizeH="0" baseline="30000" noProof="0">
                <a:ln>
                  <a:noFill/>
                </a:ln>
                <a:solidFill>
                  <a:srgbClr val="3B3838"/>
                </a:solidFill>
                <a:effectLst/>
                <a:uLnTx/>
                <a:uFillTx/>
                <a:latin typeface="Montserrat" panose="00000500000000000000" pitchFamily="2" charset="0"/>
                <a:ea typeface="+mn-ea"/>
                <a:cs typeface="+mn-cs"/>
              </a:rPr>
              <a:t>®</a:t>
            </a:r>
            <a:r>
              <a:rPr kumimoji="0" lang="en-US" sz="1800" b="0" i="0" u="none" strike="noStrike" kern="1200" cap="none" spc="0" normalizeH="0" baseline="0" noProof="0">
                <a:ln>
                  <a:noFill/>
                </a:ln>
                <a:solidFill>
                  <a:srgbClr val="3B3838"/>
                </a:solidFill>
                <a:effectLst/>
                <a:uLnTx/>
                <a:uFillTx/>
                <a:latin typeface="Montserrat" panose="00000500000000000000" pitchFamily="2" charset="0"/>
                <a:ea typeface="+mn-ea"/>
                <a:cs typeface="+mn-cs"/>
              </a:rPr>
              <a:t>, which allows our clients to access a worldwide network of 22,000 attorneys in more than 115 countries. Membership is by invitation only and involves an annual review process to ensure each jurisdiction is represented by a high-quality law firm vetted to meet TerraLex’s strict professional standards.  Through TerraLex, we can guide clients through the challenges of global business while leveraging local connections and expertise. With 27 Practice Groups and Industry Sector Teams, TerraLex is dedicated to bringing the latest in thought leadership and business acumen to the global client community. </a:t>
            </a:r>
          </a:p>
          <a:p>
            <a:pPr marL="0" marR="0" lvl="0" indent="0" algn="ctr" defTabSz="914400" rtl="0" eaLnBrk="1" fontAlgn="auto" latinLnBrk="0" hangingPunct="1">
              <a:lnSpc>
                <a:spcPct val="110000"/>
              </a:lnSpc>
              <a:spcBef>
                <a:spcPct val="0"/>
              </a:spcBef>
              <a:spcAft>
                <a:spcPct val="0"/>
              </a:spcAft>
              <a:buClrTx/>
              <a:buSzTx/>
              <a:buFontTx/>
              <a:buNone/>
              <a:defRPr/>
            </a:pPr>
            <a:endParaRPr kumimoji="0" lang="en-US" sz="1800" b="0" i="0" u="none" strike="noStrike" kern="1200" cap="none" spc="0" normalizeH="0" baseline="0" noProof="0">
              <a:ln>
                <a:noFill/>
              </a:ln>
              <a:solidFill>
                <a:srgbClr val="3B3838"/>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110000"/>
              </a:lnSpc>
              <a:spcBef>
                <a:spcPct val="0"/>
              </a:spcBef>
              <a:spcAft>
                <a:spcPct val="0"/>
              </a:spcAft>
              <a:buClrTx/>
              <a:buSzTx/>
              <a:buFontTx/>
              <a:buNone/>
              <a:defRPr/>
            </a:pPr>
            <a:r>
              <a:rPr kumimoji="0" lang="en-US" sz="1800" b="0" i="0" u="none" strike="noStrike" kern="1200" cap="none" spc="0" normalizeH="0" baseline="0" noProof="0">
                <a:ln>
                  <a:noFill/>
                </a:ln>
                <a:solidFill>
                  <a:srgbClr val="3B3838"/>
                </a:solidFill>
                <a:effectLst/>
                <a:uLnTx/>
                <a:uFillTx/>
                <a:latin typeface="Montserrat" panose="00000500000000000000" pitchFamily="2" charset="0"/>
                <a:ea typeface="+mn-ea"/>
                <a:cs typeface="+mn-cs"/>
              </a:rPr>
              <a:t>Stoel Rives represents TerraLex® in three states (Alaska, Oregon, and Washington).</a:t>
            </a:r>
          </a:p>
          <a:p>
            <a:pPr marL="0" marR="0" lvl="0" indent="0" algn="l" defTabSz="914400" rtl="0" eaLnBrk="1" fontAlgn="auto" latinLnBrk="0" hangingPunct="1">
              <a:lnSpc>
                <a:spcPct val="11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ontserrat" panose="00000500000000000000" pitchFamily="2" charset="0"/>
              <a:ea typeface="+mn-ea"/>
              <a:cs typeface="+mn-cs"/>
            </a:endParaRPr>
          </a:p>
        </p:txBody>
      </p:sp>
      <p:pic>
        <p:nvPicPr>
          <p:cNvPr id="8" name="Picture 7" descr="Text, logo&#10;&#10;Description automatically generated">
            <a:extLst>
              <a:ext uri="{FF2B5EF4-FFF2-40B4-BE49-F238E27FC236}">
                <a16:creationId xmlns:a16="http://schemas.microsoft.com/office/drawing/2014/main" id="{EC2CF677-5D8B-45BD-0D48-FC6D90FE1F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7926" y="97978"/>
            <a:ext cx="2158749" cy="846807"/>
          </a:xfrm>
          <a:prstGeom prst="rect">
            <a:avLst/>
          </a:prstGeom>
        </p:spPr>
      </p:pic>
      <p:sp>
        <p:nvSpPr>
          <p:cNvPr id="9" name="TextBox 2">
            <a:extLst>
              <a:ext uri="{FF2B5EF4-FFF2-40B4-BE49-F238E27FC236}">
                <a16:creationId xmlns:a16="http://schemas.microsoft.com/office/drawing/2014/main" id="{685AAD9D-4C9A-4570-B2B6-638D12DEB88F}"/>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effectLst/>
                <a:latin typeface="Montserrat" panose="00000500000000000000" pitchFamily="2" charset="0"/>
                <a:ea typeface="Calibri" panose="020f0502020204030204" pitchFamily="34" charset="0"/>
              </a:rPr>
              <a:t>©Stoel Rives LLP</a:t>
            </a:r>
            <a:endParaRPr lang="en-US" sz="700">
              <a:latin typeface="Montserrat" panose="00000500000000000000" pitchFamily="2" charset="0"/>
            </a:endParaRPr>
          </a:p>
        </p:txBody>
      </p:sp>
      <p:sp>
        <p:nvSpPr>
          <p:cNvPr id="10" name="Slide Number Placeholder 5">
            <a:extLst>
              <a:ext uri="{FF2B5EF4-FFF2-40B4-BE49-F238E27FC236}">
                <a16:creationId xmlns:a16="http://schemas.microsoft.com/office/drawing/2014/main" id="{87D41132-8DB6-9959-491C-4C20B54CC378}"/>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tx1"/>
                </a:solidFill>
                <a:latin typeface="Montserrat" panose="00000500000000000000" pitchFamily="2" charset="0"/>
              </a:defRPr>
            </a:lvl1pPr>
          </a:lstStyle>
          <a:p>
            <a:fld id="{EE6CD25B-82AB-4879-BA54-221C2B9DC0E8}" type="slidenum">
              <a:rPr lang="en-US" smtClean="0"/>
              <a:t>‹#›</a:t>
            </a:fld>
            <a:endParaRPr lang="en-US"/>
          </a:p>
        </p:txBody>
      </p:sp>
    </p:spTree>
    <p:extLst>
      <p:ext uri="{BB962C8B-B14F-4D97-AF65-F5344CB8AC3E}">
        <p14:creationId xmlns:p14="http://schemas.microsoft.com/office/powerpoint/2010/main" val="182449583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Firm Overview - Accolades">
    <p:bg>
      <p:bgPr>
        <a:solidFill>
          <a:srgbClr val="496D8F"/>
        </a:solidFill>
        <a:effectLst/>
      </p:bgPr>
    </p:bg>
    <p:spTree>
      <p:nvGrpSpPr>
        <p:cNvPr id="1" name=""/>
        <p:cNvGrpSpPr/>
        <p:nvPr/>
      </p:nvGrpSpPr>
      <p:grpSpPr>
        <a:xfrm>
          <a:off x="0" y="0"/>
          <a:ext cx="0" cy="0"/>
        </a:xfrm>
      </p:grpSpPr>
      <p:sp>
        <p:nvSpPr>
          <p:cNvPr id="4" name="Rectangle 3">
            <a:extLst>
              <a:ext uri="{FF2B5EF4-FFF2-40B4-BE49-F238E27FC236}">
                <a16:creationId xmlns:a16="http://schemas.microsoft.com/office/drawing/2014/main" id="{D93CE711-EBF6-743B-63F9-278BDE992821}"/>
              </a:ext>
            </a:extLst>
          </p:cNvPr>
          <p:cNvSpPr/>
          <p:nvPr userDrawn="1"/>
        </p:nvSpPr>
        <p:spPr bwMode="ltGray">
          <a:xfrm>
            <a:off x="0" y="-1485"/>
            <a:ext cx="12192000" cy="3429001"/>
          </a:xfrm>
          <a:prstGeom prst="rect">
            <a:avLst/>
          </a:prstGeom>
          <a:solidFill>
            <a:srgbClr val="EFE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lide Number Placeholder 27">
            <a:extLst>
              <a:ext uri="{FF2B5EF4-FFF2-40B4-BE49-F238E27FC236}">
                <a16:creationId xmlns:a16="http://schemas.microsoft.com/office/drawing/2014/main" id="{026B8CFF-AF8B-03FD-807A-C610B325F08B}"/>
              </a:ext>
            </a:extLst>
          </p:cNvPr>
          <p:cNvSpPr txBox="1"/>
          <p:nvPr userDrawn="1"/>
        </p:nvSpPr>
        <p:spPr>
          <a:xfrm>
            <a:off x="9175955" y="63071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8" name="TextBox 2">
            <a:extLst>
              <a:ext uri="{FF2B5EF4-FFF2-40B4-BE49-F238E27FC236}">
                <a16:creationId xmlns:a16="http://schemas.microsoft.com/office/drawing/2014/main" id="{8D35A785-6380-C4F8-0680-43CF579313B4}"/>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solidFill>
                  <a:schemeClr val="bg1"/>
                </a:solidFill>
                <a:effectLst/>
                <a:latin typeface="Montserrat" panose="00000500000000000000" pitchFamily="2" charset="0"/>
                <a:ea typeface="Calibri" panose="020f0502020204030204" pitchFamily="34" charset="0"/>
              </a:rPr>
              <a:t>©Stoel Rives LLP</a:t>
            </a:r>
            <a:endParaRPr lang="en-US" sz="700">
              <a:solidFill>
                <a:schemeClr val="bg1"/>
              </a:solidFill>
              <a:latin typeface="Montserrat" panose="00000500000000000000" pitchFamily="2" charset="0"/>
            </a:endParaRPr>
          </a:p>
        </p:txBody>
      </p:sp>
      <p:sp>
        <p:nvSpPr>
          <p:cNvPr id="9" name="Slide Number Placeholder 5">
            <a:extLst>
              <a:ext uri="{FF2B5EF4-FFF2-40B4-BE49-F238E27FC236}">
                <a16:creationId xmlns:a16="http://schemas.microsoft.com/office/drawing/2014/main" id="{9C71440A-1268-EEEE-8D5B-2BEF8D624130}"/>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bg1"/>
                </a:solidFill>
                <a:latin typeface="Montserrat" panose="00000500000000000000" pitchFamily="2" charset="0"/>
              </a:defRPr>
            </a:lvl1pPr>
          </a:lstStyle>
          <a:p>
            <a:fld id="{EE6CD25B-82AB-4879-BA54-221C2B9DC0E8}" type="slidenum">
              <a:rPr lang="en-US" smtClean="0"/>
              <a:t>‹#›</a:t>
            </a:fld>
            <a:endParaRPr lang="en-US"/>
          </a:p>
        </p:txBody>
      </p:sp>
      <p:pic>
        <p:nvPicPr>
          <p:cNvPr id="14" name="Picture 13" descr="A picture containing drawing, food&#10;&#10;Description automatically generated">
            <a:extLst>
              <a:ext uri="{FF2B5EF4-FFF2-40B4-BE49-F238E27FC236}">
                <a16:creationId xmlns:a16="http://schemas.microsoft.com/office/drawing/2014/main" id="{CADE9401-2D3A-FC9F-5C2B-EC47B396B26C}"/>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403064" y="334385"/>
            <a:ext cx="1997236" cy="404066"/>
          </a:xfrm>
          <a:prstGeom prst="rect">
            <a:avLst/>
          </a:prstGeom>
        </p:spPr>
      </p:pic>
      <p:grpSp>
        <p:nvGrpSpPr>
          <p:cNvPr id="10" name="Group 9">
            <a:extLst>
              <a:ext uri="{FF2B5EF4-FFF2-40B4-BE49-F238E27FC236}">
                <a16:creationId xmlns:a16="http://schemas.microsoft.com/office/drawing/2014/main" id="{479F4FB1-70A8-FC7D-D20D-FE12C4A3E435}"/>
              </a:ext>
            </a:extLst>
          </p:cNvPr>
          <p:cNvGrpSpPr/>
          <p:nvPr userDrawn="1"/>
        </p:nvGrpSpPr>
        <p:grpSpPr>
          <a:xfrm>
            <a:off x="1425145" y="681486"/>
            <a:ext cx="9401351" cy="5937377"/>
            <a:chOff x="1425145" y="681486"/>
            <a:chExt cx="9401351" cy="5937377"/>
          </a:xfrm>
        </p:grpSpPr>
        <p:sp>
          <p:nvSpPr>
            <p:cNvPr id="12" name="TextBox 11">
              <a:extLst>
                <a:ext uri="{FF2B5EF4-FFF2-40B4-BE49-F238E27FC236}">
                  <a16:creationId xmlns:a16="http://schemas.microsoft.com/office/drawing/2014/main" id="{AF5C4B15-89C3-5028-B499-D32FDFFD7314}"/>
                </a:ext>
              </a:extLst>
            </p:cNvPr>
            <p:cNvSpPr txBox="1"/>
            <p:nvPr userDrawn="1"/>
          </p:nvSpPr>
          <p:spPr>
            <a:xfrm>
              <a:off x="2585865" y="681486"/>
              <a:ext cx="689753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3000" b="0" i="0" u="none" strike="noStrike" kern="1200" cap="none" spc="0" normalizeH="0" baseline="0" noProof="0">
                  <a:ln>
                    <a:noFill/>
                  </a:ln>
                  <a:solidFill>
                    <a:srgbClr val="496A8B"/>
                  </a:solidFill>
                  <a:effectLst/>
                  <a:uLnTx/>
                  <a:uFillTx/>
                  <a:latin typeface="Montserrat" panose="00000500000000000000" pitchFamily="2" charset="0"/>
                  <a:ea typeface="+mn-ea"/>
                  <a:cs typeface="+mn-cs"/>
                </a:rPr>
                <a:t>Recent Accolades</a:t>
              </a:r>
            </a:p>
          </p:txBody>
        </p:sp>
        <p:pic>
          <p:nvPicPr>
            <p:cNvPr id="16" name="Picture 15">
              <a:extLst>
                <a:ext uri="{FF2B5EF4-FFF2-40B4-BE49-F238E27FC236}">
                  <a16:creationId xmlns:a16="http://schemas.microsoft.com/office/drawing/2014/main" id="{280B5243-2F34-D331-05B3-40751134F5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218" y="1432754"/>
              <a:ext cx="1287474" cy="1505293"/>
            </a:xfrm>
            <a:prstGeom prst="rect">
              <a:avLst/>
            </a:prstGeom>
            <a:ln>
              <a:noFill/>
            </a:ln>
            <a:effectLst/>
            <a:scene3d>
              <a:camera prst="orthographicFront">
                <a:rot lat="0" lon="0" rev="0"/>
              </a:camera>
              <a:lightRig rig="contrasting" dir="t">
                <a:rot lat="0" lon="0" rev="1500000"/>
              </a:lightRig>
            </a:scene3d>
            <a:sp3d prstMaterial="metal">
              <a:bevelT w="88900" h="88900"/>
            </a:sp3d>
          </p:spPr>
        </p:pic>
        <p:sp>
          <p:nvSpPr>
            <p:cNvPr id="18" name="TextBox 17">
              <a:extLst>
                <a:ext uri="{FF2B5EF4-FFF2-40B4-BE49-F238E27FC236}">
                  <a16:creationId xmlns:a16="http://schemas.microsoft.com/office/drawing/2014/main" id="{E4672CC9-0D95-3251-FEA6-C45A2C4CA041}"/>
                </a:ext>
              </a:extLst>
            </p:cNvPr>
            <p:cNvSpPr txBox="1"/>
            <p:nvPr userDrawn="1"/>
          </p:nvSpPr>
          <p:spPr>
            <a:xfrm>
              <a:off x="1425145" y="3623619"/>
              <a:ext cx="3034559" cy="2995244"/>
            </a:xfrm>
            <a:prstGeom prst="rect">
              <a:avLst/>
            </a:prstGeom>
            <a:noFill/>
          </p:spPr>
          <p:txBody>
            <a:bodyPr wrap="square" rtlCol="0">
              <a:spAutoFit/>
            </a:bodyPr>
            <a:lstStyle/>
            <a:p>
              <a:pPr marL="228600" marR="0" lvl="0" indent="-228600" algn="l" defTabSz="914400" rtl="0" eaLnBrk="1" fontAlgn="auto" latinLnBrk="0" hangingPunct="1">
                <a:lnSpc>
                  <a:spcPct val="110000"/>
                </a:lnSpc>
                <a:spcBef>
                  <a:spcPts val="750"/>
                </a:spcBef>
                <a:spcAft>
                  <a:spcPct val="0"/>
                </a:spcAft>
                <a:buClrTx/>
                <a:buSzTx/>
                <a:buFont typeface="Arial"/>
                <a:buChar char="•"/>
                <a:defRPr/>
              </a:pPr>
              <a:r>
                <a:rPr kumimoji="0" lang="en-US" sz="1100" b="0" i="0" u="none" strike="noStrike" kern="1200" cap="none" spc="0" normalizeH="0" baseline="0" noProof="0">
                  <a:ln>
                    <a:noFill/>
                  </a:ln>
                  <a:solidFill>
                    <a:srgbClr val="FFFFFF"/>
                  </a:solidFill>
                  <a:effectLst/>
                  <a:uLnTx/>
                  <a:uFillTx/>
                  <a:latin typeface="Montserrat"/>
                  <a:ea typeface="+mn-lt"/>
                  <a:cs typeface="Calibri" panose="020f0502020204030204"/>
                </a:rPr>
                <a:t>Stoel Rives LLP continues to be recognized among the country’s top law firms in the </a:t>
              </a:r>
              <a:r>
                <a:rPr kumimoji="0" lang="en-US" sz="1100" b="0" i="1" u="none" strike="noStrike" kern="1200" cap="none" spc="0" normalizeH="0" baseline="0" noProof="0">
                  <a:ln>
                    <a:noFill/>
                  </a:ln>
                  <a:solidFill>
                    <a:srgbClr val="FFFFFF"/>
                  </a:solidFill>
                  <a:effectLst/>
                  <a:uLnTx/>
                  <a:uFillTx/>
                  <a:latin typeface="Montserrat"/>
                  <a:ea typeface="+mn-lt"/>
                  <a:cs typeface="Calibri" panose="020f0502020204030204"/>
                </a:rPr>
                <a:t>Chambers USA 2023 Guide</a:t>
              </a:r>
              <a:r>
                <a:rPr kumimoji="0" lang="en-US" sz="1100" b="0" i="0" u="none" strike="noStrike" kern="1200" cap="none" spc="0" normalizeH="0" baseline="0" noProof="0">
                  <a:ln>
                    <a:noFill/>
                  </a:ln>
                  <a:solidFill>
                    <a:srgbClr val="FFFFFF"/>
                  </a:solidFill>
                  <a:effectLst/>
                  <a:uLnTx/>
                  <a:uFillTx/>
                  <a:latin typeface="Montserrat"/>
                  <a:ea typeface="+mn-lt"/>
                  <a:cs typeface="Calibri" panose="020f0502020204030204"/>
                </a:rPr>
                <a:t>, with 84 attorneys and 35 practices across six states ranked for excellence</a:t>
              </a:r>
              <a:endParaRPr kumimoji="0" lang="en-US" sz="1100" b="0" i="0" u="none" strike="noStrike" kern="1200" cap="none" spc="0" normalizeH="0" baseline="0" noProof="0">
                <a:ln>
                  <a:noFill/>
                </a:ln>
                <a:solidFill>
                  <a:srgbClr val="FFFFFF"/>
                </a:solidFill>
                <a:effectLst/>
                <a:uLnTx/>
                <a:uFillTx/>
                <a:latin typeface="Montserrat" panose="00000500000000000000" pitchFamily="2" charset="0"/>
                <a:ea typeface="+mn-ea"/>
                <a:cs typeface="Calibri" panose="020f0502020204030204"/>
              </a:endParaRPr>
            </a:p>
            <a:p>
              <a:pPr marL="228600" marR="0" lvl="0" indent="-228600" algn="l" defTabSz="914400" rtl="0" eaLnBrk="1" fontAlgn="auto" latinLnBrk="0" hangingPunct="1">
                <a:lnSpc>
                  <a:spcPct val="110000"/>
                </a:lnSpc>
                <a:spcBef>
                  <a:spcPts val="750"/>
                </a:spcBef>
                <a:spcAft>
                  <a:spcPct val="0"/>
                </a:spcAft>
                <a:buClrTx/>
                <a:buSzTx/>
                <a:buFont typeface="Arial"/>
                <a:buChar char="•"/>
                <a:defRPr/>
              </a:pPr>
              <a:r>
                <a:rPr kumimoji="0" lang="en-US" sz="1100" b="0" i="0" u="none" strike="noStrike" kern="1200" cap="none" spc="0" normalizeH="0" baseline="0" noProof="0">
                  <a:ln>
                    <a:noFill/>
                  </a:ln>
                  <a:solidFill>
                    <a:srgbClr val="FFFFFF"/>
                  </a:solidFill>
                  <a:effectLst/>
                  <a:uLnTx/>
                  <a:uFillTx/>
                  <a:latin typeface="Montserrat"/>
                  <a:ea typeface="+mn-lt"/>
                  <a:cs typeface="Calibri" panose="020f0502020204030204"/>
                </a:rPr>
                <a:t>3 practices are ranked at the national level</a:t>
              </a:r>
            </a:p>
            <a:p>
              <a:pPr marL="228600" marR="0" lvl="0" indent="-228600" algn="l" defTabSz="914400" rtl="0" eaLnBrk="1" fontAlgn="auto" latinLnBrk="0" hangingPunct="1">
                <a:lnSpc>
                  <a:spcPct val="110000"/>
                </a:lnSpc>
                <a:spcBef>
                  <a:spcPts val="750"/>
                </a:spcBef>
                <a:spcAft>
                  <a:spcPct val="0"/>
                </a:spcAft>
                <a:buClrTx/>
                <a:buSzTx/>
                <a:buFont typeface="Arial"/>
                <a:buChar char="•"/>
                <a:defRPr/>
              </a:pPr>
              <a:r>
                <a:rPr kumimoji="0" lang="en-US" sz="1100" b="0" i="0" u="none" strike="noStrike" kern="1200" cap="none" spc="0" normalizeH="0" baseline="0" noProof="0">
                  <a:ln>
                    <a:noFill/>
                  </a:ln>
                  <a:solidFill>
                    <a:srgbClr val="FFFFFF"/>
                  </a:solidFill>
                  <a:effectLst/>
                  <a:uLnTx/>
                  <a:uFillTx/>
                  <a:latin typeface="Montserrat"/>
                  <a:ea typeface="+mn-lt"/>
                  <a:cs typeface="Calibri" panose="020f0502020204030204"/>
                </a:rPr>
                <a:t>More than a quarter of Stoel Rives attorneys are now recognized by Chambers</a:t>
              </a:r>
            </a:p>
            <a:p>
              <a:pPr marL="228600" marR="0" lvl="0" indent="-228600" algn="l" defTabSz="914400" rtl="0" eaLnBrk="1" fontAlgn="auto" latinLnBrk="0" hangingPunct="1">
                <a:lnSpc>
                  <a:spcPct val="110000"/>
                </a:lnSpc>
                <a:spcBef>
                  <a:spcPts val="750"/>
                </a:spcBef>
                <a:spcAft>
                  <a:spcPct val="0"/>
                </a:spcAft>
                <a:buClrTx/>
                <a:buSzTx/>
                <a:buFont typeface="Arial"/>
                <a:buChar char="•"/>
                <a:defRPr/>
              </a:pPr>
              <a:r>
                <a:rPr kumimoji="0" lang="en-US" sz="1100" b="0" i="0" u="none" strike="noStrike" kern="1200" cap="none" spc="0" normalizeH="0" baseline="0" noProof="0">
                  <a:ln>
                    <a:noFill/>
                  </a:ln>
                  <a:solidFill>
                    <a:srgbClr val="FFFFFF"/>
                  </a:solidFill>
                  <a:effectLst/>
                  <a:uLnTx/>
                  <a:uFillTx/>
                  <a:latin typeface="Montserrat"/>
                  <a:ea typeface="+mn-lt"/>
                  <a:cs typeface="Calibri" panose="020f0502020204030204"/>
                </a:rPr>
                <a:t>17 practice teams and 20 attorneys were designated Band 1, the highest ranking given by Chambers</a:t>
              </a:r>
              <a:endParaRPr kumimoji="0" lang="en-US" sz="1100" b="0" i="0" u="none" strike="noStrike" kern="1200" cap="none" spc="0" normalizeH="0" baseline="0" noProof="0">
                <a:ln>
                  <a:noFill/>
                </a:ln>
                <a:solidFill>
                  <a:srgbClr val="FFFFFF"/>
                </a:solidFill>
                <a:effectLst/>
                <a:uLnTx/>
                <a:uFillTx/>
                <a:latin typeface="Montserrat"/>
                <a:ea typeface="Calibri"/>
                <a:cs typeface="Calibri" panose="020f0502020204030204"/>
              </a:endParaRPr>
            </a:p>
          </p:txBody>
        </p:sp>
        <p:sp>
          <p:nvSpPr>
            <p:cNvPr id="20" name="TextBox 19">
              <a:extLst>
                <a:ext uri="{FF2B5EF4-FFF2-40B4-BE49-F238E27FC236}">
                  <a16:creationId xmlns:a16="http://schemas.microsoft.com/office/drawing/2014/main" id="{91BE7FF2-CEC9-82E7-6A96-A85413A537B6}"/>
                </a:ext>
              </a:extLst>
            </p:cNvPr>
            <p:cNvSpPr txBox="1"/>
            <p:nvPr userDrawn="1"/>
          </p:nvSpPr>
          <p:spPr>
            <a:xfrm>
              <a:off x="4764023" y="3623619"/>
              <a:ext cx="2877102" cy="2706447"/>
            </a:xfrm>
            <a:prstGeom prst="rect">
              <a:avLst/>
            </a:prstGeom>
            <a:noFill/>
          </p:spPr>
          <p:txBody>
            <a:bodyPr wrap="square" rtlCol="0">
              <a:spAutoFit/>
            </a:bodyPr>
            <a:lstStyle/>
            <a:p>
              <a:pPr marL="228600" marR="0" lvl="0" indent="-228600" algn="l" defTabSz="914400" rtl="0" eaLnBrk="1" fontAlgn="auto" latinLnBrk="0" hangingPunct="1">
                <a:lnSpc>
                  <a:spcPct val="110000"/>
                </a:lnSpc>
                <a:spcBef>
                  <a:spcPts val="750"/>
                </a:spcBef>
                <a:spcAft>
                  <a:spcPct val="0"/>
                </a:spcAft>
                <a:buClrTx/>
                <a:buSzTx/>
                <a:buFont typeface="Arial" panose="020b0604020202020204" pitchFamily="34" charset="0"/>
                <a:buChar char="•"/>
                <a:defRPr/>
              </a:pPr>
              <a:r>
                <a:rPr kumimoji="0" lang="en-US" sz="1100" b="0" i="0" u="none" strike="noStrike" kern="1200" cap="none" spc="0" normalizeH="0" baseline="0" noProof="0">
                  <a:ln>
                    <a:noFill/>
                  </a:ln>
                  <a:solidFill>
                    <a:prstClr val="white"/>
                  </a:solidFill>
                  <a:effectLst/>
                  <a:uLnTx/>
                  <a:uFillTx/>
                  <a:latin typeface="Montserrat"/>
                  <a:ea typeface="+mn-lt"/>
                  <a:cs typeface="Calibri" panose="020f0502020204030204"/>
                </a:rPr>
                <a:t>Nine Stoel Rives Attorneys Selected as 2024 </a:t>
              </a:r>
              <a:r>
                <a:rPr kumimoji="0" lang="en-US" sz="1100" b="0" i="1" u="none" strike="noStrike" kern="1200" cap="none" spc="0" normalizeH="0" baseline="0" noProof="0">
                  <a:ln>
                    <a:noFill/>
                  </a:ln>
                  <a:solidFill>
                    <a:prstClr val="white"/>
                  </a:solidFill>
                  <a:effectLst/>
                  <a:uLnTx/>
                  <a:uFillTx/>
                  <a:latin typeface="Montserrat"/>
                  <a:ea typeface="+mn-lt"/>
                  <a:cs typeface="Calibri" panose="020f0502020204030204"/>
                </a:rPr>
                <a:t>Best Lawyers</a:t>
              </a:r>
              <a:r>
                <a:rPr kumimoji="0" lang="en-US" sz="1100" b="0" i="0" u="none" strike="noStrike" kern="1200" cap="none" spc="0" normalizeH="0" baseline="0" noProof="0">
                  <a:ln>
                    <a:noFill/>
                  </a:ln>
                  <a:solidFill>
                    <a:prstClr val="white"/>
                  </a:solidFill>
                  <a:effectLst/>
                  <a:uLnTx/>
                  <a:uFillTx/>
                  <a:latin typeface="Montserrat"/>
                  <a:ea typeface="+mn-lt"/>
                  <a:cs typeface="Calibri" panose="020f0502020204030204"/>
                </a:rPr>
                <a:t>® “Attorney of the Year” </a:t>
              </a:r>
              <a:br>
                <a:rPr kumimoji="0" lang="en-US" sz="1100" b="0" i="0" u="none" strike="noStrike" kern="1200" cap="none" spc="0" normalizeH="0" baseline="0" noProof="0">
                  <a:ln>
                    <a:noFill/>
                  </a:ln>
                  <a:solidFill>
                    <a:prstClr val="white"/>
                  </a:solidFill>
                  <a:effectLst/>
                  <a:uLnTx/>
                  <a:uFillTx/>
                  <a:latin typeface="Montserrat"/>
                  <a:ea typeface="+mn-lt"/>
                  <a:cs typeface="Calibri" panose="020f0502020204030204"/>
                </a:rPr>
              </a:br>
              <a:r>
                <a:rPr kumimoji="0" lang="en-US" sz="1100" b="0" i="0" u="none" strike="noStrike" kern="1200" cap="none" spc="0" normalizeH="0" baseline="0" noProof="0">
                  <a:ln>
                    <a:noFill/>
                  </a:ln>
                  <a:solidFill>
                    <a:prstClr val="white"/>
                  </a:solidFill>
                  <a:effectLst/>
                  <a:uLnTx/>
                  <a:uFillTx/>
                  <a:latin typeface="Montserrat"/>
                  <a:ea typeface="+mn-lt"/>
                  <a:cs typeface="Calibri" panose="020f0502020204030204"/>
                </a:rPr>
                <a:t>in 12 different practice and market combinations</a:t>
              </a:r>
            </a:p>
            <a:p>
              <a:pPr marL="228600" marR="0" lvl="0" indent="-228600" algn="l" defTabSz="914400" rtl="0" eaLnBrk="1" fontAlgn="auto" latinLnBrk="0" hangingPunct="1">
                <a:lnSpc>
                  <a:spcPct val="110000"/>
                </a:lnSpc>
                <a:spcBef>
                  <a:spcPts val="750"/>
                </a:spcBef>
                <a:spcAft>
                  <a:spcPct val="0"/>
                </a:spcAft>
                <a:buClrTx/>
                <a:buSzTx/>
                <a:buFont typeface="Arial"/>
                <a:buChar char="•"/>
                <a:defRPr/>
              </a:pPr>
              <a:r>
                <a:rPr kumimoji="0" lang="en-US" sz="1100" b="0" i="0" u="none" strike="noStrike" kern="1200" cap="none" spc="0" normalizeH="0" baseline="0" noProof="0">
                  <a:ln>
                    <a:noFill/>
                  </a:ln>
                  <a:solidFill>
                    <a:prstClr val="white"/>
                  </a:solidFill>
                  <a:effectLst/>
                  <a:uLnTx/>
                  <a:uFillTx/>
                  <a:latin typeface="Montserrat"/>
                  <a:ea typeface="+mn-lt"/>
                  <a:cs typeface="Calibri" panose="020f0502020204030204"/>
                </a:rPr>
                <a:t>168 Stoel Rives attorneys were </a:t>
              </a:r>
              <a:br>
                <a:rPr kumimoji="0" lang="en-US" sz="1100" b="0" i="0" u="none" strike="noStrike" kern="1200" cap="none" spc="0" normalizeH="0" baseline="0" noProof="0">
                  <a:ln>
                    <a:noFill/>
                  </a:ln>
                  <a:solidFill>
                    <a:prstClr val="white"/>
                  </a:solidFill>
                  <a:effectLst/>
                  <a:uLnTx/>
                  <a:uFillTx/>
                  <a:latin typeface="Montserrat"/>
                  <a:ea typeface="+mn-lt"/>
                  <a:cs typeface="Calibri" panose="020f0502020204030204"/>
                </a:rPr>
              </a:br>
              <a:r>
                <a:rPr kumimoji="0" lang="en-US" sz="1100" b="0" i="0" u="none" strike="noStrike" kern="1200" cap="none" spc="0" normalizeH="0" baseline="0" noProof="0">
                  <a:ln>
                    <a:noFill/>
                  </a:ln>
                  <a:solidFill>
                    <a:prstClr val="white"/>
                  </a:solidFill>
                  <a:effectLst/>
                  <a:uLnTx/>
                  <a:uFillTx/>
                  <a:latin typeface="Montserrat"/>
                  <a:ea typeface="+mn-lt"/>
                  <a:cs typeface="Calibri" panose="020f0502020204030204"/>
                </a:rPr>
                <a:t>named to the </a:t>
              </a:r>
              <a:r>
                <a:rPr kumimoji="0" lang="en-US" sz="1100" b="0" i="1" u="none" strike="noStrike" kern="1200" cap="none" spc="0" normalizeH="0" baseline="0" noProof="0">
                  <a:ln>
                    <a:noFill/>
                  </a:ln>
                  <a:solidFill>
                    <a:prstClr val="white"/>
                  </a:solidFill>
                  <a:effectLst/>
                  <a:uLnTx/>
                  <a:uFillTx/>
                  <a:latin typeface="Montserrat"/>
                  <a:ea typeface="+mn-lt"/>
                  <a:cs typeface="Calibri" panose="020f0502020204030204"/>
                </a:rPr>
                <a:t> Best Lawyers </a:t>
              </a:r>
              <a:br>
                <a:rPr kumimoji="0" lang="en-US" sz="1100" b="0" i="1" u="none" strike="noStrike" kern="1200" cap="none" spc="0" normalizeH="0" baseline="0" noProof="0">
                  <a:ln>
                    <a:noFill/>
                  </a:ln>
                  <a:solidFill>
                    <a:prstClr val="white"/>
                  </a:solidFill>
                  <a:effectLst/>
                  <a:uLnTx/>
                  <a:uFillTx/>
                  <a:latin typeface="Montserrat"/>
                  <a:ea typeface="+mn-lt"/>
                  <a:cs typeface="Calibri" panose="020f0502020204030204"/>
                </a:rPr>
              </a:br>
              <a:r>
                <a:rPr kumimoji="0" lang="en-US" sz="1100" b="0" i="1" u="none" strike="noStrike" kern="1200" cap="none" spc="0" normalizeH="0" baseline="0" noProof="0">
                  <a:ln>
                    <a:noFill/>
                  </a:ln>
                  <a:solidFill>
                    <a:prstClr val="white"/>
                  </a:solidFill>
                  <a:effectLst/>
                  <a:uLnTx/>
                  <a:uFillTx/>
                  <a:latin typeface="Montserrat"/>
                  <a:ea typeface="+mn-lt"/>
                  <a:cs typeface="Calibri" panose="020f0502020204030204"/>
                </a:rPr>
                <a:t>in America</a:t>
              </a:r>
              <a:r>
                <a:rPr kumimoji="0" lang="en-US" sz="1100" b="0" i="0" u="none" strike="noStrike" kern="1200" cap="none" spc="0" normalizeH="0" baseline="0" noProof="0">
                  <a:ln>
                    <a:noFill/>
                  </a:ln>
                  <a:solidFill>
                    <a:prstClr val="white"/>
                  </a:solidFill>
                  <a:effectLst/>
                  <a:uLnTx/>
                  <a:uFillTx/>
                  <a:latin typeface="Montserrat"/>
                  <a:ea typeface="+mn-lt"/>
                  <a:cs typeface="Calibri" panose="020f0502020204030204"/>
                </a:rPr>
                <a:t>® list, including 46 “Ones to Watch”</a:t>
              </a:r>
              <a:endParaRPr kumimoji="0" lang="en-US" sz="1100" b="0" i="0" u="none" strike="noStrike" kern="1200" cap="none" spc="0" normalizeH="0" baseline="0" noProof="0">
                <a:ln>
                  <a:noFill/>
                </a:ln>
                <a:solidFill>
                  <a:prstClr val="white"/>
                </a:solidFill>
                <a:effectLst/>
                <a:uLnTx/>
                <a:uFillTx/>
                <a:latin typeface="Montserrat"/>
                <a:ea typeface="+mn-ea"/>
                <a:cs typeface="Calibri" panose="020f0502020204030204"/>
              </a:endParaRPr>
            </a:p>
            <a:p>
              <a:pPr marL="228600" marR="0" lvl="0" indent="-228600" algn="l" defTabSz="914400" rtl="0" eaLnBrk="1" fontAlgn="auto" latinLnBrk="0" hangingPunct="1">
                <a:lnSpc>
                  <a:spcPct val="110000"/>
                </a:lnSpc>
                <a:spcBef>
                  <a:spcPts val="750"/>
                </a:spcBef>
                <a:spcAft>
                  <a:spcPct val="0"/>
                </a:spcAft>
                <a:buClrTx/>
                <a:buSzTx/>
                <a:buFont typeface="Arial"/>
                <a:buChar char="•"/>
                <a:defRPr/>
              </a:pPr>
              <a:r>
                <a:rPr kumimoji="0" lang="en-US" sz="1100" b="0" i="0" u="none" strike="noStrike" kern="1200" cap="none" spc="0" normalizeH="0" baseline="0" noProof="0">
                  <a:ln>
                    <a:noFill/>
                  </a:ln>
                  <a:solidFill>
                    <a:prstClr val="white"/>
                  </a:solidFill>
                  <a:effectLst/>
                  <a:uLnTx/>
                  <a:uFillTx/>
                  <a:latin typeface="Montserrat"/>
                  <a:ea typeface="+mn-lt"/>
                  <a:cs typeface="Calibri" panose="020f0502020204030204"/>
                </a:rPr>
                <a:t>This year’s honorees represent </a:t>
              </a:r>
              <a:br>
                <a:rPr kumimoji="0" lang="en-US" sz="1100" b="0" i="0" u="none" strike="noStrike" kern="1200" cap="none" spc="0" normalizeH="0" baseline="0" noProof="0">
                  <a:ln>
                    <a:noFill/>
                  </a:ln>
                  <a:solidFill>
                    <a:prstClr val="white"/>
                  </a:solidFill>
                  <a:effectLst/>
                  <a:uLnTx/>
                  <a:uFillTx/>
                  <a:latin typeface="Montserrat"/>
                  <a:ea typeface="+mn-lt"/>
                  <a:cs typeface="Calibri" panose="020f0502020204030204"/>
                </a:rPr>
              </a:br>
              <a:r>
                <a:rPr kumimoji="0" lang="en-US" sz="1100" b="0" i="0" u="none" strike="noStrike" kern="1200" cap="none" spc="0" normalizeH="0" baseline="0" noProof="0">
                  <a:ln>
                    <a:noFill/>
                  </a:ln>
                  <a:solidFill>
                    <a:prstClr val="white"/>
                  </a:solidFill>
                  <a:effectLst/>
                  <a:uLnTx/>
                  <a:uFillTx/>
                  <a:latin typeface="Montserrat"/>
                  <a:ea typeface="+mn-lt"/>
                  <a:cs typeface="Calibri" panose="020f0502020204030204"/>
                </a:rPr>
                <a:t>almost half of Stoel Rives’ </a:t>
              </a:r>
              <a:br>
                <a:rPr kumimoji="0" lang="en-US" sz="1100" b="0" i="0" u="none" strike="noStrike" kern="1200" cap="none" spc="0" normalizeH="0" baseline="0" noProof="0">
                  <a:ln>
                    <a:noFill/>
                  </a:ln>
                  <a:solidFill>
                    <a:prstClr val="white"/>
                  </a:solidFill>
                  <a:effectLst/>
                  <a:uLnTx/>
                  <a:uFillTx/>
                  <a:latin typeface="Montserrat"/>
                  <a:ea typeface="+mn-lt"/>
                  <a:cs typeface="Calibri" panose="020f0502020204030204"/>
                </a:rPr>
              </a:br>
              <a:r>
                <a:rPr kumimoji="0" lang="en-US" sz="1100" b="0" i="0" u="none" strike="noStrike" kern="1200" cap="none" spc="0" normalizeH="0" baseline="0" noProof="0">
                  <a:ln>
                    <a:noFill/>
                  </a:ln>
                  <a:solidFill>
                    <a:prstClr val="white"/>
                  </a:solidFill>
                  <a:effectLst/>
                  <a:uLnTx/>
                  <a:uFillTx/>
                  <a:latin typeface="Montserrat"/>
                  <a:ea typeface="+mn-lt"/>
                  <a:cs typeface="Calibri" panose="020f0502020204030204"/>
                </a:rPr>
                <a:t>attorneys and are located in all of the firm’s 10 offices</a:t>
              </a:r>
            </a:p>
          </p:txBody>
        </p:sp>
        <p:sp>
          <p:nvSpPr>
            <p:cNvPr id="21" name="TextBox 20">
              <a:extLst>
                <a:ext uri="{FF2B5EF4-FFF2-40B4-BE49-F238E27FC236}">
                  <a16:creationId xmlns:a16="http://schemas.microsoft.com/office/drawing/2014/main" id="{F6CB6AAB-C58C-0F4D-6EA6-30CE09B830CD}"/>
                </a:ext>
              </a:extLst>
            </p:cNvPr>
            <p:cNvSpPr txBox="1"/>
            <p:nvPr userDrawn="1"/>
          </p:nvSpPr>
          <p:spPr>
            <a:xfrm>
              <a:off x="8083296" y="3623619"/>
              <a:ext cx="2743200" cy="1384033"/>
            </a:xfrm>
            <a:prstGeom prst="rect">
              <a:avLst/>
            </a:prstGeom>
            <a:noFill/>
          </p:spPr>
          <p:txBody>
            <a:bodyPr wrap="square" rtlCol="0">
              <a:spAutoFit/>
            </a:bodyPr>
            <a:lstStyle/>
            <a:p>
              <a:pPr marL="228600" marR="0" lvl="0" indent="-228600" algn="l" defTabSz="914400" rtl="0" eaLnBrk="1" fontAlgn="auto" latinLnBrk="0" hangingPunct="1">
                <a:lnSpc>
                  <a:spcPct val="110000"/>
                </a:lnSpc>
                <a:spcBef>
                  <a:spcPts val="750"/>
                </a:spcBef>
                <a:spcAft>
                  <a:spcPct val="0"/>
                </a:spcAft>
                <a:buClrTx/>
                <a:buSzTx/>
                <a:buFont typeface="Arial"/>
                <a:buChar char="•"/>
                <a:defRPr/>
              </a:pPr>
              <a:r>
                <a:rPr kumimoji="0" lang="en-US" sz="1100" b="0" i="0" u="none" strike="noStrike" kern="1200" cap="none" spc="0" normalizeH="0" baseline="0" noProof="0">
                  <a:ln>
                    <a:noFill/>
                  </a:ln>
                  <a:solidFill>
                    <a:prstClr val="white"/>
                  </a:solidFill>
                  <a:effectLst/>
                  <a:uLnTx/>
                  <a:uFillTx/>
                  <a:latin typeface="Montserrat" panose="00000500000000000000" pitchFamily="2" charset="0"/>
                  <a:ea typeface="+mn-ea"/>
                  <a:cs typeface="+mn-cs"/>
                </a:rPr>
                <a:t>In the 2024</a:t>
              </a:r>
              <a:r>
                <a:rPr kumimoji="0" lang="en-US" sz="1100" b="0" i="1" u="none" strike="noStrike" kern="1200" cap="none" spc="0" normalizeH="0" baseline="0" noProof="0">
                  <a:ln>
                    <a:noFill/>
                  </a:ln>
                  <a:solidFill>
                    <a:prstClr val="white"/>
                  </a:solidFill>
                  <a:effectLst/>
                  <a:uLnTx/>
                  <a:uFillTx/>
                  <a:latin typeface="Montserrat" panose="00000500000000000000" pitchFamily="2" charset="0"/>
                  <a:ea typeface="+mn-ea"/>
                  <a:cs typeface="+mn-cs"/>
                </a:rPr>
                <a:t> U.S. News—Best Lawyers</a:t>
              </a:r>
              <a:r>
                <a:rPr kumimoji="0" lang="en-US" sz="1100" b="0" i="0" u="none" strike="noStrike" kern="1200" cap="none" spc="0" normalizeH="0" baseline="0" noProof="0">
                  <a:ln>
                    <a:noFill/>
                  </a:ln>
                  <a:solidFill>
                    <a:prstClr val="white"/>
                  </a:solidFill>
                  <a:effectLst/>
                  <a:uLnTx/>
                  <a:uFillTx/>
                  <a:latin typeface="Montserrat" panose="00000500000000000000" pitchFamily="2" charset="0"/>
                  <a:ea typeface="+mn-ea"/>
                  <a:cs typeface="+mn-cs"/>
                </a:rPr>
                <a:t>® “Best Law Firms” survey, Stoel Rives earned 29 national rankings and a further 102 rankings in nine metropolitan areas where the firm has offices</a:t>
              </a:r>
            </a:p>
          </p:txBody>
        </p:sp>
        <p:pic>
          <p:nvPicPr>
            <p:cNvPr id="22" name="Picture 21">
              <a:extLst>
                <a:ext uri="{FF2B5EF4-FFF2-40B4-BE49-F238E27FC236}">
                  <a16:creationId xmlns:a16="http://schemas.microsoft.com/office/drawing/2014/main" id="{11ACBF3D-6F12-A506-EB96-197443BCDF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16809" y="1919408"/>
              <a:ext cx="2558381" cy="864990"/>
            </a:xfrm>
            <a:prstGeom prst="rect">
              <a:avLst/>
            </a:prstGeom>
            <a:effectLst/>
          </p:spPr>
        </p:pic>
        <p:pic>
          <p:nvPicPr>
            <p:cNvPr id="23" name="Picture 22">
              <a:extLst>
                <a:ext uri="{FF2B5EF4-FFF2-40B4-BE49-F238E27FC236}">
                  <a16:creationId xmlns:a16="http://schemas.microsoft.com/office/drawing/2014/main" id="{F9D3EC72-FE82-C0EB-FCA5-A1F7F4D1A6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9794" y="1292093"/>
              <a:ext cx="2365932" cy="1986323"/>
            </a:xfrm>
            <a:prstGeom prst="rect">
              <a:avLst/>
            </a:prstGeom>
            <a:effectLst/>
          </p:spPr>
        </p:pic>
      </p:grpSp>
    </p:spTree>
    <p:extLst>
      <p:ext uri="{BB962C8B-B14F-4D97-AF65-F5344CB8AC3E}">
        <p14:creationId xmlns:p14="http://schemas.microsoft.com/office/powerpoint/2010/main" val="28427175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Firm Overview - DEI">
    <p:bg bwMode="ltGray">
      <p:bgPr>
        <a:solidFill>
          <a:srgbClr val="EFEDEC"/>
        </a:solidFill>
        <a:effectLst/>
      </p:bgPr>
    </p:bg>
    <p:spTree>
      <p:nvGrpSpPr>
        <p:cNvPr id="1" name=""/>
        <p:cNvGrpSpPr/>
        <p:nvPr/>
      </p:nvGrpSpPr>
      <p:grpSpPr>
        <a:xfrm>
          <a:off x="0" y="0"/>
          <a:ext cx="0" cy="0"/>
        </a:xfrm>
      </p:grpSpPr>
      <p:sp>
        <p:nvSpPr>
          <p:cNvPr id="8" name="Rectangle 7">
            <a:extLst>
              <a:ext uri="{FF2B5EF4-FFF2-40B4-BE49-F238E27FC236}">
                <a16:creationId xmlns:a16="http://schemas.microsoft.com/office/drawing/2014/main" id="{210327CA-AAC4-D8DE-0329-E62FC6486554}"/>
              </a:ext>
            </a:extLst>
          </p:cNvPr>
          <p:cNvSpPr/>
          <p:nvPr userDrawn="1"/>
        </p:nvSpPr>
        <p:spPr>
          <a:xfrm>
            <a:off x="2651796" y="1820537"/>
            <a:ext cx="6897537" cy="21566"/>
          </a:xfrm>
          <a:prstGeom prst="rect">
            <a:avLst/>
          </a:prstGeom>
          <a:solidFill>
            <a:srgbClr val="009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28CD713-4CD7-A047-2A16-2BAAB8C318D9}"/>
              </a:ext>
            </a:extLst>
          </p:cNvPr>
          <p:cNvSpPr txBox="1"/>
          <p:nvPr userDrawn="1"/>
        </p:nvSpPr>
        <p:spPr>
          <a:xfrm>
            <a:off x="2585865" y="681486"/>
            <a:ext cx="689753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3000" b="0" i="0" u="none" strike="noStrike" kern="1200" cap="none" spc="0" normalizeH="0" baseline="0" noProof="0">
                <a:ln>
                  <a:noFill/>
                </a:ln>
                <a:solidFill>
                  <a:srgbClr val="496A8B"/>
                </a:solidFill>
                <a:effectLst/>
                <a:uLnTx/>
                <a:uFillTx/>
                <a:latin typeface="Montserrat" panose="00000500000000000000" pitchFamily="2" charset="0"/>
                <a:ea typeface="+mn-ea"/>
                <a:cs typeface="+mn-cs"/>
              </a:rPr>
              <a:t>Commitment to Diversity, </a:t>
            </a: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3000" b="0" i="0" u="none" strike="noStrike" kern="1200" cap="none" spc="0" normalizeH="0" baseline="0" noProof="0">
                <a:ln>
                  <a:noFill/>
                </a:ln>
                <a:solidFill>
                  <a:srgbClr val="496A8B"/>
                </a:solidFill>
                <a:effectLst/>
                <a:uLnTx/>
                <a:uFillTx/>
                <a:latin typeface="Montserrat" panose="00000500000000000000" pitchFamily="2" charset="0"/>
                <a:ea typeface="+mn-ea"/>
                <a:cs typeface="+mn-cs"/>
              </a:rPr>
              <a:t>Equity &amp; Inclusion</a:t>
            </a:r>
          </a:p>
        </p:txBody>
      </p:sp>
      <p:sp>
        <p:nvSpPr>
          <p:cNvPr id="11" name="TextBox 10">
            <a:extLst>
              <a:ext uri="{FF2B5EF4-FFF2-40B4-BE49-F238E27FC236}">
                <a16:creationId xmlns:a16="http://schemas.microsoft.com/office/drawing/2014/main" id="{DFF5C64F-9EA9-5254-E8E7-288AF01B444D}"/>
              </a:ext>
            </a:extLst>
          </p:cNvPr>
          <p:cNvSpPr txBox="1"/>
          <p:nvPr userDrawn="1"/>
        </p:nvSpPr>
        <p:spPr>
          <a:xfrm>
            <a:off x="4609148" y="2394717"/>
            <a:ext cx="7020270" cy="1049711"/>
          </a:xfrm>
          <a:prstGeom prst="rect">
            <a:avLst/>
          </a:prstGeom>
          <a:noFill/>
        </p:spPr>
        <p:txBody>
          <a:bodyPr wrap="square" rtlCol="0">
            <a:spAutoFit/>
          </a:bodyPr>
          <a:lstStyle/>
          <a:p>
            <a:pPr marL="0" marR="0" lvl="0" indent="0" algn="l" defTabSz="914400" rtl="0" eaLnBrk="1" fontAlgn="auto" latinLnBrk="0" hangingPunct="1">
              <a:lnSpc>
                <a:spcPct val="110000"/>
              </a:lnSpc>
              <a:spcBef>
                <a:spcPct val="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Montserrat"/>
                <a:ea typeface="+mn-lt"/>
                <a:cs typeface="Calibri" panose="020f0502020204030204"/>
              </a:rPr>
              <a:t>Stoel Rives is a founding member of “Move the Needle,” an industry-leading five-year program where forward-thinking law firms collaboratively build and test data-driven programs to enhance recruitment, retention, and development of diverse attorneys at all levels.</a:t>
            </a:r>
            <a:endParaRPr kumimoji="0" lang="en-US" sz="1400" b="0" i="0" u="none" strike="noStrike" kern="1200" cap="none" spc="0" normalizeH="0" baseline="0" noProof="0">
              <a:ln>
                <a:noFill/>
              </a:ln>
              <a:solidFill>
                <a:schemeClr val="tx1"/>
              </a:solidFill>
              <a:effectLst/>
              <a:uLnTx/>
              <a:uFillTx/>
              <a:latin typeface="Montserrat"/>
              <a:ea typeface="+mn-ea"/>
              <a:cs typeface="+mn-cs"/>
            </a:endParaRPr>
          </a:p>
        </p:txBody>
      </p:sp>
      <p:sp>
        <p:nvSpPr>
          <p:cNvPr id="12" name="TextBox 11">
            <a:extLst>
              <a:ext uri="{FF2B5EF4-FFF2-40B4-BE49-F238E27FC236}">
                <a16:creationId xmlns:a16="http://schemas.microsoft.com/office/drawing/2014/main" id="{B7EA6AC8-0E48-1828-4DD0-D92B5B4B01B6}"/>
              </a:ext>
            </a:extLst>
          </p:cNvPr>
          <p:cNvSpPr txBox="1"/>
          <p:nvPr userDrawn="1"/>
        </p:nvSpPr>
        <p:spPr>
          <a:xfrm>
            <a:off x="4609148" y="3988862"/>
            <a:ext cx="7020270" cy="2075953"/>
          </a:xfrm>
          <a:prstGeom prst="rect">
            <a:avLst/>
          </a:prstGeom>
          <a:noFill/>
        </p:spPr>
        <p:txBody>
          <a:bodyPr wrap="square" rtlCol="0">
            <a:spAutoFit/>
          </a:bodyPr>
          <a:lstStyle/>
          <a:p>
            <a:pPr marL="0" marR="0" lvl="0" indent="0" algn="l" defTabSz="914400" rtl="0" eaLnBrk="1" fontAlgn="auto" latinLnBrk="0" hangingPunct="1">
              <a:lnSpc>
                <a:spcPct val="110000"/>
              </a:lnSpc>
              <a:spcBef>
                <a:spcPct val="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Montserrat"/>
                <a:ea typeface="+mn-lt"/>
                <a:cs typeface="Calibri" panose="020f0502020204030204"/>
              </a:rPr>
              <a:t>Stoel Rives has achieved </a:t>
            </a:r>
            <a:r>
              <a:rPr kumimoji="0" lang="en-US" sz="1400" b="1" i="0" u="none" strike="noStrike" kern="1200" cap="none" spc="0" normalizeH="0" baseline="0" noProof="0">
                <a:ln>
                  <a:noFill/>
                </a:ln>
                <a:solidFill>
                  <a:schemeClr val="tx1"/>
                </a:solidFill>
                <a:effectLst/>
                <a:uLnTx/>
                <a:uFillTx/>
                <a:latin typeface="Montserrat"/>
                <a:ea typeface="+mn-lt"/>
                <a:cs typeface="Calibri" panose="020f0502020204030204"/>
              </a:rPr>
              <a:t>Mansfield Rule 6.0 Certification Plus</a:t>
            </a:r>
            <a:r>
              <a:rPr kumimoji="0" lang="en-US" sz="1400" b="0" i="0" u="none" strike="noStrike" kern="1200" cap="none" spc="0" normalizeH="0" baseline="0" noProof="0">
                <a:ln>
                  <a:noFill/>
                </a:ln>
                <a:solidFill>
                  <a:schemeClr val="tx1"/>
                </a:solidFill>
                <a:effectLst/>
                <a:uLnTx/>
                <a:uFillTx/>
                <a:latin typeface="Montserrat"/>
                <a:ea typeface="+mn-lt"/>
                <a:cs typeface="Calibri" panose="020f0502020204030204"/>
              </a:rPr>
              <a:t>, affirming that we consider at least 30% diverse attorneys when identifying firm leaders and promoting into the equity partnership, as well as dozens of other activities that focus on the path to leadership. “Plus” status indicates that Stoel Rives has also met the goal of at least 30% diverse attorney representation in a notable number of its current leadership positions.</a:t>
            </a:r>
          </a:p>
          <a:p>
            <a:pPr marL="0" marR="0" lvl="0" indent="0" algn="l" defTabSz="914400" rtl="0" eaLnBrk="1" fontAlgn="auto" latinLnBrk="0" hangingPunct="1">
              <a:lnSpc>
                <a:spcPct val="110000"/>
              </a:lnSpc>
              <a:spcBef>
                <a:spcPts val="750"/>
              </a:spcBef>
              <a:spcAft>
                <a:spcPct val="0"/>
              </a:spcAft>
              <a:buClrTx/>
              <a:buSzTx/>
              <a:buFontTx/>
              <a:buNone/>
              <a:defRPr/>
            </a:pPr>
            <a:r>
              <a:rPr kumimoji="0" lang="en-US" sz="1400" b="0" i="1" u="none" strike="noStrike" kern="1200" cap="none" spc="0" normalizeH="0" baseline="0" noProof="0">
                <a:ln>
                  <a:noFill/>
                </a:ln>
                <a:solidFill>
                  <a:schemeClr val="tx1"/>
                </a:solidFill>
                <a:effectLst/>
                <a:uLnTx/>
                <a:uFillTx/>
                <a:latin typeface="Montserrat"/>
                <a:ea typeface="+mn-lt"/>
                <a:cs typeface="Calibri" panose="020f0502020204030204"/>
              </a:rPr>
              <a:t>Stoel Rives has achieved Mansfield Rule Certification Plus for five consecutive years.</a:t>
            </a:r>
          </a:p>
        </p:txBody>
      </p:sp>
      <p:pic>
        <p:nvPicPr>
          <p:cNvPr id="16" name="Picture 15" descr="Logo, company name&#10;&#10;Description automatically generated">
            <a:extLst>
              <a:ext uri="{FF2B5EF4-FFF2-40B4-BE49-F238E27FC236}">
                <a16:creationId xmlns:a16="http://schemas.microsoft.com/office/drawing/2014/main" id="{02443238-F09D-E0AF-1735-D74672039A09}"/>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295142" y="2117800"/>
            <a:ext cx="1886716" cy="1316739"/>
          </a:xfrm>
          <a:prstGeom prst="rect">
            <a:avLst/>
          </a:prstGeom>
        </p:spPr>
      </p:pic>
      <p:pic>
        <p:nvPicPr>
          <p:cNvPr id="20" name="Picture 19">
            <a:extLst>
              <a:ext uri="{FF2B5EF4-FFF2-40B4-BE49-F238E27FC236}">
                <a16:creationId xmlns:a16="http://schemas.microsoft.com/office/drawing/2014/main" id="{03FD9F46-15FD-8112-05B0-352E9C4507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789" y="4440086"/>
            <a:ext cx="3186013" cy="995629"/>
          </a:xfrm>
          <a:prstGeom prst="rect">
            <a:avLst/>
          </a:prstGeom>
        </p:spPr>
      </p:pic>
      <p:pic>
        <p:nvPicPr>
          <p:cNvPr id="3" name="Picture 2" descr="A picture containing drawing, food&#10;&#10;Description automatically generated">
            <a:extLst>
              <a:ext uri="{FF2B5EF4-FFF2-40B4-BE49-F238E27FC236}">
                <a16:creationId xmlns:a16="http://schemas.microsoft.com/office/drawing/2014/main" id="{9A89EAA8-EA1A-5328-5161-884E59AD311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03064" y="334385"/>
            <a:ext cx="1997236" cy="404066"/>
          </a:xfrm>
          <a:prstGeom prst="rect">
            <a:avLst/>
          </a:prstGeom>
        </p:spPr>
      </p:pic>
      <p:sp>
        <p:nvSpPr>
          <p:cNvPr id="5" name="TextBox 2">
            <a:extLst>
              <a:ext uri="{FF2B5EF4-FFF2-40B4-BE49-F238E27FC236}">
                <a16:creationId xmlns:a16="http://schemas.microsoft.com/office/drawing/2014/main" id="{6137B1A3-1674-501D-A3CF-E8FFF8C77094}"/>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effectLst/>
                <a:latin typeface="Montserrat" panose="00000500000000000000" pitchFamily="2" charset="0"/>
                <a:ea typeface="Calibri" panose="020f0502020204030204" pitchFamily="34" charset="0"/>
              </a:rPr>
              <a:t>©Stoel Rives LLP</a:t>
            </a:r>
            <a:endParaRPr lang="en-US" sz="700">
              <a:latin typeface="Montserrat" panose="00000500000000000000" pitchFamily="2" charset="0"/>
            </a:endParaRPr>
          </a:p>
        </p:txBody>
      </p:sp>
      <p:sp>
        <p:nvSpPr>
          <p:cNvPr id="6" name="Slide Number Placeholder 5">
            <a:extLst>
              <a:ext uri="{FF2B5EF4-FFF2-40B4-BE49-F238E27FC236}">
                <a16:creationId xmlns:a16="http://schemas.microsoft.com/office/drawing/2014/main" id="{1112210C-1440-5868-F393-479D0BF29894}"/>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tx1"/>
                </a:solidFill>
                <a:latin typeface="Montserrat" panose="00000500000000000000" pitchFamily="2" charset="0"/>
              </a:defRPr>
            </a:lvl1pPr>
          </a:lstStyle>
          <a:p>
            <a:fld id="{EE6CD25B-82AB-4879-BA54-221C2B9DC0E8}" type="slidenum">
              <a:rPr lang="en-US" smtClean="0"/>
              <a:t>‹#›</a:t>
            </a:fld>
            <a:endParaRPr lang="en-US"/>
          </a:p>
        </p:txBody>
      </p:sp>
    </p:spTree>
    <p:extLst>
      <p:ext uri="{BB962C8B-B14F-4D97-AF65-F5344CB8AC3E}">
        <p14:creationId xmlns:p14="http://schemas.microsoft.com/office/powerpoint/2010/main" val="207189188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Firm Overview - DEI 2">
    <p:bg bwMode="ltGray">
      <p:bgPr>
        <a:solidFill>
          <a:srgbClr val="EFEDEC"/>
        </a:solidFill>
        <a:effectLst/>
      </p:bgPr>
    </p:bg>
    <p:spTree>
      <p:nvGrpSpPr>
        <p:cNvPr id="1" name=""/>
        <p:cNvGrpSpPr/>
        <p:nvPr/>
      </p:nvGrpSpPr>
      <p:grpSpPr>
        <a:xfrm>
          <a:off x="0" y="0"/>
          <a:ext cx="0" cy="0"/>
        </a:xfrm>
      </p:grpSpPr>
      <p:sp>
        <p:nvSpPr>
          <p:cNvPr id="6" name="Rectangle 5">
            <a:extLst>
              <a:ext uri="{FF2B5EF4-FFF2-40B4-BE49-F238E27FC236}">
                <a16:creationId xmlns:a16="http://schemas.microsoft.com/office/drawing/2014/main" id="{A2F1975C-5F81-4062-0B77-F34D0777C6A4}"/>
              </a:ext>
            </a:extLst>
          </p:cNvPr>
          <p:cNvSpPr/>
          <p:nvPr userDrawn="1"/>
        </p:nvSpPr>
        <p:spPr bwMode="ltGray">
          <a:xfrm>
            <a:off x="-121920" y="-94675"/>
            <a:ext cx="12545568" cy="709574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a:extLst>
              <a:ext uri="{FF2B5EF4-FFF2-40B4-BE49-F238E27FC236}">
                <a16:creationId xmlns:a16="http://schemas.microsoft.com/office/drawing/2014/main" id="{2971CB34-9D60-F7EA-E8AF-60C4A2ECB851}"/>
              </a:ext>
            </a:extLst>
          </p:cNvPr>
          <p:cNvSpPr txBox="1"/>
          <p:nvPr userDrawn="1"/>
        </p:nvSpPr>
        <p:spPr>
          <a:xfrm>
            <a:off x="361296" y="6624927"/>
            <a:ext cx="1219202"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effectLst/>
                <a:latin typeface="Montserrat" panose="00000500000000000000" pitchFamily="2" charset="0"/>
                <a:ea typeface="Calibri" panose="020f0502020204030204" pitchFamily="34" charset="0"/>
              </a:rPr>
              <a:t>©Stoel Rives LLP</a:t>
            </a:r>
            <a:endParaRPr lang="en-US" sz="700">
              <a:latin typeface="Montserrat" panose="00000500000000000000" pitchFamily="2" charset="0"/>
            </a:endParaRPr>
          </a:p>
        </p:txBody>
      </p:sp>
      <p:sp>
        <p:nvSpPr>
          <p:cNvPr id="5" name="Slide Number Placeholder 5">
            <a:extLst>
              <a:ext uri="{FF2B5EF4-FFF2-40B4-BE49-F238E27FC236}">
                <a16:creationId xmlns:a16="http://schemas.microsoft.com/office/drawing/2014/main" id="{8FD908F5-4C61-7095-9528-C1A1FB86FAF4}"/>
              </a:ext>
            </a:extLst>
          </p:cNvPr>
          <p:cNvSpPr>
            <a:spLocks noGrp="1"/>
          </p:cNvSpPr>
          <p:nvPr>
            <p:ph type="sldNum" sz="quarter" idx="4"/>
          </p:nvPr>
        </p:nvSpPr>
        <p:spPr>
          <a:xfrm>
            <a:off x="349413" y="6530581"/>
            <a:ext cx="419878" cy="365125"/>
          </a:xfrm>
          <a:prstGeom prst="rect">
            <a:avLst/>
          </a:prstGeom>
        </p:spPr>
        <p:txBody>
          <a:bodyPr vert="horz" lIns="91440" tIns="45720" rIns="91440" bIns="45720" rtlCol="0" anchor="ctr"/>
          <a:lstStyle>
            <a:lvl1pPr algn="l">
              <a:defRPr sz="700">
                <a:solidFill>
                  <a:schemeClr val="tx1"/>
                </a:solidFill>
                <a:latin typeface="Montserrat" panose="00000500000000000000" pitchFamily="2" charset="0"/>
              </a:defRPr>
            </a:lvl1pPr>
          </a:lstStyle>
          <a:p>
            <a:fld id="{EE6CD25B-82AB-4879-BA54-221C2B9DC0E8}" type="slidenum">
              <a:rPr lang="en-US" smtClean="0"/>
              <a:t>‹#›</a:t>
            </a:fld>
            <a:endParaRPr lang="en-US"/>
          </a:p>
        </p:txBody>
      </p:sp>
      <p:pic>
        <p:nvPicPr>
          <p:cNvPr id="8" name="Picture 7" descr="A picture containing drawing, food&#10;&#10;Description automatically generated">
            <a:extLst>
              <a:ext uri="{FF2B5EF4-FFF2-40B4-BE49-F238E27FC236}">
                <a16:creationId xmlns:a16="http://schemas.microsoft.com/office/drawing/2014/main" id="{3DDA3217-93C8-5ED4-ED30-4BB5928FDDBE}"/>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403064" y="334385"/>
            <a:ext cx="1997236" cy="404066"/>
          </a:xfrm>
          <a:prstGeom prst="rect">
            <a:avLst/>
          </a:prstGeom>
        </p:spPr>
      </p:pic>
      <p:grpSp>
        <p:nvGrpSpPr>
          <p:cNvPr id="3" name="Group 2">
            <a:extLst>
              <a:ext uri="{FF2B5EF4-FFF2-40B4-BE49-F238E27FC236}">
                <a16:creationId xmlns:a16="http://schemas.microsoft.com/office/drawing/2014/main" id="{A42108E4-FE54-7008-F2CF-1A6A1B0CB6D7}"/>
              </a:ext>
            </a:extLst>
          </p:cNvPr>
          <p:cNvGrpSpPr/>
          <p:nvPr userDrawn="1"/>
        </p:nvGrpSpPr>
        <p:grpSpPr>
          <a:xfrm>
            <a:off x="2056613" y="681486"/>
            <a:ext cx="9014449" cy="5695329"/>
            <a:chOff x="2056613" y="681486"/>
            <a:chExt cx="9014449" cy="5695329"/>
          </a:xfrm>
        </p:grpSpPr>
        <p:sp>
          <p:nvSpPr>
            <p:cNvPr id="4" name="Rectangle 3">
              <a:extLst>
                <a:ext uri="{FF2B5EF4-FFF2-40B4-BE49-F238E27FC236}">
                  <a16:creationId xmlns:a16="http://schemas.microsoft.com/office/drawing/2014/main" id="{A15B1688-1160-25D0-0706-0339FD425703}"/>
                </a:ext>
              </a:extLst>
            </p:cNvPr>
            <p:cNvSpPr/>
            <p:nvPr userDrawn="1"/>
          </p:nvSpPr>
          <p:spPr>
            <a:xfrm>
              <a:off x="2651796" y="1820537"/>
              <a:ext cx="6897537" cy="21566"/>
            </a:xfrm>
            <a:prstGeom prst="rect">
              <a:avLst/>
            </a:prstGeom>
            <a:solidFill>
              <a:srgbClr val="009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5E58612-8B85-59F7-03B7-EEA3D053176A}"/>
                </a:ext>
              </a:extLst>
            </p:cNvPr>
            <p:cNvSpPr txBox="1"/>
            <p:nvPr userDrawn="1"/>
          </p:nvSpPr>
          <p:spPr>
            <a:xfrm>
              <a:off x="2585865" y="681486"/>
              <a:ext cx="6897537" cy="1015663"/>
            </a:xfrm>
            <a:prstGeom prst="rect">
              <a:avLst/>
            </a:prstGeom>
            <a:noFill/>
          </p:spPr>
          <p:txBody>
            <a:bodyPr wrap="square" rtlCol="0">
              <a:spAutoFit/>
            </a:bodyPr>
            <a:lstStyle/>
            <a:p>
              <a:pPr lvl="0" algn="ctr"/>
              <a:r>
                <a:rPr lang="en-US" sz="3000" kern="1200">
                  <a:solidFill>
                    <a:srgbClr val="496A8B"/>
                  </a:solidFill>
                  <a:latin typeface="Montserrat" panose="00000500000000000000" pitchFamily="2" charset="0"/>
                  <a:ea typeface="+mn-ea"/>
                  <a:cs typeface="+mn-cs"/>
                </a:rPr>
                <a:t>Commitment to Diversity, </a:t>
              </a:r>
            </a:p>
            <a:p>
              <a:pPr lvl="0" algn="ctr"/>
              <a:r>
                <a:rPr lang="en-US" sz="3000" kern="1200">
                  <a:solidFill>
                    <a:srgbClr val="496A8B"/>
                  </a:solidFill>
                  <a:latin typeface="Montserrat" panose="00000500000000000000" pitchFamily="2" charset="0"/>
                  <a:ea typeface="+mn-ea"/>
                  <a:cs typeface="+mn-cs"/>
                </a:rPr>
                <a:t>Equity &amp; Inclusion </a:t>
              </a:r>
              <a:r>
                <a:rPr lang="en-US" sz="1400" i="1" kern="1200">
                  <a:solidFill>
                    <a:srgbClr val="496A8B"/>
                  </a:solidFill>
                  <a:latin typeface="Montserrat" panose="00000500000000000000" pitchFamily="2" charset="0"/>
                  <a:ea typeface="+mn-ea"/>
                  <a:cs typeface="+mn-cs"/>
                </a:rPr>
                <a:t>(continued)</a:t>
              </a:r>
              <a:r>
                <a:rPr lang="en-US" sz="1400" i="1" kern="1200">
                  <a:solidFill>
                    <a:schemeClr val="bg1">
                      <a:lumMod val="95000"/>
                    </a:schemeClr>
                  </a:solidFill>
                  <a:latin typeface="Montserrat" panose="00000500000000000000" pitchFamily="2" charset="0"/>
                  <a:ea typeface="+mn-ea"/>
                  <a:cs typeface="+mn-cs"/>
                </a:rPr>
                <a:t>)</a:t>
              </a:r>
            </a:p>
          </p:txBody>
        </p:sp>
        <p:pic>
          <p:nvPicPr>
            <p:cNvPr id="12" name="Picture 11">
              <a:extLst>
                <a:ext uri="{FF2B5EF4-FFF2-40B4-BE49-F238E27FC236}">
                  <a16:creationId xmlns:a16="http://schemas.microsoft.com/office/drawing/2014/main" id="{FB14D963-ABCF-3DEF-CF9D-3592993C1C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0299" y="1887767"/>
              <a:ext cx="1032749" cy="1225296"/>
            </a:xfrm>
            <a:prstGeom prst="rect">
              <a:avLst/>
            </a:prstGeom>
          </p:spPr>
        </p:pic>
        <p:sp>
          <p:nvSpPr>
            <p:cNvPr id="13" name="TextBox 12">
              <a:extLst>
                <a:ext uri="{FF2B5EF4-FFF2-40B4-BE49-F238E27FC236}">
                  <a16:creationId xmlns:a16="http://schemas.microsoft.com/office/drawing/2014/main" id="{96F84BD6-8FA3-EB6E-8259-CBA147999168}"/>
                </a:ext>
              </a:extLst>
            </p:cNvPr>
            <p:cNvSpPr txBox="1"/>
            <p:nvPr userDrawn="1"/>
          </p:nvSpPr>
          <p:spPr>
            <a:xfrm>
              <a:off x="4050792" y="4569915"/>
              <a:ext cx="7020270" cy="788421"/>
            </a:xfrm>
            <a:prstGeom prst="rect">
              <a:avLst/>
            </a:prstGeom>
            <a:noFill/>
          </p:spPr>
          <p:txBody>
            <a:bodyPr wrap="square" rtlCol="0">
              <a:spAutoFit/>
            </a:bodyPr>
            <a:lstStyle/>
            <a:p>
              <a:pPr>
                <a:lnSpc>
                  <a:spcPct val="110000"/>
                </a:lnSpc>
              </a:pPr>
              <a:r>
                <a:rPr lang="en-US" sz="1400">
                  <a:solidFill>
                    <a:schemeClr val="tx1"/>
                  </a:solidFill>
                  <a:latin typeface="Montserrat"/>
                  <a:ea typeface="+mn-lt"/>
                  <a:cs typeface="+mn-lt"/>
                </a:rPr>
                <a:t>Received a perfect 100% rating on the Human Rights Campaign’s 2022 Corporate Equity Index, earning the distinction as a “Best Place to Work for LGBTQ+ Equality.”</a:t>
              </a:r>
              <a:endParaRPr lang="en-US" sz="1400">
                <a:solidFill>
                  <a:schemeClr val="tx1"/>
                </a:solidFill>
                <a:latin typeface="Montserrat"/>
              </a:endParaRPr>
            </a:p>
          </p:txBody>
        </p:sp>
        <p:sp>
          <p:nvSpPr>
            <p:cNvPr id="14" name="TextBox 13">
              <a:extLst>
                <a:ext uri="{FF2B5EF4-FFF2-40B4-BE49-F238E27FC236}">
                  <a16:creationId xmlns:a16="http://schemas.microsoft.com/office/drawing/2014/main" id="{1B5BA1DA-B099-FEF9-1E2C-031213E71187}"/>
                </a:ext>
              </a:extLst>
            </p:cNvPr>
            <p:cNvSpPr txBox="1"/>
            <p:nvPr userDrawn="1"/>
          </p:nvSpPr>
          <p:spPr>
            <a:xfrm>
              <a:off x="4050792" y="3089206"/>
              <a:ext cx="7020270" cy="1262397"/>
            </a:xfrm>
            <a:prstGeom prst="rect">
              <a:avLst/>
            </a:prstGeom>
            <a:noFill/>
          </p:spPr>
          <p:txBody>
            <a:bodyPr wrap="square" rtlCol="0">
              <a:spAutoFit/>
            </a:bodyPr>
            <a:lstStyle/>
            <a:p>
              <a:pPr marL="0" indent="0">
                <a:lnSpc>
                  <a:spcPct val="110000"/>
                </a:lnSpc>
                <a:buNone/>
              </a:pPr>
              <a:r>
                <a:rPr lang="en-US" sz="1400">
                  <a:solidFill>
                    <a:schemeClr val="tx1"/>
                  </a:solidFill>
                  <a:latin typeface="Montserrat"/>
                  <a:ea typeface="+mn-lt"/>
                  <a:cs typeface="+mn-lt"/>
                </a:rPr>
                <a:t>One of only 28 firms nationwide to receive the 2023 Women in Law Empowerment Forum Gold Standard Certification. The certification process focuses on whether women are significantly represented in top leadership positions and among the top-earning attorneys. This marks the 12th year we have earned this recognition.</a:t>
              </a:r>
            </a:p>
          </p:txBody>
        </p:sp>
        <p:sp>
          <p:nvSpPr>
            <p:cNvPr id="22" name="TextBox 21">
              <a:extLst>
                <a:ext uri="{FF2B5EF4-FFF2-40B4-BE49-F238E27FC236}">
                  <a16:creationId xmlns:a16="http://schemas.microsoft.com/office/drawing/2014/main" id="{25C4421D-D4F9-1093-9D3D-1D3D3BA2D5C9}"/>
                </a:ext>
              </a:extLst>
            </p:cNvPr>
            <p:cNvSpPr txBox="1"/>
            <p:nvPr userDrawn="1"/>
          </p:nvSpPr>
          <p:spPr>
            <a:xfrm>
              <a:off x="4050792" y="2097152"/>
              <a:ext cx="7020270" cy="788421"/>
            </a:xfrm>
            <a:prstGeom prst="rect">
              <a:avLst/>
            </a:prstGeom>
            <a:noFill/>
          </p:spPr>
          <p:txBody>
            <a:bodyPr wrap="square" rtlCol="0">
              <a:spAutoFit/>
            </a:bodyPr>
            <a:lstStyle/>
            <a:p>
              <a:pPr marL="0" indent="0">
                <a:lnSpc>
                  <a:spcPct val="110000"/>
                </a:lnSpc>
                <a:buNone/>
              </a:pPr>
              <a:r>
                <a:rPr lang="en-US" sz="1400">
                  <a:solidFill>
                    <a:schemeClr val="tx1"/>
                  </a:solidFill>
                  <a:latin typeface="Montserrat"/>
                  <a:ea typeface="+mn-lt"/>
                  <a:cs typeface="+mn-lt"/>
                </a:rPr>
                <a:t>One of only 78 law firms nationwide to be named a “Tipping the Scales” law firm for 2023 by the Diversity &amp; Flexibility Alliance. This marks the third consecutive year we have earned this recognition.</a:t>
              </a:r>
            </a:p>
          </p:txBody>
        </p:sp>
        <p:sp>
          <p:nvSpPr>
            <p:cNvPr id="23" name="TextBox 22">
              <a:extLst>
                <a:ext uri="{FF2B5EF4-FFF2-40B4-BE49-F238E27FC236}">
                  <a16:creationId xmlns:a16="http://schemas.microsoft.com/office/drawing/2014/main" id="{396C1D50-37E7-E5EA-FF80-B88B1E997F82}"/>
                </a:ext>
              </a:extLst>
            </p:cNvPr>
            <p:cNvSpPr txBox="1"/>
            <p:nvPr userDrawn="1"/>
          </p:nvSpPr>
          <p:spPr>
            <a:xfrm>
              <a:off x="4050792" y="5588394"/>
              <a:ext cx="7020270" cy="788421"/>
            </a:xfrm>
            <a:prstGeom prst="rect">
              <a:avLst/>
            </a:prstGeom>
            <a:noFill/>
          </p:spPr>
          <p:txBody>
            <a:bodyPr wrap="square" rtlCol="0">
              <a:spAutoFit/>
            </a:bodyPr>
            <a:lstStyle/>
            <a:p>
              <a:pPr marL="0" indent="0">
                <a:lnSpc>
                  <a:spcPct val="110000"/>
                </a:lnSpc>
                <a:buNone/>
              </a:pPr>
              <a:r>
                <a:rPr lang="en-US" sz="1400">
                  <a:solidFill>
                    <a:schemeClr val="tx1"/>
                  </a:solidFill>
                  <a:latin typeface="Montserrat"/>
                  <a:ea typeface="+mn-lt"/>
                  <a:cs typeface="+mn-lt"/>
                </a:rPr>
                <a:t>Stoel is a proud member of the Diversity &amp; Flexibility Alliance—committed to advancing diversity and flexibility, building a culture of inclusion, and creating a workspace where everyone thrives.</a:t>
              </a:r>
            </a:p>
          </p:txBody>
        </p:sp>
        <p:pic>
          <p:nvPicPr>
            <p:cNvPr id="24" name="Picture 23" descr="Text&#10;&#10;Description automatically generated with low confidence">
              <a:extLst>
                <a:ext uri="{FF2B5EF4-FFF2-40B4-BE49-F238E27FC236}">
                  <a16:creationId xmlns:a16="http://schemas.microsoft.com/office/drawing/2014/main" id="{46B404D0-B197-8817-9A03-D47C65076C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0987" y="4622706"/>
              <a:ext cx="1260197" cy="786384"/>
            </a:xfrm>
            <a:prstGeom prst="rect">
              <a:avLst/>
            </a:prstGeom>
          </p:spPr>
        </p:pic>
        <p:pic>
          <p:nvPicPr>
            <p:cNvPr id="25" name="Picture 24">
              <a:extLst>
                <a:ext uri="{FF2B5EF4-FFF2-40B4-BE49-F238E27FC236}">
                  <a16:creationId xmlns:a16="http://schemas.microsoft.com/office/drawing/2014/main" id="{4FE69798-9C72-0B24-32A8-3F357F9E43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56613" y="5626300"/>
              <a:ext cx="1708944" cy="714874"/>
            </a:xfrm>
            <a:prstGeom prst="rect">
              <a:avLst/>
            </a:prstGeom>
            <a:noFill/>
            <a:ln w="22225">
              <a:noFill/>
            </a:ln>
          </p:spPr>
        </p:pic>
        <p:pic>
          <p:nvPicPr>
            <p:cNvPr id="26" name="Picture 25">
              <a:extLst>
                <a:ext uri="{FF2B5EF4-FFF2-40B4-BE49-F238E27FC236}">
                  <a16:creationId xmlns:a16="http://schemas.microsoft.com/office/drawing/2014/main" id="{800E87EC-43E3-13E8-4E37-1587E63871C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00299" y="3247861"/>
              <a:ext cx="1021574" cy="1021574"/>
            </a:xfrm>
            <a:prstGeom prst="rect">
              <a:avLst/>
            </a:prstGeom>
          </p:spPr>
        </p:pic>
      </p:grpSp>
    </p:spTree>
    <p:extLst>
      <p:ext uri="{BB962C8B-B14F-4D97-AF65-F5344CB8AC3E}">
        <p14:creationId xmlns:p14="http://schemas.microsoft.com/office/powerpoint/2010/main" val="3202263354"/>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slideLayout" Target="../slideLayouts/slideLayout29.xml" /><Relationship Id="rId3" Type="http://schemas.openxmlformats.org/officeDocument/2006/relationships/slideLayout" Target="../slideLayouts/slideLayout3.xml" /><Relationship Id="rId30" Type="http://schemas.openxmlformats.org/officeDocument/2006/relationships/slideLayout" Target="../slideLayouts/slideLayout30.xml" /><Relationship Id="rId31" Type="http://schemas.openxmlformats.org/officeDocument/2006/relationships/slideLayout" Target="../slideLayouts/slideLayout31.xml" /><Relationship Id="rId32" Type="http://schemas.openxmlformats.org/officeDocument/2006/relationships/slideLayout" Target="../slideLayouts/slideLayout32.xml" /><Relationship Id="rId33" Type="http://schemas.openxmlformats.org/officeDocument/2006/relationships/slideLayout" Target="../slideLayouts/slideLayout33.xml" /><Relationship Id="rId34" Type="http://schemas.openxmlformats.org/officeDocument/2006/relationships/slideLayout" Target="../slideLayouts/slideLayout34.xml" /><Relationship Id="rId35" Type="http://schemas.openxmlformats.org/officeDocument/2006/relationships/slideLayout" Target="../slideLayouts/slideLayout35.xml" /><Relationship Id="rId36" Type="http://schemas.openxmlformats.org/officeDocument/2006/relationships/slideLayout" Target="../slideLayouts/slideLayout36.xml" /><Relationship Id="rId37" Type="http://schemas.openxmlformats.org/officeDocument/2006/relationships/slideLayout" Target="../slideLayouts/slideLayout37.xml" /><Relationship Id="rId38" Type="http://schemas.openxmlformats.org/officeDocument/2006/relationships/slideLayout" Target="../slideLayouts/slideLayout38.xml" /><Relationship Id="rId39" Type="http://schemas.openxmlformats.org/officeDocument/2006/relationships/slideLayout" Target="../slideLayouts/slideLayout39.xml" /><Relationship Id="rId4" Type="http://schemas.openxmlformats.org/officeDocument/2006/relationships/slideLayout" Target="../slideLayouts/slideLayout4.xml" /><Relationship Id="rId40" Type="http://schemas.openxmlformats.org/officeDocument/2006/relationships/theme" Target="../theme/theme1.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64B1273F-9323-3163-E4F5-6A89E53D7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F8FCB9-2FCD-702A-93BA-DFDABC7D2B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66390-A5D1-1AED-FE44-73647B8569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anose="00000500000000000000" pitchFamily="2" charset="0"/>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2798875F-9783-49CD-AEB4-20029327C4EB}" type="datetime1">
              <a:rPr kumimoji="0" lang="en-US" sz="1200" b="0" i="0" u="none" strike="noStrike" kern="1200" cap="none" spc="0" normalizeH="0" baseline="0" noProof="0" smtClean="0">
                <a:ln>
                  <a:noFill/>
                </a:ln>
                <a:solidFill>
                  <a:prstClr val="black">
                    <a:tint val="75000"/>
                  </a:prstClr>
                </a:solidFill>
                <a:effectLst/>
                <a:uLnTx/>
                <a:uFillTx/>
                <a:latin typeface="Montserrat" panose="00000500000000000000" pitchFamily="2" charset="0"/>
                <a:ea typeface="+mn-ea"/>
                <a:cs typeface="+mn-cs"/>
              </a:rPr>
              <a:t>6/12/2024</a:t>
            </a:fld>
            <a:endParaRPr kumimoji="0" lang="en-US" sz="1200" b="0" i="0" u="none" strike="noStrike" kern="1200" cap="none" spc="0" normalizeH="0" baseline="0" noProof="0">
              <a:ln>
                <a:noFill/>
              </a:ln>
              <a:solidFill>
                <a:prstClr val="black">
                  <a:tint val="75000"/>
                </a:prstClr>
              </a:solidFill>
              <a:effectLst/>
              <a:uLnTx/>
              <a:uFillTx/>
              <a:latin typeface="Montserrat" panose="00000500000000000000" pitchFamily="2" charset="0"/>
              <a:ea typeface="+mn-ea"/>
              <a:cs typeface="+mn-cs"/>
            </a:endParaRPr>
          </a:p>
        </p:txBody>
      </p:sp>
      <p:sp>
        <p:nvSpPr>
          <p:cNvPr id="5" name="Footer Placeholder 4">
            <a:extLst>
              <a:ext uri="{FF2B5EF4-FFF2-40B4-BE49-F238E27FC236}">
                <a16:creationId xmlns:a16="http://schemas.microsoft.com/office/drawing/2014/main" id="{CD74A684-7B8E-4E07-500E-D37AADA73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pitchFamily="2"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ontserrat" panose="00000500000000000000" pitchFamily="2" charset="0"/>
              <a:ea typeface="+mn-ea"/>
              <a:cs typeface="+mn-cs"/>
            </a:endParaRPr>
          </a:p>
        </p:txBody>
      </p:sp>
      <p:sp>
        <p:nvSpPr>
          <p:cNvPr id="6" name="Slide Number Placeholder 5">
            <a:extLst>
              <a:ext uri="{FF2B5EF4-FFF2-40B4-BE49-F238E27FC236}">
                <a16:creationId xmlns:a16="http://schemas.microsoft.com/office/drawing/2014/main" id="{19C1CE3B-6989-0052-7639-6F47271657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anose="00000500000000000000" pitchFamily="2" charset="0"/>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EE6CD25B-82AB-4879-BA54-221C2B9DC0E8}" type="slidenum">
              <a:rPr kumimoji="0" lang="en-US" sz="1200" b="0" i="0" u="none" strike="noStrike" kern="1200" cap="none" spc="0" normalizeH="0" baseline="0" noProof="0" smtClean="0">
                <a:ln>
                  <a:noFill/>
                </a:ln>
                <a:solidFill>
                  <a:prstClr val="black">
                    <a:tint val="75000"/>
                  </a:prstClr>
                </a:solidFill>
                <a:effectLst/>
                <a:uLnTx/>
                <a:uFillTx/>
                <a:latin typeface="Montserrat" panose="00000500000000000000" pitchFamily="2" charset="0"/>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prstClr val="black">
                  <a:tint val="75000"/>
                </a:prstClr>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32890789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706" r:id="rId4"/>
    <p:sldLayoutId id="2147483694" r:id="rId5"/>
    <p:sldLayoutId id="2147483695" r:id="rId6"/>
    <p:sldLayoutId id="2147483705" r:id="rId7"/>
    <p:sldLayoutId id="2147483703" r:id="rId8"/>
    <p:sldLayoutId id="2147483704" r:id="rId9"/>
    <p:sldLayoutId id="2147483702" r:id="rId10"/>
    <p:sldLayoutId id="2147483707" r:id="rId11"/>
    <p:sldLayoutId id="2147483708" r:id="rId12"/>
    <p:sldLayoutId id="2147483660" r:id="rId13"/>
    <p:sldLayoutId id="2147483667" r:id="rId14"/>
    <p:sldLayoutId id="2147483684" r:id="rId15"/>
    <p:sldLayoutId id="2147483672" r:id="rId16"/>
    <p:sldLayoutId id="2147483673" r:id="rId17"/>
    <p:sldLayoutId id="2147483678" r:id="rId18"/>
    <p:sldLayoutId id="2147483669" r:id="rId19"/>
    <p:sldLayoutId id="2147483676" r:id="rId20"/>
    <p:sldLayoutId id="2147483683" r:id="rId21"/>
    <p:sldLayoutId id="2147483670" r:id="rId22"/>
    <p:sldLayoutId id="2147483681" r:id="rId23"/>
    <p:sldLayoutId id="2147483701" r:id="rId24"/>
    <p:sldLayoutId id="2147483661" r:id="rId25"/>
    <p:sldLayoutId id="2147483666" r:id="rId26"/>
    <p:sldLayoutId id="2147483663" r:id="rId27"/>
    <p:sldLayoutId id="2147483685" r:id="rId28"/>
    <p:sldLayoutId id="2147483664" r:id="rId29"/>
    <p:sldLayoutId id="2147483680" r:id="rId30"/>
    <p:sldLayoutId id="2147483687" r:id="rId31"/>
    <p:sldLayoutId id="2147483686" r:id="rId32"/>
    <p:sldLayoutId id="2147483665" r:id="rId33"/>
    <p:sldLayoutId id="2147483700" r:id="rId34"/>
    <p:sldLayoutId id="2147483675" r:id="rId35"/>
    <p:sldLayoutId id="2147483677" r:id="rId36"/>
    <p:sldLayoutId id="2147483679" r:id="rId37"/>
    <p:sldLayoutId id="2147483674" r:id="rId38"/>
    <p:sldLayoutId id="2147483721" r:id="rId39"/>
  </p:sldLayoutIdLst>
  <p:transition/>
  <p:timing/>
  <p:hf hdr="0" ftr="0" dt="0"/>
  <p:txStyles>
    <p:titleStyle>
      <a:lvl1pPr algn="l" defTabSz="914400" rtl="0" eaLnBrk="1" latinLnBrk="0" hangingPunct="1">
        <a:lnSpc>
          <a:spcPct val="90000"/>
        </a:lnSpc>
        <a:spcBef>
          <a:spcPct val="0"/>
        </a:spcBef>
        <a:buNone/>
        <a:defRPr sz="4400" kern="1200">
          <a:solidFill>
            <a:schemeClr val="tx1"/>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B3838"/>
          </a:solidFill>
          <a:latin typeface="Montserrat" panose="00000500000000000000" pitchFamily="2" charset="0"/>
          <a:ea typeface="+mn-ea"/>
          <a:cs typeface="+mn-cs"/>
        </a:defRPr>
      </a:lvl1pPr>
      <a:lvl2pPr marL="625475" indent="-227013" algn="l" defTabSz="914400" rtl="0" eaLnBrk="1" latinLnBrk="0" hangingPunct="1">
        <a:lnSpc>
          <a:spcPct val="90000"/>
        </a:lnSpc>
        <a:spcBef>
          <a:spcPts val="500"/>
        </a:spcBef>
        <a:buFont typeface="Arial" panose="020b0604020202020204" pitchFamily="34" charset="0"/>
        <a:buChar char="•"/>
        <a:defRPr sz="2000" kern="1200">
          <a:solidFill>
            <a:srgbClr val="3B3838"/>
          </a:solidFill>
          <a:latin typeface="Montserrat" panose="00000500000000000000" pitchFamily="2" charset="0"/>
          <a:ea typeface="+mn-ea"/>
          <a:cs typeface="+mn-cs"/>
        </a:defRPr>
      </a:lvl2pPr>
      <a:lvl3pPr marL="914400" indent="-227013" algn="l" defTabSz="914400" rtl="0" eaLnBrk="1" latinLnBrk="0" hangingPunct="1">
        <a:lnSpc>
          <a:spcPct val="90000"/>
        </a:lnSpc>
        <a:spcBef>
          <a:spcPts val="500"/>
        </a:spcBef>
        <a:buFont typeface="Arial" panose="020b0604020202020204" pitchFamily="34" charset="0"/>
        <a:buChar char="•"/>
        <a:defRPr sz="1800" kern="1200">
          <a:solidFill>
            <a:srgbClr val="3B3838"/>
          </a:solidFill>
          <a:latin typeface="Montserrat" panose="00000500000000000000" pitchFamily="2" charset="0"/>
          <a:ea typeface="+mn-ea"/>
          <a:cs typeface="+mn-cs"/>
        </a:defRPr>
      </a:lvl3pPr>
      <a:lvl4pPr marL="1203325" indent="-234950" algn="l" defTabSz="914400" rtl="0" eaLnBrk="1" latinLnBrk="0" hangingPunct="1">
        <a:lnSpc>
          <a:spcPct val="90000"/>
        </a:lnSpc>
        <a:spcBef>
          <a:spcPts val="500"/>
        </a:spcBef>
        <a:buFont typeface="Arial" panose="020b0604020202020204" pitchFamily="34" charset="0"/>
        <a:buChar char="•"/>
        <a:defRPr sz="1800" kern="1200">
          <a:solidFill>
            <a:srgbClr val="3B3838"/>
          </a:solidFill>
          <a:latin typeface="Montserrat" panose="00000500000000000000" pitchFamily="2" charset="0"/>
          <a:ea typeface="+mn-ea"/>
          <a:cs typeface="+mn-cs"/>
        </a:defRPr>
      </a:lvl4pPr>
      <a:lvl5pPr marL="1484313" indent="-225425" algn="l" defTabSz="914400" rtl="0" eaLnBrk="1" latinLnBrk="0" hangingPunct="1">
        <a:lnSpc>
          <a:spcPct val="90000"/>
        </a:lnSpc>
        <a:spcBef>
          <a:spcPts val="500"/>
        </a:spcBef>
        <a:buFont typeface="Arial" panose="020b0604020202020204" pitchFamily="34" charset="0"/>
        <a:buChar char="•"/>
        <a:defRPr sz="1800" kern="1200">
          <a:solidFill>
            <a:srgbClr val="3B3838"/>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2" name="Title 1">
            <a:extLst>
              <a:ext uri="{FF2B5EF4-FFF2-40B4-BE49-F238E27FC236}">
                <a16:creationId xmlns:a16="http://schemas.microsoft.com/office/drawing/2014/main" id="{6E3EB176-1226-9952-0121-8CC5523E6F05}"/>
              </a:ext>
            </a:extLst>
          </p:cNvPr>
          <p:cNvSpPr>
            <a:spLocks noGrp="1"/>
          </p:cNvSpPr>
          <p:nvPr>
            <p:ph type="ctrTitle"/>
          </p:nvPr>
        </p:nvSpPr>
        <p:spPr/>
        <p:txBody>
          <a:bodyPr>
            <a:normAutofit fontScale="90000"/>
          </a:bodyPr>
          <a:lstStyle/>
          <a:p>
            <a:r>
              <a:rPr lang="en-US"/>
              <a:t>Non - Seller Liability Under Oregon Security Law – June 12, 2024</a:t>
            </a:r>
          </a:p>
        </p:txBody>
      </p:sp>
      <p:sp>
        <p:nvSpPr>
          <p:cNvPr id="3" name="Subtitle 2">
            <a:extLst>
              <a:ext uri="{FF2B5EF4-FFF2-40B4-BE49-F238E27FC236}">
                <a16:creationId xmlns:a16="http://schemas.microsoft.com/office/drawing/2014/main" id="{E8DB09B1-1FED-B309-0360-963D1D2853B0}"/>
              </a:ext>
            </a:extLst>
          </p:cNvPr>
          <p:cNvSpPr>
            <a:spLocks noGrp="1"/>
          </p:cNvSpPr>
          <p:nvPr>
            <p:ph type="subTitle" idx="1"/>
          </p:nvPr>
        </p:nvSpPr>
        <p:spPr/>
        <p:txBody>
          <a:bodyPr/>
          <a:lstStyle/>
          <a:p>
            <a:r>
              <a:rPr lang="en-US"/>
              <a:t>John Rake, Larkins Vacura Kayser</a:t>
            </a:r>
          </a:p>
          <a:p>
            <a:r>
              <a:rPr lang="en-US"/>
              <a:t>Stanton Gallegos, Markowitz Herbold</a:t>
            </a:r>
          </a:p>
          <a:p>
            <a:r>
              <a:rPr lang="en-US"/>
              <a:t>Jacob Goldberg, Stoel Rives</a:t>
            </a:r>
          </a:p>
        </p:txBody>
      </p:sp>
    </p:spTree>
    <p:extLst>
      <p:ext uri="{BB962C8B-B14F-4D97-AF65-F5344CB8AC3E}">
        <p14:creationId xmlns:p14="http://schemas.microsoft.com/office/powerpoint/2010/main" val="4135457086"/>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8542D003-DEA3-1B67-A3BB-97A403A8A6D5}"/>
              </a:ext>
            </a:extLst>
          </p:cNvPr>
          <p:cNvSpPr>
            <a:spLocks noGrp="1"/>
          </p:cNvSpPr>
          <p:nvPr>
            <p:ph type="body" sz="quarter" idx="10"/>
          </p:nvPr>
        </p:nvSpPr>
        <p:spPr>
          <a:xfrm>
            <a:off x="2441121" y="688092"/>
            <a:ext cx="7109961" cy="547392"/>
          </a:xfrm>
        </p:spPr>
        <p:txBody>
          <a:bodyPr>
            <a:noAutofit/>
          </a:bodyPr>
          <a:lstStyle/>
          <a:p>
            <a:r>
              <a:rPr lang="en-US" sz="2400"/>
              <a:t>Reasonable Care Defense – </a:t>
            </a:r>
            <a:r>
              <a:rPr lang="en-US" sz="2400" i="1"/>
              <a:t>Other Courts</a:t>
            </a:r>
          </a:p>
        </p:txBody>
      </p:sp>
      <p:sp>
        <p:nvSpPr>
          <p:cNvPr id="3" name="Text Placeholder 2">
            <a:extLst>
              <a:ext uri="{FF2B5EF4-FFF2-40B4-BE49-F238E27FC236}">
                <a16:creationId xmlns:a16="http://schemas.microsoft.com/office/drawing/2014/main" id="{01863DF6-FF5B-72FE-6848-0535E2D428E1}"/>
              </a:ext>
            </a:extLst>
          </p:cNvPr>
          <p:cNvSpPr>
            <a:spLocks noGrp="1"/>
          </p:cNvSpPr>
          <p:nvPr>
            <p:ph type="body" sz="quarter" idx="15"/>
          </p:nvPr>
        </p:nvSpPr>
        <p:spPr>
          <a:xfrm>
            <a:off x="1085887" y="1498712"/>
            <a:ext cx="10020226" cy="4671196"/>
          </a:xfrm>
        </p:spPr>
        <p:txBody>
          <a:bodyPr>
            <a:noAutofit/>
          </a:bodyPr>
          <a:lstStyle/>
          <a:p>
            <a:pPr marL="342900" indent="-342900">
              <a:buFont typeface="Arial" panose="020b0604020202020204" pitchFamily="34" charset="0"/>
              <a:buChar char="•"/>
            </a:pPr>
            <a:endParaRPr lang="en-US" sz="2400" i="1">
              <a:highlight>
                <a:srgbClr val="FFFFFF"/>
              </a:highlight>
            </a:endParaRPr>
          </a:p>
          <a:p>
            <a:pPr marL="342900" indent="-342900">
              <a:buFont typeface="Arial" panose="020b0604020202020204" pitchFamily="34" charset="0"/>
              <a:buChar char="•"/>
            </a:pPr>
            <a:r>
              <a:rPr lang="en-US" sz="2400" i="1">
                <a:highlight>
                  <a:srgbClr val="FFFFFF"/>
                </a:highlight>
              </a:rPr>
              <a:t>Lean v. Reed</a:t>
            </a:r>
            <a:r>
              <a:rPr lang="en-US" sz="2400">
                <a:highlight>
                  <a:srgbClr val="FFFFFF"/>
                </a:highlight>
              </a:rPr>
              <a:t>, 876 N.E.2d 1104 (Ind. 2007)</a:t>
            </a:r>
          </a:p>
          <a:p>
            <a:pPr marL="342900" indent="-342900">
              <a:buFont typeface="Arial" panose="020b0604020202020204" pitchFamily="34" charset="0"/>
              <a:buChar char="•"/>
            </a:pPr>
            <a:endParaRPr lang="en-US" sz="2400">
              <a:highlight>
                <a:srgbClr val="FFFFFF"/>
              </a:highlight>
            </a:endParaRPr>
          </a:p>
          <a:p>
            <a:pPr marL="804863" lvl="1" indent="-342900"/>
            <a:r>
              <a:rPr lang="en-US" sz="2400">
                <a:highlight>
                  <a:srgbClr val="FFFFFF"/>
                </a:highlight>
              </a:rPr>
              <a:t>Dismissing “reasonable care” defense on summary judgment where outside director assumed compliance without reasonable inquiry.</a:t>
            </a:r>
          </a:p>
        </p:txBody>
      </p:sp>
      <p:sp>
        <p:nvSpPr>
          <p:cNvPr id="4" name="Slide Number Placeholder 3">
            <a:extLst>
              <a:ext uri="{FF2B5EF4-FFF2-40B4-BE49-F238E27FC236}">
                <a16:creationId xmlns:a16="http://schemas.microsoft.com/office/drawing/2014/main" id="{BF03EBAC-C822-3229-28E0-13521FE25BE1}"/>
              </a:ext>
            </a:extLst>
          </p:cNvPr>
          <p:cNvSpPr>
            <a:spLocks noGrp="1"/>
          </p:cNvSpPr>
          <p:nvPr>
            <p:ph type="sldNum" sz="quarter" idx="4"/>
          </p:nvPr>
        </p:nvSpPr>
        <p:spPr/>
        <p:txBody>
          <a:bodyPr/>
          <a:lstStyle/>
          <a:p>
            <a:fld id="{EE6CD25B-82AB-4879-BA54-221C2B9DC0E8}" type="slidenum">
              <a:rPr lang="en-US" smtClean="0"/>
              <a:t>10</a:t>
            </a:fld>
            <a:endParaRPr lang="en-US"/>
          </a:p>
        </p:txBody>
      </p:sp>
    </p:spTree>
    <p:extLst>
      <p:ext uri="{BB962C8B-B14F-4D97-AF65-F5344CB8AC3E}">
        <p14:creationId xmlns:p14="http://schemas.microsoft.com/office/powerpoint/2010/main" val="2945024770"/>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8542D003-DEA3-1B67-A3BB-97A403A8A6D5}"/>
              </a:ext>
            </a:extLst>
          </p:cNvPr>
          <p:cNvSpPr>
            <a:spLocks noGrp="1"/>
          </p:cNvSpPr>
          <p:nvPr>
            <p:ph type="body" sz="quarter" idx="10"/>
          </p:nvPr>
        </p:nvSpPr>
        <p:spPr>
          <a:xfrm>
            <a:off x="2441121" y="688092"/>
            <a:ext cx="7109961" cy="547392"/>
          </a:xfrm>
        </p:spPr>
        <p:txBody>
          <a:bodyPr>
            <a:noAutofit/>
          </a:bodyPr>
          <a:lstStyle/>
          <a:p>
            <a:r>
              <a:rPr lang="en-US" sz="2400"/>
              <a:t>Reasonable Care Defense – </a:t>
            </a:r>
            <a:r>
              <a:rPr lang="en-US" sz="2400" i="1"/>
              <a:t>Other Courts</a:t>
            </a:r>
          </a:p>
        </p:txBody>
      </p:sp>
      <p:sp>
        <p:nvSpPr>
          <p:cNvPr id="3" name="Text Placeholder 2">
            <a:extLst>
              <a:ext uri="{FF2B5EF4-FFF2-40B4-BE49-F238E27FC236}">
                <a16:creationId xmlns:a16="http://schemas.microsoft.com/office/drawing/2014/main" id="{01863DF6-FF5B-72FE-6848-0535E2D428E1}"/>
              </a:ext>
            </a:extLst>
          </p:cNvPr>
          <p:cNvSpPr>
            <a:spLocks noGrp="1"/>
          </p:cNvSpPr>
          <p:nvPr>
            <p:ph type="body" sz="quarter" idx="15"/>
          </p:nvPr>
        </p:nvSpPr>
        <p:spPr>
          <a:xfrm>
            <a:off x="1085887" y="1498712"/>
            <a:ext cx="10020226" cy="4671196"/>
          </a:xfrm>
        </p:spPr>
        <p:txBody>
          <a:bodyPr>
            <a:noAutofit/>
          </a:bodyPr>
          <a:lstStyle/>
          <a:p>
            <a:pPr marL="342900" indent="-342900">
              <a:buFont typeface="Arial" panose="020b0604020202020204" pitchFamily="34" charset="0"/>
              <a:buChar char="•"/>
            </a:pPr>
            <a:r>
              <a:rPr lang="en-US" sz="2400" i="1" err="1">
                <a:highlight>
                  <a:srgbClr val="FFFFFF"/>
                </a:highlight>
              </a:rPr>
              <a:t>FHFA v. Nomura Holdings America, Inc.</a:t>
            </a:r>
            <a:r>
              <a:rPr lang="en-US" sz="2400">
                <a:highlight>
                  <a:srgbClr val="FFFFFF"/>
                </a:highlight>
              </a:rPr>
              <a:t> </a:t>
            </a:r>
          </a:p>
          <a:p>
            <a:pPr marL="342900" indent="-342900">
              <a:buFont typeface="Arial" panose="020b0604020202020204" pitchFamily="34" charset="0"/>
              <a:buChar char="•"/>
            </a:pPr>
            <a:endParaRPr lang="en-US" sz="2400">
              <a:highlight>
                <a:srgbClr val="FFFFFF"/>
              </a:highlight>
            </a:endParaRPr>
          </a:p>
          <a:p>
            <a:pPr marL="804863" lvl="1" indent="-342900"/>
            <a:r>
              <a:rPr lang="en-US" sz="2400">
                <a:highlight>
                  <a:srgbClr val="FFFFFF"/>
                </a:highlight>
              </a:rPr>
              <a:t>873 F.3d 85 (2d Cir. 2017)</a:t>
            </a:r>
          </a:p>
          <a:p>
            <a:pPr marL="804863" lvl="1" indent="-342900"/>
            <a:endParaRPr lang="en-US" sz="2400">
              <a:highlight>
                <a:srgbClr val="FFFFFF"/>
              </a:highlight>
            </a:endParaRPr>
          </a:p>
          <a:p>
            <a:pPr marL="1257300" lvl="2" indent="-342900"/>
            <a:r>
              <a:rPr lang="en-US" sz="2200">
                <a:highlight>
                  <a:srgbClr val="FFFFFF"/>
                </a:highlight>
              </a:rPr>
              <a:t>Affirming trial court dismissal of “reasonable care” affirmative defense under Section 12(a)(2).</a:t>
            </a:r>
          </a:p>
          <a:p>
            <a:pPr marL="1257300" lvl="2" indent="-342900"/>
            <a:endParaRPr lang="en-US" sz="2400">
              <a:highlight>
                <a:srgbClr val="FFFFFF"/>
              </a:highlight>
            </a:endParaRPr>
          </a:p>
          <a:p>
            <a:pPr marL="804863" lvl="1" indent="-342900"/>
            <a:r>
              <a:rPr lang="en-US" sz="2400">
                <a:highlight>
                  <a:srgbClr val="FFFFFF"/>
                </a:highlight>
              </a:rPr>
              <a:t>104 F. Supp. 3d 441 (S.D.N.Y. 2015)</a:t>
            </a:r>
          </a:p>
          <a:p>
            <a:pPr marL="804863" lvl="1" indent="-342900"/>
            <a:endParaRPr lang="en-US" sz="2400">
              <a:highlight>
                <a:srgbClr val="FFFFFF"/>
              </a:highlight>
            </a:endParaRPr>
          </a:p>
          <a:p>
            <a:pPr marL="1257300" lvl="2" indent="-342900"/>
            <a:r>
              <a:rPr lang="en-US" sz="2200">
                <a:highlight>
                  <a:srgbClr val="FFFFFF"/>
                </a:highlight>
              </a:rPr>
              <a:t>Findings after bench trial that defendants failed to establish “reasonable care” defense for Blue Sky laws and Section 15.</a:t>
            </a:r>
          </a:p>
        </p:txBody>
      </p:sp>
      <p:sp>
        <p:nvSpPr>
          <p:cNvPr id="4" name="Slide Number Placeholder 3">
            <a:extLst>
              <a:ext uri="{FF2B5EF4-FFF2-40B4-BE49-F238E27FC236}">
                <a16:creationId xmlns:a16="http://schemas.microsoft.com/office/drawing/2014/main" id="{BF03EBAC-C822-3229-28E0-13521FE25BE1}"/>
              </a:ext>
            </a:extLst>
          </p:cNvPr>
          <p:cNvSpPr>
            <a:spLocks noGrp="1"/>
          </p:cNvSpPr>
          <p:nvPr>
            <p:ph type="sldNum" sz="quarter" idx="4"/>
          </p:nvPr>
        </p:nvSpPr>
        <p:spPr/>
        <p:txBody>
          <a:bodyPr/>
          <a:lstStyle/>
          <a:p>
            <a:fld id="{EE6CD25B-82AB-4879-BA54-221C2B9DC0E8}" type="slidenum">
              <a:rPr lang="en-US" smtClean="0"/>
              <a:t>11</a:t>
            </a:fld>
            <a:endParaRPr lang="en-US"/>
          </a:p>
        </p:txBody>
      </p:sp>
    </p:spTree>
    <p:extLst>
      <p:ext uri="{BB962C8B-B14F-4D97-AF65-F5344CB8AC3E}">
        <p14:creationId xmlns:p14="http://schemas.microsoft.com/office/powerpoint/2010/main" val="2277395153"/>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06CEABEC-657A-7AA0-3534-6D257F88B42F}"/>
              </a:ext>
            </a:extLst>
          </p:cNvPr>
          <p:cNvSpPr>
            <a:spLocks noGrp="1"/>
          </p:cNvSpPr>
          <p:nvPr>
            <p:ph type="body" sz="quarter" idx="10"/>
          </p:nvPr>
        </p:nvSpPr>
        <p:spPr/>
        <p:txBody>
          <a:bodyPr>
            <a:normAutofit/>
          </a:bodyPr>
          <a:lstStyle/>
          <a:p>
            <a:r>
              <a:rPr lang="en-US" sz="2800"/>
              <a:t>Hot Topics and Developments</a:t>
            </a:r>
          </a:p>
        </p:txBody>
      </p:sp>
      <p:sp>
        <p:nvSpPr>
          <p:cNvPr id="3" name="Text Placeholder 2">
            <a:extLst>
              <a:ext uri="{FF2B5EF4-FFF2-40B4-BE49-F238E27FC236}">
                <a16:creationId xmlns:a16="http://schemas.microsoft.com/office/drawing/2014/main" id="{0D5C6064-4E6C-588F-B725-415BD63E51E1}"/>
              </a:ext>
            </a:extLst>
          </p:cNvPr>
          <p:cNvSpPr>
            <a:spLocks noGrp="1"/>
          </p:cNvSpPr>
          <p:nvPr>
            <p:ph type="body" sz="quarter" idx="15"/>
          </p:nvPr>
        </p:nvSpPr>
        <p:spPr/>
        <p:txBody>
          <a:bodyPr>
            <a:normAutofit/>
          </a:bodyPr>
          <a:lstStyle/>
          <a:p>
            <a:pPr marL="342900" indent="-342900">
              <a:buFont typeface="Arial" panose="020b0604020202020204" pitchFamily="34" charset="0"/>
              <a:buChar char="•"/>
            </a:pPr>
            <a:r>
              <a:rPr lang="en-US" sz="2400"/>
              <a:t>Obligation to Make a “Noisy Exit”</a:t>
            </a:r>
          </a:p>
          <a:p>
            <a:endParaRPr lang="en-US" sz="2400"/>
          </a:p>
          <a:p>
            <a:pPr marL="342900" indent="-342900">
              <a:buFont typeface="Arial" panose="020b0604020202020204" pitchFamily="34" charset="0"/>
              <a:buChar char="•"/>
            </a:pPr>
            <a:r>
              <a:rPr lang="en-US" sz="2400"/>
              <a:t>“Attenuated” services </a:t>
            </a:r>
          </a:p>
          <a:p>
            <a:endParaRPr lang="en-US" sz="2400"/>
          </a:p>
          <a:p>
            <a:pPr marL="342900" indent="-342900">
              <a:buFont typeface="Arial" panose="020b0604020202020204" pitchFamily="34" charset="0"/>
              <a:buChar char="•"/>
            </a:pPr>
            <a:r>
              <a:rPr lang="en-US" sz="2400"/>
              <a:t>Contribution claims bars</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i="1"/>
              <a:t>Purdue </a:t>
            </a:r>
            <a:r>
              <a:rPr lang="en-US" sz="2400"/>
              <a:t>and non-consensual releases</a:t>
            </a:r>
          </a:p>
          <a:p>
            <a:endParaRPr lang="en-US" sz="2400"/>
          </a:p>
        </p:txBody>
      </p:sp>
      <p:sp>
        <p:nvSpPr>
          <p:cNvPr id="4" name="Slide Number Placeholder 3">
            <a:extLst>
              <a:ext uri="{FF2B5EF4-FFF2-40B4-BE49-F238E27FC236}">
                <a16:creationId xmlns:a16="http://schemas.microsoft.com/office/drawing/2014/main" id="{81D81200-11F3-2083-B29C-9797D62F6DA7}"/>
              </a:ext>
            </a:extLst>
          </p:cNvPr>
          <p:cNvSpPr>
            <a:spLocks noGrp="1"/>
          </p:cNvSpPr>
          <p:nvPr>
            <p:ph type="sldNum" sz="quarter" idx="4"/>
          </p:nvPr>
        </p:nvSpPr>
        <p:spPr/>
        <p:txBody>
          <a:bodyPr/>
          <a:lstStyle/>
          <a:p>
            <a:fld id="{EE6CD25B-82AB-4879-BA54-221C2B9DC0E8}" type="slidenum">
              <a:rPr lang="en-US" smtClean="0"/>
              <a:t>12</a:t>
            </a:fld>
            <a:endParaRPr lang="en-US"/>
          </a:p>
        </p:txBody>
      </p:sp>
    </p:spTree>
    <p:extLst>
      <p:ext uri="{BB962C8B-B14F-4D97-AF65-F5344CB8AC3E}">
        <p14:creationId xmlns:p14="http://schemas.microsoft.com/office/powerpoint/2010/main" val="3931716069"/>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CCF632B2-6ED9-F2D7-37F9-A608FCC1424A}"/>
              </a:ext>
            </a:extLst>
          </p:cNvPr>
          <p:cNvSpPr>
            <a:spLocks noGrp="1"/>
          </p:cNvSpPr>
          <p:nvPr>
            <p:ph type="body" sz="quarter" idx="10"/>
          </p:nvPr>
        </p:nvSpPr>
        <p:spPr/>
        <p:txBody>
          <a:bodyPr>
            <a:normAutofit lnSpcReduction="10000"/>
          </a:bodyPr>
          <a:lstStyle/>
          <a:p>
            <a:r>
              <a:rPr lang="en-US"/>
              <a:t>Non-seller Liability </a:t>
            </a:r>
          </a:p>
        </p:txBody>
      </p:sp>
      <p:sp>
        <p:nvSpPr>
          <p:cNvPr id="3" name="Text Placeholder 2">
            <a:extLst>
              <a:ext uri="{FF2B5EF4-FFF2-40B4-BE49-F238E27FC236}">
                <a16:creationId xmlns:a16="http://schemas.microsoft.com/office/drawing/2014/main" id="{748E1048-DC4C-E3BE-8FDA-226D3FAFD53E}"/>
              </a:ext>
            </a:extLst>
          </p:cNvPr>
          <p:cNvSpPr>
            <a:spLocks noGrp="1"/>
          </p:cNvSpPr>
          <p:nvPr>
            <p:ph type="body" sz="quarter" idx="15"/>
          </p:nvPr>
        </p:nvSpPr>
        <p:spPr/>
        <p:txBody>
          <a:bodyPr>
            <a:normAutofit/>
          </a:bodyPr>
          <a:lstStyle/>
          <a:p>
            <a:pPr marL="457200" marR="0" indent="38100">
              <a:spcBef>
                <a:spcPct val="0"/>
              </a:spcBef>
              <a:spcAft>
                <a:spcPts val="1200"/>
              </a:spcAft>
            </a:pPr>
            <a:r>
              <a:rPr lang="en-US" sz="2400">
                <a:effectLst/>
                <a:ea typeface="SimSun" panose="02010600030101010101" pitchFamily="2" charset="-122"/>
              </a:rPr>
              <a:t>“[E]very person who participates or materially aids in the sale [of unlawful securities] is also liable jointly and severally with and to the same extent as the seller, unless the nonseller sustains the burden of proof that the nonseller did not know, and, in the exercise of reasonable care, could not have know of the existence of facts on which the liability is based.”</a:t>
            </a:r>
          </a:p>
          <a:p>
            <a:pPr marL="457200" marR="0" indent="38100">
              <a:spcBef>
                <a:spcPct val="0"/>
              </a:spcBef>
              <a:spcAft>
                <a:spcPts val="1200"/>
              </a:spcAft>
            </a:pPr>
            <a:endParaRPr lang="en-US" sz="2800">
              <a:effectLst/>
              <a:ea typeface="SimSun" panose="02010600030101010101" pitchFamily="2" charset="-122"/>
            </a:endParaRPr>
          </a:p>
          <a:p>
            <a:pPr marL="457200" marR="0" indent="38100">
              <a:spcBef>
                <a:spcPct val="0"/>
              </a:spcBef>
              <a:spcAft>
                <a:spcPts val="1200"/>
              </a:spcAft>
            </a:pPr>
            <a:r>
              <a:rPr lang="en-US" sz="2800">
                <a:effectLst/>
                <a:ea typeface="SimSun" panose="02010600030101010101" pitchFamily="2" charset="-122"/>
              </a:rPr>
              <a:t>ORS 59.115(3)</a:t>
            </a:r>
          </a:p>
        </p:txBody>
      </p:sp>
      <p:sp>
        <p:nvSpPr>
          <p:cNvPr id="4" name="Slide Number Placeholder 3">
            <a:extLst>
              <a:ext uri="{FF2B5EF4-FFF2-40B4-BE49-F238E27FC236}">
                <a16:creationId xmlns:a16="http://schemas.microsoft.com/office/drawing/2014/main" id="{698185FA-F1FC-8C82-7898-1F87637EC557}"/>
              </a:ext>
            </a:extLst>
          </p:cNvPr>
          <p:cNvSpPr>
            <a:spLocks noGrp="1"/>
          </p:cNvSpPr>
          <p:nvPr>
            <p:ph type="sldNum" sz="quarter" idx="4"/>
          </p:nvPr>
        </p:nvSpPr>
        <p:spPr/>
        <p:txBody>
          <a:bodyPr/>
          <a:lstStyle/>
          <a:p>
            <a:fld id="{EE6CD25B-82AB-4879-BA54-221C2B9DC0E8}" type="slidenum">
              <a:rPr lang="en-US" smtClean="0"/>
              <a:t>2</a:t>
            </a:fld>
            <a:endParaRPr lang="en-US"/>
          </a:p>
        </p:txBody>
      </p:sp>
    </p:spTree>
    <p:extLst>
      <p:ext uri="{BB962C8B-B14F-4D97-AF65-F5344CB8AC3E}">
        <p14:creationId xmlns:p14="http://schemas.microsoft.com/office/powerpoint/2010/main" val="270272276"/>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33248601-BA88-DE6A-87FD-8A34AFEA089F}"/>
              </a:ext>
            </a:extLst>
          </p:cNvPr>
          <p:cNvSpPr>
            <a:spLocks noGrp="1"/>
          </p:cNvSpPr>
          <p:nvPr>
            <p:ph type="body" sz="quarter" idx="10"/>
          </p:nvPr>
        </p:nvSpPr>
        <p:spPr/>
        <p:txBody>
          <a:bodyPr>
            <a:normAutofit lnSpcReduction="10000"/>
          </a:bodyPr>
          <a:lstStyle/>
          <a:p>
            <a:r>
              <a:rPr lang="en-US"/>
              <a:t>Unlawful Sale</a:t>
            </a:r>
          </a:p>
        </p:txBody>
      </p:sp>
      <p:sp>
        <p:nvSpPr>
          <p:cNvPr id="3" name="Text Placeholder 2">
            <a:extLst>
              <a:ext uri="{FF2B5EF4-FFF2-40B4-BE49-F238E27FC236}">
                <a16:creationId xmlns:a16="http://schemas.microsoft.com/office/drawing/2014/main" id="{BAF66321-5B39-7E69-D663-4D97C9A3D797}"/>
              </a:ext>
            </a:extLst>
          </p:cNvPr>
          <p:cNvSpPr>
            <a:spLocks noGrp="1"/>
          </p:cNvSpPr>
          <p:nvPr>
            <p:ph type="body" sz="quarter" idx="15"/>
          </p:nvPr>
        </p:nvSpPr>
        <p:spPr/>
        <p:txBody>
          <a:bodyPr>
            <a:normAutofit/>
          </a:bodyPr>
          <a:lstStyle/>
          <a:p>
            <a:r>
              <a:rPr lang="en-US" sz="2400"/>
              <a:t>Untrue statements and misleading omissions – ORS 59.115(1)(b)</a:t>
            </a:r>
          </a:p>
          <a:p>
            <a:endParaRPr lang="en-US" sz="2400"/>
          </a:p>
          <a:p>
            <a:r>
              <a:rPr lang="en-US" sz="2400"/>
              <a:t>Securities fraud – ORS 59.115(1)(b) and ORS 59.135(1) and (3)</a:t>
            </a:r>
          </a:p>
          <a:p>
            <a:endParaRPr lang="en-US" sz="2400"/>
          </a:p>
          <a:p>
            <a:r>
              <a:rPr lang="en-US" sz="2400"/>
              <a:t>Technical violations, such as failure to register or sales through unlicensed brokers</a:t>
            </a:r>
          </a:p>
        </p:txBody>
      </p:sp>
      <p:sp>
        <p:nvSpPr>
          <p:cNvPr id="4" name="Slide Number Placeholder 3">
            <a:extLst>
              <a:ext uri="{FF2B5EF4-FFF2-40B4-BE49-F238E27FC236}">
                <a16:creationId xmlns:a16="http://schemas.microsoft.com/office/drawing/2014/main" id="{8BDE116D-D13D-1A67-C1B9-AFA0E7E49197}"/>
              </a:ext>
            </a:extLst>
          </p:cNvPr>
          <p:cNvSpPr>
            <a:spLocks noGrp="1"/>
          </p:cNvSpPr>
          <p:nvPr>
            <p:ph type="sldNum" sz="quarter" idx="4"/>
          </p:nvPr>
        </p:nvSpPr>
        <p:spPr/>
        <p:txBody>
          <a:bodyPr/>
          <a:lstStyle/>
          <a:p>
            <a:fld id="{EE6CD25B-82AB-4879-BA54-221C2B9DC0E8}" type="slidenum">
              <a:rPr lang="en-US" smtClean="0"/>
              <a:t>3</a:t>
            </a:fld>
            <a:endParaRPr lang="en-US"/>
          </a:p>
        </p:txBody>
      </p:sp>
    </p:spTree>
    <p:extLst>
      <p:ext uri="{BB962C8B-B14F-4D97-AF65-F5344CB8AC3E}">
        <p14:creationId xmlns:p14="http://schemas.microsoft.com/office/powerpoint/2010/main" val="1156943243"/>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1B607115-99E9-6377-5DDA-D4C4397CD1E3}"/>
              </a:ext>
            </a:extLst>
          </p:cNvPr>
          <p:cNvSpPr>
            <a:spLocks noGrp="1"/>
          </p:cNvSpPr>
          <p:nvPr>
            <p:ph type="body" sz="quarter" idx="10"/>
          </p:nvPr>
        </p:nvSpPr>
        <p:spPr/>
        <p:txBody>
          <a:bodyPr>
            <a:normAutofit lnSpcReduction="10000"/>
          </a:bodyPr>
          <a:lstStyle/>
          <a:p>
            <a:r>
              <a:rPr lang="en-US"/>
              <a:t>Reach of Statute</a:t>
            </a:r>
          </a:p>
        </p:txBody>
      </p:sp>
      <p:sp>
        <p:nvSpPr>
          <p:cNvPr id="3" name="Text Placeholder 2">
            <a:extLst>
              <a:ext uri="{FF2B5EF4-FFF2-40B4-BE49-F238E27FC236}">
                <a16:creationId xmlns:a16="http://schemas.microsoft.com/office/drawing/2014/main" id="{2D0E7F4D-A82D-D193-EAC5-CBD8A7A792E0}"/>
              </a:ext>
            </a:extLst>
          </p:cNvPr>
          <p:cNvSpPr>
            <a:spLocks noGrp="1"/>
          </p:cNvSpPr>
          <p:nvPr>
            <p:ph type="body" sz="quarter" idx="15"/>
          </p:nvPr>
        </p:nvSpPr>
        <p:spPr/>
        <p:txBody>
          <a:bodyPr>
            <a:normAutofit/>
          </a:bodyPr>
          <a:lstStyle/>
          <a:p>
            <a:r>
              <a:rPr lang="en-US" sz="2400"/>
              <a:t>“ORS 59.115(3) makes one who is not himself the seller of a security liable for an unlawful sale if he ‘participates or materially aids in the sale’ *** Whether </a:t>
            </a:r>
            <a:r>
              <a:rPr lang="en-US" sz="2400" i="1"/>
              <a:t>one’s assistance in the sale is ‘material’ does not dependent on one’s knowledge of the facts that make it unlawful; it depends on the importance of one’s personal contribution to the transaction</a:t>
            </a:r>
            <a:r>
              <a:rPr lang="en-US" sz="2400"/>
              <a:t>.”</a:t>
            </a:r>
          </a:p>
          <a:p>
            <a:r>
              <a:rPr lang="en-US" sz="2400" i="1"/>
              <a:t>Prince v. Brydon</a:t>
            </a:r>
            <a:r>
              <a:rPr lang="en-US" sz="2400"/>
              <a:t>, 307 Or 146, 764 P2d 1370 (1988)</a:t>
            </a:r>
            <a:endParaRPr lang="en-US" sz="2400" i="1"/>
          </a:p>
        </p:txBody>
      </p:sp>
      <p:sp>
        <p:nvSpPr>
          <p:cNvPr id="4" name="Slide Number Placeholder 3">
            <a:extLst>
              <a:ext uri="{FF2B5EF4-FFF2-40B4-BE49-F238E27FC236}">
                <a16:creationId xmlns:a16="http://schemas.microsoft.com/office/drawing/2014/main" id="{5361ED8D-163A-2823-3779-0E77EE6AA7FC}"/>
              </a:ext>
            </a:extLst>
          </p:cNvPr>
          <p:cNvSpPr>
            <a:spLocks noGrp="1"/>
          </p:cNvSpPr>
          <p:nvPr>
            <p:ph type="sldNum" sz="quarter" idx="4"/>
          </p:nvPr>
        </p:nvSpPr>
        <p:spPr/>
        <p:txBody>
          <a:bodyPr/>
          <a:lstStyle/>
          <a:p>
            <a:fld id="{EE6CD25B-82AB-4879-BA54-221C2B9DC0E8}" type="slidenum">
              <a:rPr lang="en-US" smtClean="0"/>
              <a:t>4</a:t>
            </a:fld>
            <a:endParaRPr lang="en-US"/>
          </a:p>
        </p:txBody>
      </p:sp>
    </p:spTree>
    <p:extLst>
      <p:ext uri="{BB962C8B-B14F-4D97-AF65-F5344CB8AC3E}">
        <p14:creationId xmlns:p14="http://schemas.microsoft.com/office/powerpoint/2010/main" val="2220558905"/>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0BDDF37C-583E-BDE2-CD12-05531155633D}"/>
              </a:ext>
            </a:extLst>
          </p:cNvPr>
          <p:cNvSpPr>
            <a:spLocks noGrp="1"/>
          </p:cNvSpPr>
          <p:nvPr>
            <p:ph type="body" sz="quarter" idx="10"/>
          </p:nvPr>
        </p:nvSpPr>
        <p:spPr/>
        <p:txBody>
          <a:bodyPr>
            <a:normAutofit lnSpcReduction="10000"/>
          </a:bodyPr>
          <a:lstStyle/>
          <a:p>
            <a:r>
              <a:rPr lang="en-US"/>
              <a:t>Who It Covers</a:t>
            </a:r>
          </a:p>
        </p:txBody>
      </p:sp>
      <p:sp>
        <p:nvSpPr>
          <p:cNvPr id="3" name="Text Placeholder 2">
            <a:extLst>
              <a:ext uri="{FF2B5EF4-FFF2-40B4-BE49-F238E27FC236}">
                <a16:creationId xmlns:a16="http://schemas.microsoft.com/office/drawing/2014/main" id="{41C79440-C90F-A53B-7C29-D1A5F8BAD1EB}"/>
              </a:ext>
            </a:extLst>
          </p:cNvPr>
          <p:cNvSpPr>
            <a:spLocks noGrp="1"/>
          </p:cNvSpPr>
          <p:nvPr>
            <p:ph type="body" sz="quarter" idx="15"/>
          </p:nvPr>
        </p:nvSpPr>
        <p:spPr/>
        <p:txBody>
          <a:bodyPr>
            <a:normAutofit/>
          </a:bodyPr>
          <a:lstStyle/>
          <a:p>
            <a:r>
              <a:rPr lang="en-US" sz="2400"/>
              <a:t>“Every person” includes:</a:t>
            </a:r>
          </a:p>
          <a:p>
            <a:pPr marL="342900" indent="-342900">
              <a:buFont typeface="Arial" panose="020b0604020202020204" pitchFamily="34" charset="0"/>
              <a:buChar char="•"/>
            </a:pPr>
            <a:r>
              <a:rPr lang="en-US" sz="2400"/>
              <a:t>Accountants</a:t>
            </a:r>
          </a:p>
          <a:p>
            <a:pPr marL="342900" indent="-342900">
              <a:buFont typeface="Arial" panose="020b0604020202020204" pitchFamily="34" charset="0"/>
              <a:buChar char="•"/>
            </a:pPr>
            <a:r>
              <a:rPr lang="en-US" sz="2400"/>
              <a:t>Bankers</a:t>
            </a:r>
          </a:p>
          <a:p>
            <a:pPr marL="342900" indent="-342900">
              <a:buFont typeface="Arial" panose="020b0604020202020204" pitchFamily="34" charset="0"/>
              <a:buChar char="•"/>
            </a:pPr>
            <a:r>
              <a:rPr lang="en-US" sz="2400"/>
              <a:t>CFOs</a:t>
            </a:r>
          </a:p>
          <a:p>
            <a:pPr marL="342900" indent="-342900">
              <a:buFont typeface="Arial" panose="020b0604020202020204" pitchFamily="34" charset="0"/>
              <a:buChar char="•"/>
            </a:pPr>
            <a:r>
              <a:rPr lang="en-US" sz="2400"/>
              <a:t>Brokers</a:t>
            </a:r>
          </a:p>
          <a:p>
            <a:pPr marL="342900" indent="-342900">
              <a:buFont typeface="Arial" panose="020b0604020202020204" pitchFamily="34" charset="0"/>
              <a:buChar char="•"/>
            </a:pPr>
            <a:r>
              <a:rPr lang="en-US" sz="2400"/>
              <a:t>Auditors….</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….and, yes, Lawyers</a:t>
            </a:r>
          </a:p>
        </p:txBody>
      </p:sp>
      <p:sp>
        <p:nvSpPr>
          <p:cNvPr id="4" name="Slide Number Placeholder 3">
            <a:extLst>
              <a:ext uri="{FF2B5EF4-FFF2-40B4-BE49-F238E27FC236}">
                <a16:creationId xmlns:a16="http://schemas.microsoft.com/office/drawing/2014/main" id="{0F1D445F-DEED-EB9D-959E-9FE99E55E9A4}"/>
              </a:ext>
            </a:extLst>
          </p:cNvPr>
          <p:cNvSpPr>
            <a:spLocks noGrp="1"/>
          </p:cNvSpPr>
          <p:nvPr>
            <p:ph type="sldNum" sz="quarter" idx="4"/>
          </p:nvPr>
        </p:nvSpPr>
        <p:spPr/>
        <p:txBody>
          <a:bodyPr/>
          <a:lstStyle/>
          <a:p>
            <a:fld id="{EE6CD25B-82AB-4879-BA54-221C2B9DC0E8}" type="slidenum">
              <a:rPr lang="en-US" smtClean="0"/>
              <a:t>5</a:t>
            </a:fld>
            <a:endParaRPr lang="en-US"/>
          </a:p>
        </p:txBody>
      </p:sp>
    </p:spTree>
    <p:extLst>
      <p:ext uri="{BB962C8B-B14F-4D97-AF65-F5344CB8AC3E}">
        <p14:creationId xmlns:p14="http://schemas.microsoft.com/office/powerpoint/2010/main" val="3959411180"/>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403DF78D-90BF-2B3B-6ABB-5DAC05100AC2}"/>
              </a:ext>
            </a:extLst>
          </p:cNvPr>
          <p:cNvSpPr>
            <a:spLocks noGrp="1"/>
          </p:cNvSpPr>
          <p:nvPr>
            <p:ph type="body" sz="quarter" idx="10"/>
          </p:nvPr>
        </p:nvSpPr>
        <p:spPr/>
        <p:txBody>
          <a:bodyPr>
            <a:normAutofit fontScale="92500"/>
          </a:bodyPr>
          <a:lstStyle/>
          <a:p>
            <a:r>
              <a:rPr lang="en-US"/>
              <a:t>Other States – Much Narrower Scope</a:t>
            </a:r>
          </a:p>
        </p:txBody>
      </p:sp>
      <p:sp>
        <p:nvSpPr>
          <p:cNvPr id="3" name="Text Placeholder 2">
            <a:extLst>
              <a:ext uri="{FF2B5EF4-FFF2-40B4-BE49-F238E27FC236}">
                <a16:creationId xmlns:a16="http://schemas.microsoft.com/office/drawing/2014/main" id="{C8772048-D5E5-4E03-3529-1F053D2E03CB}"/>
              </a:ext>
            </a:extLst>
          </p:cNvPr>
          <p:cNvSpPr>
            <a:spLocks noGrp="1"/>
          </p:cNvSpPr>
          <p:nvPr>
            <p:ph type="body" sz="quarter" idx="15"/>
          </p:nvPr>
        </p:nvSpPr>
        <p:spPr/>
        <p:txBody>
          <a:bodyPr>
            <a:normAutofit/>
          </a:bodyPr>
          <a:lstStyle/>
          <a:p>
            <a:r>
              <a:rPr lang="en-US" sz="2400"/>
              <a:t>California</a:t>
            </a:r>
          </a:p>
          <a:p>
            <a:pPr marL="342900" indent="-342900">
              <a:buFont typeface="Arial" panose="020b0604020202020204" pitchFamily="34" charset="0"/>
              <a:buChar char="•"/>
            </a:pPr>
            <a:r>
              <a:rPr lang="en-US" sz="2400" i="1">
                <a:solidFill>
                  <a:srgbClr val="313131"/>
                </a:solidFill>
                <a:effectLst/>
                <a:ea typeface="Times New Roman" panose="02020603050405020304" pitchFamily="18" charset="0"/>
                <a:cs typeface="Times New Roman" panose="02020603050405020304" pitchFamily="18" charset="0"/>
              </a:rPr>
              <a:t>Apollo Capital Fund LLC</a:t>
            </a:r>
            <a:r>
              <a:rPr lang="en-US" sz="2400">
                <a:solidFill>
                  <a:srgbClr val="313131"/>
                </a:solidFill>
                <a:effectLst/>
                <a:ea typeface="Times New Roman" panose="02020603050405020304" pitchFamily="18" charset="0"/>
                <a:cs typeface="Times New Roman" panose="02020603050405020304" pitchFamily="18" charset="0"/>
              </a:rPr>
              <a:t> v. </a:t>
            </a:r>
            <a:r>
              <a:rPr lang="en-US" sz="2400" i="1">
                <a:solidFill>
                  <a:srgbClr val="313131"/>
                </a:solidFill>
                <a:effectLst/>
                <a:ea typeface="Times New Roman" panose="02020603050405020304" pitchFamily="18" charset="0"/>
                <a:cs typeface="Times New Roman" panose="02020603050405020304" pitchFamily="18" charset="0"/>
              </a:rPr>
              <a:t>Roth Capital Partners, LLC</a:t>
            </a:r>
            <a:r>
              <a:rPr lang="en-US" sz="2400">
                <a:solidFill>
                  <a:srgbClr val="313131"/>
                </a:solidFill>
                <a:effectLst/>
                <a:ea typeface="Times New Roman" panose="02020603050405020304" pitchFamily="18" charset="0"/>
                <a:cs typeface="Times New Roman" panose="02020603050405020304" pitchFamily="18" charset="0"/>
              </a:rPr>
              <a:t> (2007) 158 Cal.App.4th 226 – participant must have “materially aided” in the </a:t>
            </a:r>
            <a:r>
              <a:rPr lang="en-US" sz="2400" i="1" u="sng">
                <a:solidFill>
                  <a:srgbClr val="313131"/>
                </a:solidFill>
                <a:effectLst/>
                <a:ea typeface="Times New Roman" panose="02020603050405020304" pitchFamily="18" charset="0"/>
                <a:cs typeface="Times New Roman" panose="02020603050405020304" pitchFamily="18" charset="0"/>
              </a:rPr>
              <a:t>violation itself</a:t>
            </a:r>
          </a:p>
          <a:p>
            <a:endParaRPr lang="en-US" sz="2400"/>
          </a:p>
          <a:p>
            <a:r>
              <a:rPr lang="en-US" sz="2400"/>
              <a:t>Washington</a:t>
            </a:r>
          </a:p>
          <a:p>
            <a:pPr marL="342900" indent="-342900">
              <a:buFont typeface="Arial" panose="020b0604020202020204" pitchFamily="34" charset="0"/>
              <a:buChar char="•"/>
            </a:pPr>
            <a:r>
              <a:rPr lang="en-US" sz="2400" i="1">
                <a:solidFill>
                  <a:srgbClr val="3D3D3D"/>
                </a:solidFill>
                <a:effectLst/>
                <a:highlight>
                  <a:srgbClr val="FFFFFF"/>
                </a:highlight>
                <a:ea typeface="Times New Roman" panose="02020603050405020304" pitchFamily="18" charset="0"/>
              </a:rPr>
              <a:t>Hines v. Data Line Sys., Inc.</a:t>
            </a:r>
            <a:r>
              <a:rPr lang="en-US" sz="2400">
                <a:solidFill>
                  <a:srgbClr val="000000"/>
                </a:solidFill>
                <a:effectLst/>
                <a:highlight>
                  <a:srgbClr val="FFFFFF"/>
                </a:highlight>
                <a:ea typeface="Times New Roman" panose="02020603050405020304" pitchFamily="18" charset="0"/>
              </a:rPr>
              <a:t>, 114 Wash. 2d 127, 149, 787 P.2d 8, 20 (1990) – “something more” must be shown, beyond performance of professional services. Third party must have “active participation” in the sale itself</a:t>
            </a:r>
            <a:endParaRPr lang="en-US" sz="2400">
              <a:effectLst/>
              <a:highlight>
                <a:srgbClr val="FFFFFF"/>
              </a:highlight>
              <a:ea typeface="Times New Roman" panose="02020603050405020304" pitchFamily="18" charset="0"/>
            </a:endParaRPr>
          </a:p>
          <a:p>
            <a:endParaRPr lang="en-US" sz="2400"/>
          </a:p>
        </p:txBody>
      </p:sp>
      <p:sp>
        <p:nvSpPr>
          <p:cNvPr id="4" name="Slide Number Placeholder 3">
            <a:extLst>
              <a:ext uri="{FF2B5EF4-FFF2-40B4-BE49-F238E27FC236}">
                <a16:creationId xmlns:a16="http://schemas.microsoft.com/office/drawing/2014/main" id="{0CF38A44-1E5A-812A-FEB5-A00F15C3B197}"/>
              </a:ext>
            </a:extLst>
          </p:cNvPr>
          <p:cNvSpPr>
            <a:spLocks noGrp="1"/>
          </p:cNvSpPr>
          <p:nvPr>
            <p:ph type="sldNum" sz="quarter" idx="4"/>
          </p:nvPr>
        </p:nvSpPr>
        <p:spPr/>
        <p:txBody>
          <a:bodyPr/>
          <a:lstStyle/>
          <a:p>
            <a:fld id="{EE6CD25B-82AB-4879-BA54-221C2B9DC0E8}" type="slidenum">
              <a:rPr lang="en-US" smtClean="0"/>
              <a:t>6</a:t>
            </a:fld>
            <a:endParaRPr lang="en-US"/>
          </a:p>
        </p:txBody>
      </p:sp>
    </p:spTree>
    <p:extLst>
      <p:ext uri="{BB962C8B-B14F-4D97-AF65-F5344CB8AC3E}">
        <p14:creationId xmlns:p14="http://schemas.microsoft.com/office/powerpoint/2010/main" val="3383562810"/>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F15D1D8E-252A-F395-1F88-F89F29CACC65}"/>
              </a:ext>
            </a:extLst>
          </p:cNvPr>
          <p:cNvSpPr>
            <a:spLocks noGrp="1"/>
          </p:cNvSpPr>
          <p:nvPr>
            <p:ph type="body" sz="quarter" idx="10"/>
          </p:nvPr>
        </p:nvSpPr>
        <p:spPr/>
        <p:txBody>
          <a:bodyPr>
            <a:normAutofit/>
          </a:bodyPr>
          <a:lstStyle/>
          <a:p>
            <a:r>
              <a:rPr lang="en-US" sz="2400"/>
              <a:t>Federal Law</a:t>
            </a:r>
          </a:p>
        </p:txBody>
      </p:sp>
      <p:sp>
        <p:nvSpPr>
          <p:cNvPr id="3" name="Text Placeholder 2">
            <a:extLst>
              <a:ext uri="{FF2B5EF4-FFF2-40B4-BE49-F238E27FC236}">
                <a16:creationId xmlns:a16="http://schemas.microsoft.com/office/drawing/2014/main" id="{1A4B5A10-39E7-AD16-6148-386304A468D6}"/>
              </a:ext>
            </a:extLst>
          </p:cNvPr>
          <p:cNvSpPr>
            <a:spLocks noGrp="1"/>
          </p:cNvSpPr>
          <p:nvPr>
            <p:ph type="body" sz="quarter" idx="15"/>
          </p:nvPr>
        </p:nvSpPr>
        <p:spPr/>
        <p:txBody>
          <a:bodyPr>
            <a:normAutofit/>
          </a:bodyPr>
          <a:lstStyle/>
          <a:p>
            <a:endParaRPr lang="en-US" sz="2400"/>
          </a:p>
          <a:p>
            <a:pPr marL="0" marR="0">
              <a:lnSpc>
                <a:spcPct val="100000"/>
              </a:lnSpc>
              <a:spcBef>
                <a:spcPct val="0"/>
              </a:spcBef>
              <a:spcAft>
                <a:spcPct val="0"/>
              </a:spcAft>
            </a:pPr>
            <a:r>
              <a:rPr lang="en-US" sz="2400">
                <a:solidFill>
                  <a:srgbClr val="000000"/>
                </a:solidFill>
                <a:effectLst/>
                <a:highlight>
                  <a:srgbClr val="FFFFFF"/>
                </a:highlight>
                <a:ea typeface="Times New Roman" panose="02020603050405020304" pitchFamily="18" charset="0"/>
              </a:rPr>
              <a:t>Aiding and abetting liability under the federal securities laws has three elements: (1) the existence of a securities law violation by the primary violator; (2) knowledge of the violation on the part of the aider and abettor; and (3) “</a:t>
            </a:r>
            <a:r>
              <a:rPr lang="en-US" sz="2400" i="1">
                <a:solidFill>
                  <a:srgbClr val="000000"/>
                </a:solidFill>
                <a:effectLst/>
                <a:highlight>
                  <a:srgbClr val="FFFFFF"/>
                </a:highlight>
                <a:ea typeface="Times New Roman" panose="02020603050405020304" pitchFamily="18" charset="0"/>
              </a:rPr>
              <a:t>substantial assistance” by the aider and abettor in achieving the primary violation.</a:t>
            </a:r>
            <a:br>
              <a:rPr lang="en-US" sz="2400" i="1">
                <a:solidFill>
                  <a:srgbClr val="3D3D3D"/>
                </a:solidFill>
                <a:effectLst/>
                <a:highlight>
                  <a:srgbClr val="FFFFFF"/>
                </a:highlight>
                <a:ea typeface="Times New Roman" panose="02020603050405020304" pitchFamily="18" charset="0"/>
              </a:rPr>
            </a:br>
            <a:endParaRPr lang="en-US" sz="2400" i="1">
              <a:effectLst/>
              <a:highlight>
                <a:srgbClr val="FFFFFF"/>
              </a:highlight>
              <a:ea typeface="Times New Roman" panose="02020603050405020304" pitchFamily="18" charset="0"/>
            </a:endParaRPr>
          </a:p>
          <a:p>
            <a:pPr marL="0" marR="0">
              <a:lnSpc>
                <a:spcPct val="100000"/>
              </a:lnSpc>
              <a:spcBef>
                <a:spcPct val="0"/>
              </a:spcBef>
              <a:spcAft>
                <a:spcPct val="0"/>
              </a:spcAft>
            </a:pPr>
            <a:r>
              <a:rPr lang="en-US" sz="2400" i="1">
                <a:solidFill>
                  <a:srgbClr val="3D3D3D"/>
                </a:solidFill>
                <a:effectLst/>
                <a:highlight>
                  <a:srgbClr val="FFFFFF"/>
                </a:highlight>
                <a:ea typeface="Times New Roman" panose="02020603050405020304" pitchFamily="18" charset="0"/>
              </a:rPr>
              <a:t>S.E.C. v. StratoComm Corp.</a:t>
            </a:r>
            <a:r>
              <a:rPr lang="en-US" sz="2400">
                <a:solidFill>
                  <a:srgbClr val="000000"/>
                </a:solidFill>
                <a:effectLst/>
                <a:highlight>
                  <a:srgbClr val="FFFFFF"/>
                </a:highlight>
                <a:ea typeface="Times New Roman" panose="02020603050405020304" pitchFamily="18" charset="0"/>
              </a:rPr>
              <a:t>, 2 F. Supp. 3d 240, 261 (N.D.N.Y. 2014</a:t>
            </a:r>
            <a:r>
              <a:rPr lang="en-US" sz="2400" i="1">
                <a:solidFill>
                  <a:srgbClr val="000000"/>
                </a:solidFill>
                <a:effectLst/>
                <a:highlight>
                  <a:srgbClr val="FFFFFF"/>
                </a:highlight>
                <a:ea typeface="Times New Roman" panose="02020603050405020304" pitchFamily="18" charset="0"/>
              </a:rPr>
              <a:t>), </a:t>
            </a:r>
            <a:r>
              <a:rPr lang="en-US" sz="2400" i="1">
                <a:solidFill>
                  <a:srgbClr val="3D3D3D"/>
                </a:solidFill>
                <a:effectLst/>
                <a:highlight>
                  <a:srgbClr val="FFFFFF"/>
                </a:highlight>
                <a:ea typeface="Times New Roman" panose="02020603050405020304" pitchFamily="18" charset="0"/>
              </a:rPr>
              <a:t>aff'd sub nom.</a:t>
            </a:r>
            <a:r>
              <a:rPr lang="en-US" sz="2400" i="1">
                <a:solidFill>
                  <a:srgbClr val="000000"/>
                </a:solidFill>
                <a:effectLst/>
                <a:highlight>
                  <a:srgbClr val="FFFFFF"/>
                </a:highlight>
                <a:ea typeface="Times New Roman" panose="02020603050405020304" pitchFamily="18" charset="0"/>
              </a:rPr>
              <a:t> </a:t>
            </a:r>
            <a:r>
              <a:rPr lang="en-US" sz="2400" i="1">
                <a:solidFill>
                  <a:srgbClr val="3D3D3D"/>
                </a:solidFill>
                <a:effectLst/>
                <a:highlight>
                  <a:srgbClr val="FFFFFF"/>
                </a:highlight>
                <a:ea typeface="Times New Roman" panose="02020603050405020304" pitchFamily="18" charset="0"/>
              </a:rPr>
              <a:t>Sec. &amp; Exch. Comm'n v. StratoComm Corp.</a:t>
            </a:r>
            <a:r>
              <a:rPr lang="en-US" sz="2400">
                <a:solidFill>
                  <a:srgbClr val="000000"/>
                </a:solidFill>
                <a:effectLst/>
                <a:highlight>
                  <a:srgbClr val="FFFFFF"/>
                </a:highlight>
                <a:ea typeface="Times New Roman" panose="02020603050405020304" pitchFamily="18" charset="0"/>
              </a:rPr>
              <a:t>, 652 F. App'x 35 (2d Cir. 2016)</a:t>
            </a:r>
            <a:endParaRPr lang="en-US" sz="2400">
              <a:effectLst/>
              <a:highlight>
                <a:srgbClr val="FFFFFF"/>
              </a:highlight>
              <a:ea typeface="Times New Roman" panose="02020603050405020304" pitchFamily="18" charset="0"/>
            </a:endParaRPr>
          </a:p>
          <a:p>
            <a:endParaRPr lang="en-US" sz="2400"/>
          </a:p>
        </p:txBody>
      </p:sp>
      <p:sp>
        <p:nvSpPr>
          <p:cNvPr id="4" name="Slide Number Placeholder 3">
            <a:extLst>
              <a:ext uri="{FF2B5EF4-FFF2-40B4-BE49-F238E27FC236}">
                <a16:creationId xmlns:a16="http://schemas.microsoft.com/office/drawing/2014/main" id="{0B9EB4F4-8C48-5483-DA99-E33D1A293D5B}"/>
              </a:ext>
            </a:extLst>
          </p:cNvPr>
          <p:cNvSpPr>
            <a:spLocks noGrp="1"/>
          </p:cNvSpPr>
          <p:nvPr>
            <p:ph type="sldNum" sz="quarter" idx="4"/>
          </p:nvPr>
        </p:nvSpPr>
        <p:spPr/>
        <p:txBody>
          <a:bodyPr/>
          <a:lstStyle/>
          <a:p>
            <a:fld id="{EE6CD25B-82AB-4879-BA54-221C2B9DC0E8}" type="slidenum">
              <a:rPr lang="en-US" smtClean="0"/>
              <a:t>7</a:t>
            </a:fld>
            <a:endParaRPr lang="en-US"/>
          </a:p>
        </p:txBody>
      </p:sp>
    </p:spTree>
    <p:extLst>
      <p:ext uri="{BB962C8B-B14F-4D97-AF65-F5344CB8AC3E}">
        <p14:creationId xmlns:p14="http://schemas.microsoft.com/office/powerpoint/2010/main" val="1896663954"/>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8542D003-DEA3-1B67-A3BB-97A403A8A6D5}"/>
              </a:ext>
            </a:extLst>
          </p:cNvPr>
          <p:cNvSpPr>
            <a:spLocks noGrp="1"/>
          </p:cNvSpPr>
          <p:nvPr>
            <p:ph type="body" sz="quarter" idx="10"/>
          </p:nvPr>
        </p:nvSpPr>
        <p:spPr/>
        <p:txBody>
          <a:bodyPr>
            <a:noAutofit/>
          </a:bodyPr>
          <a:lstStyle/>
          <a:p>
            <a:r>
              <a:rPr lang="en-US" sz="2400"/>
              <a:t>Reasonable Care Defense – What is it?</a:t>
            </a:r>
          </a:p>
        </p:txBody>
      </p:sp>
      <p:sp>
        <p:nvSpPr>
          <p:cNvPr id="3" name="Text Placeholder 2">
            <a:extLst>
              <a:ext uri="{FF2B5EF4-FFF2-40B4-BE49-F238E27FC236}">
                <a16:creationId xmlns:a16="http://schemas.microsoft.com/office/drawing/2014/main" id="{01863DF6-FF5B-72FE-6848-0535E2D428E1}"/>
              </a:ext>
            </a:extLst>
          </p:cNvPr>
          <p:cNvSpPr>
            <a:spLocks noGrp="1"/>
          </p:cNvSpPr>
          <p:nvPr>
            <p:ph type="body" sz="quarter" idx="15"/>
          </p:nvPr>
        </p:nvSpPr>
        <p:spPr/>
        <p:txBody>
          <a:bodyPr>
            <a:noAutofit/>
          </a:bodyPr>
          <a:lstStyle/>
          <a:p>
            <a:pPr marL="342900" indent="-342900">
              <a:buFont typeface="Arial" panose="020b0604020202020204" pitchFamily="34" charset="0"/>
              <a:buChar char="•"/>
            </a:pPr>
            <a:r>
              <a:rPr lang="en-US" sz="2400"/>
              <a:t>Defense to liability under ORS 59.115 where the non-seller “did not know, and, in the exercise of reasonable care, could not have known, of the existence of facts on which the liability is based.” </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This is an affirmative defense, so the defendant bears the burden of proof.</a:t>
            </a:r>
          </a:p>
          <a:p>
            <a:pPr marL="804863" lvl="1" indent="-342900"/>
            <a:endParaRPr lang="en-US" sz="2400"/>
          </a:p>
          <a:p>
            <a:pPr marL="804863" lvl="1" indent="-342900"/>
            <a:endParaRPr lang="en-US" sz="2400"/>
          </a:p>
        </p:txBody>
      </p:sp>
      <p:sp>
        <p:nvSpPr>
          <p:cNvPr id="4" name="Slide Number Placeholder 3">
            <a:extLst>
              <a:ext uri="{FF2B5EF4-FFF2-40B4-BE49-F238E27FC236}">
                <a16:creationId xmlns:a16="http://schemas.microsoft.com/office/drawing/2014/main" id="{BF03EBAC-C822-3229-28E0-13521FE25BE1}"/>
              </a:ext>
            </a:extLst>
          </p:cNvPr>
          <p:cNvSpPr>
            <a:spLocks noGrp="1"/>
          </p:cNvSpPr>
          <p:nvPr>
            <p:ph type="sldNum" sz="quarter" idx="4"/>
          </p:nvPr>
        </p:nvSpPr>
        <p:spPr/>
        <p:txBody>
          <a:bodyPr/>
          <a:lstStyle/>
          <a:p>
            <a:fld id="{EE6CD25B-82AB-4879-BA54-221C2B9DC0E8}" type="slidenum">
              <a:rPr lang="en-US" smtClean="0"/>
              <a:t>8</a:t>
            </a:fld>
            <a:endParaRPr lang="en-US"/>
          </a:p>
        </p:txBody>
      </p:sp>
    </p:spTree>
    <p:extLst>
      <p:ext uri="{BB962C8B-B14F-4D97-AF65-F5344CB8AC3E}">
        <p14:creationId xmlns:p14="http://schemas.microsoft.com/office/powerpoint/2010/main" val="1848919767"/>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8542D003-DEA3-1B67-A3BB-97A403A8A6D5}"/>
              </a:ext>
            </a:extLst>
          </p:cNvPr>
          <p:cNvSpPr>
            <a:spLocks noGrp="1"/>
          </p:cNvSpPr>
          <p:nvPr>
            <p:ph type="body" sz="quarter" idx="10"/>
          </p:nvPr>
        </p:nvSpPr>
        <p:spPr>
          <a:xfrm>
            <a:off x="2441121" y="688092"/>
            <a:ext cx="7109961" cy="547392"/>
          </a:xfrm>
        </p:spPr>
        <p:txBody>
          <a:bodyPr>
            <a:noAutofit/>
          </a:bodyPr>
          <a:lstStyle/>
          <a:p>
            <a:r>
              <a:rPr lang="en-US" sz="2400"/>
              <a:t>Reasonable Care Defense – </a:t>
            </a:r>
            <a:r>
              <a:rPr lang="en-US" sz="2400" i="1"/>
              <a:t>Oregon Caselaw</a:t>
            </a:r>
          </a:p>
        </p:txBody>
      </p:sp>
      <p:sp>
        <p:nvSpPr>
          <p:cNvPr id="3" name="Text Placeholder 2">
            <a:extLst>
              <a:ext uri="{FF2B5EF4-FFF2-40B4-BE49-F238E27FC236}">
                <a16:creationId xmlns:a16="http://schemas.microsoft.com/office/drawing/2014/main" id="{01863DF6-FF5B-72FE-6848-0535E2D428E1}"/>
              </a:ext>
            </a:extLst>
          </p:cNvPr>
          <p:cNvSpPr>
            <a:spLocks noGrp="1"/>
          </p:cNvSpPr>
          <p:nvPr>
            <p:ph type="body" sz="quarter" idx="15"/>
          </p:nvPr>
        </p:nvSpPr>
        <p:spPr>
          <a:xfrm>
            <a:off x="1085887" y="1498712"/>
            <a:ext cx="10020226" cy="4671196"/>
          </a:xfrm>
        </p:spPr>
        <p:txBody>
          <a:bodyPr>
            <a:noAutofit/>
          </a:bodyPr>
          <a:lstStyle/>
          <a:p>
            <a:pPr marL="342900" indent="-342900">
              <a:buFont typeface="Arial" panose="020b0604020202020204" pitchFamily="34" charset="0"/>
              <a:buChar char="•"/>
            </a:pPr>
            <a:r>
              <a:rPr lang="en-US" sz="2400" i="1"/>
              <a:t>Everts v. Holtmann</a:t>
            </a:r>
            <a:r>
              <a:rPr lang="en-US" sz="2400"/>
              <a:t>, 64 Or. App. 145 (1983)</a:t>
            </a:r>
          </a:p>
          <a:p>
            <a:pPr marL="804863" lvl="1" indent="-342900"/>
            <a:r>
              <a:rPr lang="en-US" sz="2400"/>
              <a:t>Denying defense motion for summary judgment on reasonable care defense where outside director argued he lacked notice of any suspicious activity and relied on assertions of management and professionals. </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i="1" err="1"/>
              <a:t>Cruze v. Hudler</a:t>
            </a:r>
            <a:r>
              <a:rPr lang="en-US" sz="2400"/>
              <a:t>, 246 Or App. 649 (2011)</a:t>
            </a:r>
          </a:p>
          <a:p>
            <a:pPr marL="804863" lvl="1" indent="-342900"/>
            <a:r>
              <a:rPr lang="en-US" sz="2400">
                <a:highlight>
                  <a:srgbClr val="FFFFFF"/>
                </a:highlight>
              </a:rPr>
              <a:t>Reversing order granting defendant summary judgment where manager of a parent company that sold securities asserted he was a scrivener and did not have time to independently determine accuracy of information.</a:t>
            </a:r>
          </a:p>
        </p:txBody>
      </p:sp>
      <p:sp>
        <p:nvSpPr>
          <p:cNvPr id="4" name="Slide Number Placeholder 3">
            <a:extLst>
              <a:ext uri="{FF2B5EF4-FFF2-40B4-BE49-F238E27FC236}">
                <a16:creationId xmlns:a16="http://schemas.microsoft.com/office/drawing/2014/main" id="{BF03EBAC-C822-3229-28E0-13521FE25BE1}"/>
              </a:ext>
            </a:extLst>
          </p:cNvPr>
          <p:cNvSpPr>
            <a:spLocks noGrp="1"/>
          </p:cNvSpPr>
          <p:nvPr>
            <p:ph type="sldNum" sz="quarter" idx="4"/>
          </p:nvPr>
        </p:nvSpPr>
        <p:spPr/>
        <p:txBody>
          <a:bodyPr/>
          <a:lstStyle/>
          <a:p>
            <a:fld id="{EE6CD25B-82AB-4879-BA54-221C2B9DC0E8}" type="slidenum">
              <a:rPr lang="en-US" smtClean="0"/>
              <a:t>9</a:t>
            </a:fld>
            <a:endParaRPr lang="en-US"/>
          </a:p>
        </p:txBody>
      </p:sp>
    </p:spTree>
    <p:extLst>
      <p:ext uri="{BB962C8B-B14F-4D97-AF65-F5344CB8AC3E}">
        <p14:creationId xmlns:p14="http://schemas.microsoft.com/office/powerpoint/2010/main" val="3545047442"/>
      </p:ext>
    </p:extLst>
  </p:cSld>
  <p:clrMapOvr>
    <a:masterClrMapping/>
  </p:clrMapOvr>
  <p:transition/>
  <p:timing/>
</p:sld>
</file>

<file path=ppt/tags/tag1.xml><?xml version="1.0" encoding="utf-8"?>
<p:tagLst xmlns:p="http://schemas.openxmlformats.org/presentationml/2006/main">
  <p:tag name="AS_NET" val="4.0.30319.42000"/>
  <p:tag name="AS_OS" val="Microsoft Windows NT 10.0.22631.0"/>
  <p:tag name="AS_RELEASE_DATE" val="2017.05.17"/>
  <p:tag name="AS_TITLE" val="Aspose.Slides for .NET 4.0"/>
  <p:tag name="AS_VERSION" val="17.5"/>
</p:tagLst>
</file>

<file path=ppt/theme/theme1.xml><?xml version="1.0" encoding="utf-8"?>
<a:theme xmlns:r="http://schemas.openxmlformats.org/officeDocument/2006/relationships" xmlns:a="http://schemas.openxmlformats.org/drawingml/2006/main" name="Stoel Rives Firm Overview Dec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Updated PPT Template - 2_6_24.pptx" id="{C81D81CD-42CA-4D0A-99F8-9D7D3AACDAC8}" vid="{BDC7A343-9123-46E1-98A7-B697A67A98D0}"/>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Stoel Rives LLP</Company>
  <PresentationFormat>Widescreen</PresentationFormat>
  <Paragraphs>63</Paragraphs>
  <Slides>12</Slides>
  <Notes>0</Notes>
  <TotalTime>0</TotalTime>
  <HiddenSlides>0</HiddenSlides>
  <MMClips>0</MMClips>
  <ScaleCrop>0</ScaleCrop>
  <HeadingPairs>
    <vt:vector baseType="variant" size="4">
      <vt:variant>
        <vt:lpstr>Theme</vt:lpstr>
      </vt:variant>
      <vt:variant>
        <vt:i4>1</vt:i4>
      </vt:variant>
      <vt:variant>
        <vt:lpstr>Slide Titles</vt:lpstr>
      </vt:variant>
      <vt:variant>
        <vt:i4>12</vt:i4>
      </vt:variant>
    </vt:vector>
  </HeadingPairs>
  <TitlesOfParts>
    <vt:vector baseType="lpstr" size="13">
      <vt:lpstr>Stoel Rives Firm Overview Deck</vt:lpstr>
      <vt:lpstr>Non - Seller Liability Under Oregon Security Law – June 12, 2024</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0</LinksUpToDate>
  <SharedDoc>0</SharedDoc>
  <HyperlinksChanged>0</HyperlinksChanged>
  <Application>Aspose.Slides for .NET</Application>
  <AppVersion>17.0500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Hot Topics in Nonseller Liability Under Oregon Security Law</dc:title>
  <dc:creator>Goldberg, Jacob</dc:creator>
  <cp:lastModifiedBy>Stanton Gallegos</cp:lastModifiedBy>
  <cp:revision>1</cp:revision>
  <dcterms:created xsi:type="dcterms:W3CDTF">2024-06-12T07:57:44Z</dcterms:created>
  <dcterms:modified xsi:type="dcterms:W3CDTF">2024-06-12T14:57:44Z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MSIP_Label_3256ed2c-7998-4654-9e28-5d011a5b4276_ActionId">
    <vt:lpwstr>ddaef69e-3dd6-4fc5-8813-d25f33296207</vt:lpwstr>
  </property>
  <property fmtid="{D5CDD505-2E9C-101B-9397-08002B2CF9AE}" pid="3" name="MSIP_Label_3256ed2c-7998-4654-9e28-5d011a5b4276_ContentBits">
    <vt:lpwstr>0</vt:lpwstr>
  </property>
  <property fmtid="{D5CDD505-2E9C-101B-9397-08002B2CF9AE}" pid="4" name="MSIP_Label_3256ed2c-7998-4654-9e28-5d011a5b4276_Enabled">
    <vt:lpwstr>true</vt:lpwstr>
  </property>
  <property fmtid="{D5CDD505-2E9C-101B-9397-08002B2CF9AE}" pid="5" name="MSIP_Label_3256ed2c-7998-4654-9e28-5d011a5b4276_Method">
    <vt:lpwstr>Standard</vt:lpwstr>
  </property>
  <property fmtid="{D5CDD505-2E9C-101B-9397-08002B2CF9AE}" pid="6" name="MSIP_Label_3256ed2c-7998-4654-9e28-5d011a5b4276_Name">
    <vt:lpwstr>Not Encrypted</vt:lpwstr>
  </property>
  <property fmtid="{D5CDD505-2E9C-101B-9397-08002B2CF9AE}" pid="7" name="MSIP_Label_3256ed2c-7998-4654-9e28-5d011a5b4276_SetDate">
    <vt:lpwstr>2024-06-09T14:13:06Z</vt:lpwstr>
  </property>
  <property fmtid="{D5CDD505-2E9C-101B-9397-08002B2CF9AE}" pid="8" name="MSIP_Label_3256ed2c-7998-4654-9e28-5d011a5b4276_SiteId">
    <vt:lpwstr>731902e4-b4d2-4616-80fd-404c4eaa975e</vt:lpwstr>
  </property>
  <property fmtid="{D5CDD505-2E9C-101B-9397-08002B2CF9AE}" pid="9" name="MSIP_Label_b20ddd46-b44b-4d9c-b8f2-06bf41be5b7a_ActionId">
    <vt:lpwstr>2308fd72-fe14-46a3-bece-36c6fe468a00</vt:lpwstr>
  </property>
  <property fmtid="{D5CDD505-2E9C-101B-9397-08002B2CF9AE}" pid="10" name="MSIP_Label_b20ddd46-b44b-4d9c-b8f2-06bf41be5b7a_ContentBits">
    <vt:lpwstr>0</vt:lpwstr>
  </property>
  <property fmtid="{D5CDD505-2E9C-101B-9397-08002B2CF9AE}" pid="11" name="MSIP_Label_b20ddd46-b44b-4d9c-b8f2-06bf41be5b7a_Enabled">
    <vt:lpwstr>true</vt:lpwstr>
  </property>
  <property fmtid="{D5CDD505-2E9C-101B-9397-08002B2CF9AE}" pid="12" name="MSIP_Label_b20ddd46-b44b-4d9c-b8f2-06bf41be5b7a_Method">
    <vt:lpwstr>Standard</vt:lpwstr>
  </property>
  <property fmtid="{D5CDD505-2E9C-101B-9397-08002B2CF9AE}" pid="13" name="MSIP_Label_b20ddd46-b44b-4d9c-b8f2-06bf41be5b7a_Name">
    <vt:lpwstr>Stoel DMS Document</vt:lpwstr>
  </property>
  <property fmtid="{D5CDD505-2E9C-101B-9397-08002B2CF9AE}" pid="14" name="MSIP_Label_b20ddd46-b44b-4d9c-b8f2-06bf41be5b7a_SetDate">
    <vt:lpwstr>2023-04-11T16:00:06Z</vt:lpwstr>
  </property>
  <property fmtid="{D5CDD505-2E9C-101B-9397-08002B2CF9AE}" pid="15" name="MSIP_Label_b20ddd46-b44b-4d9c-b8f2-06bf41be5b7a_SiteId">
    <vt:lpwstr>9cfce1f1-45a2-4469-b7c7-b8a3b098824c</vt:lpwstr>
  </property>
</Properties>
</file>